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457" r:id="rId5"/>
    <p:sldId id="1236" r:id="rId6"/>
    <p:sldId id="373" r:id="rId7"/>
    <p:sldId id="1231" r:id="rId8"/>
    <p:sldId id="1232" r:id="rId9"/>
    <p:sldId id="1238" r:id="rId10"/>
    <p:sldId id="1221" r:id="rId11"/>
    <p:sldId id="1222" r:id="rId12"/>
    <p:sldId id="1223" r:id="rId13"/>
    <p:sldId id="1224" r:id="rId14"/>
    <p:sldId id="1225" r:id="rId15"/>
    <p:sldId id="1226" r:id="rId16"/>
    <p:sldId id="1230" r:id="rId17"/>
  </p:sldIdLst>
  <p:sldSz cx="6858000" cy="5143500"/>
  <p:notesSz cx="9223375" cy="7010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72" userDrawn="1">
          <p15:clr>
            <a:srgbClr val="A4A3A4"/>
          </p15:clr>
        </p15:guide>
        <p15:guide id="2"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yer, Kevin" initials="BK" lastIdx="1" clrIdx="0">
    <p:extLst>
      <p:ext uri="{19B8F6BF-5375-455C-9EA6-DF929625EA0E}">
        <p15:presenceInfo xmlns:p15="http://schemas.microsoft.com/office/powerpoint/2012/main" userId="S::Kevin.Boyer@raleighnc.gov::0aafb0a5-946c-4d3d-a172-8f12cc9fa5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C23F"/>
    <a:srgbClr val="A7C140"/>
    <a:srgbClr val="78AA00"/>
    <a:srgbClr val="01426A"/>
    <a:srgbClr val="004A53"/>
    <a:srgbClr val="29282A"/>
    <a:srgbClr val="414042"/>
    <a:srgbClr val="27AAE1"/>
    <a:srgbClr val="66CCFF"/>
    <a:srgbClr val="D59E6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414" autoAdjust="0"/>
    <p:restoredTop sz="85445" autoAdjust="0"/>
  </p:normalViewPr>
  <p:slideViewPr>
    <p:cSldViewPr snapToGrid="0" snapToObjects="1" showGuides="1">
      <p:cViewPr varScale="1">
        <p:scale>
          <a:sx n="83" d="100"/>
          <a:sy n="83" d="100"/>
        </p:scale>
        <p:origin x="1338" y="60"/>
      </p:cViewPr>
      <p:guideLst>
        <p:guide orient="horz" pos="772"/>
        <p:guide pos="2160"/>
      </p:guideLst>
    </p:cSldViewPr>
  </p:slideViewPr>
  <p:notesTextViewPr>
    <p:cViewPr>
      <p:scale>
        <a:sx n="3" d="2"/>
        <a:sy n="3" d="2"/>
      </p:scale>
      <p:origin x="0" y="0"/>
    </p:cViewPr>
  </p:notesTextViewPr>
  <p:sorterViewPr>
    <p:cViewPr varScale="1">
      <p:scale>
        <a:sx n="1" d="1"/>
        <a:sy n="1" d="1"/>
      </p:scale>
      <p:origin x="0" y="0"/>
    </p:cViewPr>
  </p:sorterViewPr>
  <p:notesViewPr>
    <p:cSldViewPr snapToGrid="0" snapToObjects="1">
      <p:cViewPr varScale="1">
        <p:scale>
          <a:sx n="120" d="100"/>
          <a:sy n="120" d="100"/>
        </p:scale>
        <p:origin x="4064"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EB99AC-F2AB-9C4A-9632-108B64DB2E02}"/>
              </a:ext>
            </a:extLst>
          </p:cNvPr>
          <p:cNvSpPr>
            <a:spLocks noGrp="1"/>
          </p:cNvSpPr>
          <p:nvPr>
            <p:ph type="hdr" sz="quarter"/>
          </p:nvPr>
        </p:nvSpPr>
        <p:spPr>
          <a:xfrm>
            <a:off x="0" y="1"/>
            <a:ext cx="3996796" cy="351737"/>
          </a:xfrm>
          <a:prstGeom prst="rect">
            <a:avLst/>
          </a:prstGeom>
        </p:spPr>
        <p:txBody>
          <a:bodyPr vert="horz" lIns="92757" tIns="46378" rIns="92757" bIns="46378" rtlCol="0"/>
          <a:lstStyle>
            <a:lvl1pPr algn="l">
              <a:defRPr sz="1200"/>
            </a:lvl1pPr>
          </a:lstStyle>
          <a:p>
            <a:r>
              <a:rPr lang="en-US" dirty="0"/>
              <a:t>Edit your Header Title</a:t>
            </a:r>
          </a:p>
        </p:txBody>
      </p:sp>
      <p:sp>
        <p:nvSpPr>
          <p:cNvPr id="3" name="Date Placeholder 2">
            <a:extLst>
              <a:ext uri="{FF2B5EF4-FFF2-40B4-BE49-F238E27FC236}">
                <a16:creationId xmlns:a16="http://schemas.microsoft.com/office/drawing/2014/main" id="{7300CA7A-365E-D44B-9D04-72AB25E2ECC0}"/>
              </a:ext>
            </a:extLst>
          </p:cNvPr>
          <p:cNvSpPr>
            <a:spLocks noGrp="1"/>
          </p:cNvSpPr>
          <p:nvPr>
            <p:ph type="dt" sz="quarter" idx="1"/>
          </p:nvPr>
        </p:nvSpPr>
        <p:spPr>
          <a:xfrm>
            <a:off x="5224445" y="1"/>
            <a:ext cx="3996796" cy="351737"/>
          </a:xfrm>
          <a:prstGeom prst="rect">
            <a:avLst/>
          </a:prstGeom>
        </p:spPr>
        <p:txBody>
          <a:bodyPr vert="horz" lIns="92757" tIns="46378" rIns="92757" bIns="46378" rtlCol="0"/>
          <a:lstStyle>
            <a:lvl1pPr algn="r">
              <a:defRPr sz="1200"/>
            </a:lvl1pPr>
          </a:lstStyle>
          <a:p>
            <a:fld id="{4D1AEC26-4BD4-2A49-BC24-1EC2164B1150}" type="datetimeFigureOut">
              <a:rPr lang="en-US" smtClean="0"/>
              <a:t>8/26/2021</a:t>
            </a:fld>
            <a:endParaRPr lang="en-US" dirty="0"/>
          </a:p>
        </p:txBody>
      </p:sp>
      <p:sp>
        <p:nvSpPr>
          <p:cNvPr id="4" name="Footer Placeholder 3">
            <a:extLst>
              <a:ext uri="{FF2B5EF4-FFF2-40B4-BE49-F238E27FC236}">
                <a16:creationId xmlns:a16="http://schemas.microsoft.com/office/drawing/2014/main" id="{39D84456-20D6-FA4D-80E5-33E1D9311B4D}"/>
              </a:ext>
            </a:extLst>
          </p:cNvPr>
          <p:cNvSpPr>
            <a:spLocks noGrp="1"/>
          </p:cNvSpPr>
          <p:nvPr>
            <p:ph type="ftr" sz="quarter" idx="2"/>
          </p:nvPr>
        </p:nvSpPr>
        <p:spPr>
          <a:xfrm>
            <a:off x="0" y="6658664"/>
            <a:ext cx="3996796" cy="351736"/>
          </a:xfrm>
          <a:prstGeom prst="rect">
            <a:avLst/>
          </a:prstGeom>
        </p:spPr>
        <p:txBody>
          <a:bodyPr vert="horz" lIns="92757" tIns="46378" rIns="92757" bIns="46378"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4A9373-AE6F-474D-96CD-6E55D86ABDF9}"/>
              </a:ext>
            </a:extLst>
          </p:cNvPr>
          <p:cNvSpPr>
            <a:spLocks noGrp="1"/>
          </p:cNvSpPr>
          <p:nvPr>
            <p:ph type="sldNum" sz="quarter" idx="3"/>
          </p:nvPr>
        </p:nvSpPr>
        <p:spPr>
          <a:xfrm>
            <a:off x="5224445" y="6658664"/>
            <a:ext cx="3996796" cy="351736"/>
          </a:xfrm>
          <a:prstGeom prst="rect">
            <a:avLst/>
          </a:prstGeom>
        </p:spPr>
        <p:txBody>
          <a:bodyPr vert="horz" lIns="92757" tIns="46378" rIns="92757" bIns="46378" rtlCol="0" anchor="b"/>
          <a:lstStyle>
            <a:lvl1pPr algn="r">
              <a:defRPr sz="1200"/>
            </a:lvl1pPr>
          </a:lstStyle>
          <a:p>
            <a:fld id="{CCC498F0-5BDC-3549-8C95-A0AF39ADECEB}" type="slidenum">
              <a:rPr lang="en-US" smtClean="0"/>
              <a:t>‹#›</a:t>
            </a:fld>
            <a:endParaRPr lang="en-US" dirty="0"/>
          </a:p>
        </p:txBody>
      </p:sp>
    </p:spTree>
    <p:extLst>
      <p:ext uri="{BB962C8B-B14F-4D97-AF65-F5344CB8AC3E}">
        <p14:creationId xmlns:p14="http://schemas.microsoft.com/office/powerpoint/2010/main" val="277639433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96796" cy="350520"/>
          </a:xfrm>
          <a:prstGeom prst="rect">
            <a:avLst/>
          </a:prstGeom>
        </p:spPr>
        <p:txBody>
          <a:bodyPr vert="horz" lIns="92757" tIns="46378" rIns="92757" bIns="46378" rtlCol="0"/>
          <a:lstStyle>
            <a:lvl1pPr algn="l">
              <a:defRPr sz="1200"/>
            </a:lvl1pPr>
          </a:lstStyle>
          <a:p>
            <a:r>
              <a:rPr lang="en-US" dirty="0"/>
              <a:t>Edit your Header Title</a:t>
            </a:r>
          </a:p>
        </p:txBody>
      </p:sp>
      <p:sp>
        <p:nvSpPr>
          <p:cNvPr id="3" name="Date Placeholder 2"/>
          <p:cNvSpPr>
            <a:spLocks noGrp="1"/>
          </p:cNvSpPr>
          <p:nvPr>
            <p:ph type="dt" idx="1"/>
          </p:nvPr>
        </p:nvSpPr>
        <p:spPr>
          <a:xfrm>
            <a:off x="5224445" y="0"/>
            <a:ext cx="3996796" cy="350520"/>
          </a:xfrm>
          <a:prstGeom prst="rect">
            <a:avLst/>
          </a:prstGeom>
        </p:spPr>
        <p:txBody>
          <a:bodyPr vert="horz" lIns="92757" tIns="46378" rIns="92757" bIns="46378" rtlCol="0"/>
          <a:lstStyle>
            <a:lvl1pPr algn="r">
              <a:defRPr sz="1200"/>
            </a:lvl1pPr>
          </a:lstStyle>
          <a:p>
            <a:fld id="{7BFEFB6D-CC6C-4F3C-AA99-511721340858}" type="datetimeFigureOut">
              <a:rPr lang="en-US" smtClean="0"/>
              <a:t>8/26/2021</a:t>
            </a:fld>
            <a:endParaRPr lang="en-US" dirty="0"/>
          </a:p>
        </p:txBody>
      </p:sp>
      <p:sp>
        <p:nvSpPr>
          <p:cNvPr id="4" name="Slide Image Placeholder 3"/>
          <p:cNvSpPr>
            <a:spLocks noGrp="1" noRot="1" noChangeAspect="1"/>
          </p:cNvSpPr>
          <p:nvPr>
            <p:ph type="sldImg" idx="2"/>
          </p:nvPr>
        </p:nvSpPr>
        <p:spPr>
          <a:xfrm>
            <a:off x="2859088" y="525463"/>
            <a:ext cx="3505200" cy="2628900"/>
          </a:xfrm>
          <a:prstGeom prst="rect">
            <a:avLst/>
          </a:prstGeom>
          <a:noFill/>
          <a:ln w="12700">
            <a:solidFill>
              <a:prstClr val="black"/>
            </a:solidFill>
          </a:ln>
        </p:spPr>
        <p:txBody>
          <a:bodyPr vert="horz" lIns="92757" tIns="46378" rIns="92757" bIns="46378" rtlCol="0" anchor="ctr"/>
          <a:lstStyle/>
          <a:p>
            <a:endParaRPr lang="en-US" dirty="0"/>
          </a:p>
        </p:txBody>
      </p:sp>
      <p:sp>
        <p:nvSpPr>
          <p:cNvPr id="5" name="Notes Placeholder 4"/>
          <p:cNvSpPr>
            <a:spLocks noGrp="1"/>
          </p:cNvSpPr>
          <p:nvPr>
            <p:ph type="body" sz="quarter" idx="3"/>
          </p:nvPr>
        </p:nvSpPr>
        <p:spPr>
          <a:xfrm>
            <a:off x="922338" y="3329940"/>
            <a:ext cx="7378700" cy="3154680"/>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58664"/>
            <a:ext cx="3996796" cy="350520"/>
          </a:xfrm>
          <a:prstGeom prst="rect">
            <a:avLst/>
          </a:prstGeom>
        </p:spPr>
        <p:txBody>
          <a:bodyPr vert="horz" lIns="92757" tIns="46378" rIns="92757" bIns="46378" rtlCol="0" anchor="b"/>
          <a:lstStyle>
            <a:lvl1pPr algn="l">
              <a:defRPr sz="1200"/>
            </a:lvl1pPr>
          </a:lstStyle>
          <a:p>
            <a:endParaRPr lang="en-US" dirty="0"/>
          </a:p>
        </p:txBody>
      </p:sp>
      <p:sp>
        <p:nvSpPr>
          <p:cNvPr id="7" name="Slide Number Placeholder 6"/>
          <p:cNvSpPr>
            <a:spLocks noGrp="1"/>
          </p:cNvSpPr>
          <p:nvPr>
            <p:ph type="sldNum" sz="quarter" idx="5"/>
          </p:nvPr>
        </p:nvSpPr>
        <p:spPr>
          <a:xfrm>
            <a:off x="5224445" y="6658664"/>
            <a:ext cx="3996796" cy="350520"/>
          </a:xfrm>
          <a:prstGeom prst="rect">
            <a:avLst/>
          </a:prstGeom>
        </p:spPr>
        <p:txBody>
          <a:bodyPr vert="horz" lIns="92757" tIns="46378" rIns="92757" bIns="46378" rtlCol="0" anchor="b"/>
          <a:lstStyle>
            <a:lvl1pPr algn="r">
              <a:defRPr sz="1200"/>
            </a:lvl1pPr>
          </a:lstStyle>
          <a:p>
            <a:fld id="{A040C68B-082A-4F58-BC6C-F886923943E2}" type="slidenum">
              <a:rPr lang="en-US" smtClean="0"/>
              <a:t>‹#›</a:t>
            </a:fld>
            <a:endParaRPr lang="en-US" dirty="0"/>
          </a:p>
        </p:txBody>
      </p:sp>
    </p:spTree>
    <p:extLst>
      <p:ext uri="{BB962C8B-B14F-4D97-AF65-F5344CB8AC3E}">
        <p14:creationId xmlns:p14="http://schemas.microsoft.com/office/powerpoint/2010/main" val="315363116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a:extLst>
              <a:ext uri="{FF2B5EF4-FFF2-40B4-BE49-F238E27FC236}">
                <a16:creationId xmlns:a16="http://schemas.microsoft.com/office/drawing/2014/main" id="{5A8CC56E-7375-466E-88B8-C755C24C306F}"/>
              </a:ext>
            </a:extLst>
          </p:cNvPr>
          <p:cNvSpPr>
            <a:spLocks noGrp="1"/>
          </p:cNvSpPr>
          <p:nvPr>
            <p:ph type="hdr" sz="quarter"/>
          </p:nvPr>
        </p:nvSpPr>
        <p:spPr/>
        <p:txBody>
          <a:bodyPr/>
          <a:lstStyle/>
          <a:p>
            <a:r>
              <a:rPr lang="en-US" dirty="0"/>
              <a:t>Draft for Management Team Review</a:t>
            </a:r>
          </a:p>
        </p:txBody>
      </p:sp>
    </p:spTree>
    <p:extLst>
      <p:ext uri="{BB962C8B-B14F-4D97-AF65-F5344CB8AC3E}">
        <p14:creationId xmlns:p14="http://schemas.microsoft.com/office/powerpoint/2010/main" val="1234347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95126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rgbClr val="01426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9FEC47-7F4F-4D46-8C1D-80592AD2EC8F}"/>
              </a:ext>
            </a:extLst>
          </p:cNvPr>
          <p:cNvSpPr/>
          <p:nvPr userDrawn="1"/>
        </p:nvSpPr>
        <p:spPr>
          <a:xfrm>
            <a:off x="0" y="5079146"/>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Text Placeholder 10">
            <a:extLst>
              <a:ext uri="{FF2B5EF4-FFF2-40B4-BE49-F238E27FC236}">
                <a16:creationId xmlns:a16="http://schemas.microsoft.com/office/drawing/2014/main" id="{A868BC3E-A4B8-3D4D-9177-45DDA8AA488D}"/>
              </a:ext>
            </a:extLst>
          </p:cNvPr>
          <p:cNvSpPr>
            <a:spLocks noGrp="1"/>
          </p:cNvSpPr>
          <p:nvPr>
            <p:ph type="body" sz="quarter" idx="11" hasCustomPrompt="1"/>
          </p:nvPr>
        </p:nvSpPr>
        <p:spPr>
          <a:xfrm>
            <a:off x="1052763" y="1940020"/>
            <a:ext cx="5408195" cy="983484"/>
          </a:xfrm>
          <a:prstGeom prst="rect">
            <a:avLst/>
          </a:prstGeom>
        </p:spPr>
        <p:txBody>
          <a:bodyPr wrap="square" lIns="0" tIns="0" rIns="0" bIns="0">
            <a:noAutofit/>
          </a:bodyPr>
          <a:lstStyle>
            <a:lvl1pPr marL="0" indent="0" hangingPunct="1">
              <a:spcBef>
                <a:spcPts val="738"/>
              </a:spcBef>
              <a:buNone/>
              <a:defRPr sz="1800" baseline="0">
                <a:solidFill>
                  <a:schemeClr val="tx1"/>
                </a:solidFill>
                <a:latin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Font: use Arial for main content, use Times for Quotes and Highlights</a:t>
            </a:r>
          </a:p>
        </p:txBody>
      </p:sp>
      <p:sp>
        <p:nvSpPr>
          <p:cNvPr id="6" name="Text Placeholder 3">
            <a:extLst>
              <a:ext uri="{FF2B5EF4-FFF2-40B4-BE49-F238E27FC236}">
                <a16:creationId xmlns:a16="http://schemas.microsoft.com/office/drawing/2014/main" id="{CF84465D-91D0-684C-B467-D4CDE589B2C0}"/>
              </a:ext>
            </a:extLst>
          </p:cNvPr>
          <p:cNvSpPr>
            <a:spLocks noGrp="1"/>
          </p:cNvSpPr>
          <p:nvPr>
            <p:ph type="body" sz="quarter" idx="13" hasCustomPrompt="1"/>
          </p:nvPr>
        </p:nvSpPr>
        <p:spPr>
          <a:xfrm>
            <a:off x="1052763" y="1243262"/>
            <a:ext cx="5408195" cy="477962"/>
          </a:xfrm>
          <a:prstGeom prst="rect">
            <a:avLst/>
          </a:prstGeom>
        </p:spPr>
        <p:txBody>
          <a:bodyPr lIns="0" tIns="0" rIns="0" bIns="0"/>
          <a:lstStyle>
            <a:lvl1pPr marL="0" indent="0">
              <a:buNone/>
              <a:defRPr sz="2100">
                <a:solidFill>
                  <a:srgbClr val="A9C23F"/>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Subtitle at 28pt</a:t>
            </a:r>
          </a:p>
        </p:txBody>
      </p:sp>
      <p:sp>
        <p:nvSpPr>
          <p:cNvPr id="8" name="Title 1">
            <a:extLst>
              <a:ext uri="{FF2B5EF4-FFF2-40B4-BE49-F238E27FC236}">
                <a16:creationId xmlns:a16="http://schemas.microsoft.com/office/drawing/2014/main" id="{46D1AF60-37CA-2E47-946E-0A86B4CA9F64}"/>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tx1"/>
                </a:solidFill>
                <a:latin typeface="Arial" charset="0"/>
              </a:defRPr>
            </a:lvl1pPr>
          </a:lstStyle>
          <a:p>
            <a:r>
              <a:rPr lang="en-US" dirty="0"/>
              <a:t>Title is set to 32pt Arial </a:t>
            </a:r>
          </a:p>
        </p:txBody>
      </p:sp>
      <p:sp>
        <p:nvSpPr>
          <p:cNvPr id="7" name="Text Placeholder 10">
            <a:extLst>
              <a:ext uri="{FF2B5EF4-FFF2-40B4-BE49-F238E27FC236}">
                <a16:creationId xmlns:a16="http://schemas.microsoft.com/office/drawing/2014/main" id="{E37CFDBC-A54C-4B42-91BC-77DF99A994F2}"/>
              </a:ext>
            </a:extLst>
          </p:cNvPr>
          <p:cNvSpPr>
            <a:spLocks noGrp="1"/>
          </p:cNvSpPr>
          <p:nvPr>
            <p:ph type="body" sz="quarter" idx="14" hasCustomPrompt="1"/>
          </p:nvPr>
        </p:nvSpPr>
        <p:spPr>
          <a:xfrm>
            <a:off x="1052762" y="3807458"/>
            <a:ext cx="2385897" cy="669105"/>
          </a:xfrm>
          <a:prstGeom prst="rect">
            <a:avLst/>
          </a:prstGeom>
        </p:spPr>
        <p:txBody>
          <a:bodyPr wrap="square" lIns="0" tIns="0" rIns="0" bIns="0">
            <a:noAutofit/>
          </a:bodyPr>
          <a:lstStyle>
            <a:lvl1pPr marL="0" indent="0" hangingPunct="1">
              <a:spcBef>
                <a:spcPts val="738"/>
              </a:spcBef>
              <a:buNone/>
              <a:defRPr sz="1800" baseline="0">
                <a:solidFill>
                  <a:schemeClr val="tx1"/>
                </a:solidFill>
                <a:latin typeface="Times New Roman" panose="02020603050405020304" pitchFamily="18" charset="0"/>
                <a:cs typeface="Times New Roman" panose="02020603050405020304" pitchFamily="18"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dirty="0"/>
              <a:t>Times New Roman</a:t>
            </a:r>
          </a:p>
        </p:txBody>
      </p:sp>
      <p:sp>
        <p:nvSpPr>
          <p:cNvPr id="9" name="Text Placeholder 10">
            <a:extLst>
              <a:ext uri="{FF2B5EF4-FFF2-40B4-BE49-F238E27FC236}">
                <a16:creationId xmlns:a16="http://schemas.microsoft.com/office/drawing/2014/main" id="{F72D65B5-AFB9-0440-AA60-C51C569328EA}"/>
              </a:ext>
            </a:extLst>
          </p:cNvPr>
          <p:cNvSpPr>
            <a:spLocks noGrp="1"/>
          </p:cNvSpPr>
          <p:nvPr>
            <p:ph type="body" sz="quarter" idx="15" hasCustomPrompt="1"/>
          </p:nvPr>
        </p:nvSpPr>
        <p:spPr>
          <a:xfrm>
            <a:off x="1052763" y="3088740"/>
            <a:ext cx="729352" cy="669105"/>
          </a:xfrm>
          <a:prstGeom prst="rect">
            <a:avLst/>
          </a:prstGeom>
        </p:spPr>
        <p:txBody>
          <a:bodyPr wrap="square" lIns="0" tIns="0" rIns="0" bIns="0">
            <a:noAutofit/>
          </a:bodyPr>
          <a:lstStyle>
            <a:lvl1pPr marL="0" indent="0" hangingPunct="1">
              <a:spcBef>
                <a:spcPts val="738"/>
              </a:spcBef>
              <a:buNone/>
              <a:defRPr sz="1800" baseline="0">
                <a:solidFill>
                  <a:schemeClr val="tx1"/>
                </a:solidFill>
                <a:latin typeface="Arial" panose="020B0604020202020204" pitchFamily="34" charset="0"/>
                <a:cs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dirty="0"/>
              <a:t>Arial</a:t>
            </a:r>
          </a:p>
        </p:txBody>
      </p:sp>
      <p:sp>
        <p:nvSpPr>
          <p:cNvPr id="10" name="Text Placeholder 10">
            <a:extLst>
              <a:ext uri="{FF2B5EF4-FFF2-40B4-BE49-F238E27FC236}">
                <a16:creationId xmlns:a16="http://schemas.microsoft.com/office/drawing/2014/main" id="{EE5A392F-925F-C24B-A676-FA31925D2617}"/>
              </a:ext>
            </a:extLst>
          </p:cNvPr>
          <p:cNvSpPr>
            <a:spLocks noGrp="1"/>
          </p:cNvSpPr>
          <p:nvPr>
            <p:ph type="body" sz="quarter" idx="16" hasCustomPrompt="1"/>
          </p:nvPr>
        </p:nvSpPr>
        <p:spPr>
          <a:xfrm>
            <a:off x="2110441" y="3088740"/>
            <a:ext cx="1873961" cy="669105"/>
          </a:xfrm>
          <a:prstGeom prst="rect">
            <a:avLst/>
          </a:prstGeom>
        </p:spPr>
        <p:txBody>
          <a:bodyPr wrap="square" lIns="0" tIns="0" rIns="0" bIns="0">
            <a:noAutofit/>
          </a:bodyPr>
          <a:lstStyle>
            <a:lvl1pPr marL="0" indent="0" hangingPunct="1">
              <a:spcBef>
                <a:spcPts val="738"/>
              </a:spcBef>
              <a:buNone/>
              <a:defRPr sz="1800" b="1" baseline="0">
                <a:solidFill>
                  <a:schemeClr val="tx1"/>
                </a:solidFill>
                <a:latin typeface="Arial" panose="020B0604020202020204" pitchFamily="34" charset="0"/>
                <a:cs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dirty="0"/>
              <a:t>Arial Bold</a:t>
            </a:r>
          </a:p>
        </p:txBody>
      </p:sp>
      <p:sp>
        <p:nvSpPr>
          <p:cNvPr id="11" name="Text Placeholder 10">
            <a:extLst>
              <a:ext uri="{FF2B5EF4-FFF2-40B4-BE49-F238E27FC236}">
                <a16:creationId xmlns:a16="http://schemas.microsoft.com/office/drawing/2014/main" id="{7CA13B3D-A26C-8841-8AAC-E521CA77706B}"/>
              </a:ext>
            </a:extLst>
          </p:cNvPr>
          <p:cNvSpPr>
            <a:spLocks noGrp="1"/>
          </p:cNvSpPr>
          <p:nvPr>
            <p:ph type="body" sz="quarter" idx="17" hasCustomPrompt="1"/>
          </p:nvPr>
        </p:nvSpPr>
        <p:spPr>
          <a:xfrm>
            <a:off x="3612524" y="3807458"/>
            <a:ext cx="3018485" cy="669105"/>
          </a:xfrm>
          <a:prstGeom prst="rect">
            <a:avLst/>
          </a:prstGeom>
        </p:spPr>
        <p:txBody>
          <a:bodyPr wrap="square" lIns="0" tIns="0" rIns="0" bIns="0">
            <a:noAutofit/>
          </a:bodyPr>
          <a:lstStyle>
            <a:lvl1pPr marL="0" indent="0" hangingPunct="1">
              <a:spcBef>
                <a:spcPts val="738"/>
              </a:spcBef>
              <a:buNone/>
              <a:defRPr sz="1800" b="0" i="1" baseline="0">
                <a:solidFill>
                  <a:schemeClr val="tx1"/>
                </a:solidFill>
                <a:latin typeface="Times New Roman" panose="02020603050405020304" pitchFamily="18" charset="0"/>
                <a:cs typeface="Times New Roman" panose="02020603050405020304" pitchFamily="18"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dirty="0"/>
              <a:t>Times New Roman Italic</a:t>
            </a:r>
          </a:p>
        </p:txBody>
      </p:sp>
    </p:spTree>
    <p:extLst>
      <p:ext uri="{BB962C8B-B14F-4D97-AF65-F5344CB8AC3E}">
        <p14:creationId xmlns:p14="http://schemas.microsoft.com/office/powerpoint/2010/main" val="410256163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Section Header">
    <p:bg>
      <p:bgPr>
        <a:solidFill>
          <a:srgbClr val="01426A"/>
        </a:solidFill>
        <a:effectLst/>
      </p:bgPr>
    </p:bg>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1D6E3E8C-F11F-7443-B50A-9DC3C9F873EF}"/>
              </a:ext>
            </a:extLst>
          </p:cNvPr>
          <p:cNvSpPr>
            <a:spLocks noGrp="1"/>
          </p:cNvSpPr>
          <p:nvPr>
            <p:ph type="pic" sz="quarter" idx="10"/>
          </p:nvPr>
        </p:nvSpPr>
        <p:spPr>
          <a:xfrm>
            <a:off x="5034250" y="2073728"/>
            <a:ext cx="1426709" cy="1506538"/>
          </a:xfrm>
          <a:prstGeom prst="rect">
            <a:avLst/>
          </a:prstGeom>
        </p:spPr>
        <p:txBody>
          <a:bodyPr/>
          <a:lstStyle>
            <a:lvl1pPr>
              <a:defRPr>
                <a:solidFill>
                  <a:schemeClr val="bg1"/>
                </a:solidFill>
              </a:defRPr>
            </a:lvl1pPr>
          </a:lstStyle>
          <a:p>
            <a:endParaRPr lang="en-US" dirty="0"/>
          </a:p>
        </p:txBody>
      </p:sp>
      <p:sp>
        <p:nvSpPr>
          <p:cNvPr id="5" name="Title 1">
            <a:extLst>
              <a:ext uri="{FF2B5EF4-FFF2-40B4-BE49-F238E27FC236}">
                <a16:creationId xmlns:a16="http://schemas.microsoft.com/office/drawing/2014/main" id="{3EDC785E-9646-AA47-9066-B39AC1FE5E79}"/>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bg1"/>
                </a:solidFill>
                <a:latin typeface="Arial" charset="0"/>
              </a:defRPr>
            </a:lvl1pPr>
          </a:lstStyle>
          <a:p>
            <a:r>
              <a:rPr lang="en-US" dirty="0"/>
              <a:t>Title is set to 32pt Arial </a:t>
            </a:r>
          </a:p>
        </p:txBody>
      </p:sp>
      <p:sp>
        <p:nvSpPr>
          <p:cNvPr id="6" name="Text Placeholder 10">
            <a:extLst>
              <a:ext uri="{FF2B5EF4-FFF2-40B4-BE49-F238E27FC236}">
                <a16:creationId xmlns:a16="http://schemas.microsoft.com/office/drawing/2014/main" id="{4EDE5821-3B49-DF43-BFA5-F52FAA0D55F9}"/>
              </a:ext>
            </a:extLst>
          </p:cNvPr>
          <p:cNvSpPr>
            <a:spLocks noGrp="1"/>
          </p:cNvSpPr>
          <p:nvPr>
            <p:ph type="body" sz="quarter" idx="11" hasCustomPrompt="1"/>
          </p:nvPr>
        </p:nvSpPr>
        <p:spPr>
          <a:xfrm>
            <a:off x="1052764" y="1526721"/>
            <a:ext cx="3625910" cy="3331029"/>
          </a:xfrm>
          <a:prstGeom prst="rect">
            <a:avLst/>
          </a:prstGeom>
        </p:spPr>
        <p:txBody>
          <a:bodyPr wrap="square" lIns="0" tIns="0" rIns="0" bIns="0">
            <a:noAutofit/>
          </a:bodyPr>
          <a:lstStyle>
            <a:lvl1pPr marL="257175" indent="-257175">
              <a:spcBef>
                <a:spcPts val="738"/>
              </a:spcBef>
              <a:buFont typeface="Arial" panose="020B0604020202020204" pitchFamily="34" charset="0"/>
              <a:buChar char="•"/>
              <a:defRPr sz="2100" baseline="0">
                <a:solidFill>
                  <a:schemeClr val="bg1"/>
                </a:solidFill>
                <a:latin typeface="Arial" panose="020B0604020202020204" pitchFamily="34" charset="0"/>
                <a:cs typeface="Arial" panose="020B0604020202020204" pitchFamily="34" charset="0"/>
              </a:defRPr>
            </a:lvl1pPr>
            <a:lvl2pPr marL="600075" indent="-257175">
              <a:buClr>
                <a:srgbClr val="A9C23F"/>
              </a:buClr>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900113" indent="-214313">
              <a:buClr>
                <a:schemeClr val="bg1"/>
              </a:buClr>
              <a:buFont typeface="Arial" panose="020B0604020202020204" pitchFamily="34" charset="0"/>
              <a:buChar char="•"/>
              <a:defRPr sz="1800">
                <a:solidFill>
                  <a:schemeClr val="bg1"/>
                </a:solidFill>
                <a:cs typeface="Arial" panose="020B0604020202020204" pitchFamily="34" charset="0"/>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Use consistent wording</a:t>
            </a:r>
          </a:p>
          <a:p>
            <a:pPr lvl="1"/>
            <a:r>
              <a:rPr lang="en-US" altLang="en-US" dirty="0"/>
              <a:t>Improved test scores</a:t>
            </a:r>
          </a:p>
          <a:p>
            <a:pPr lvl="1"/>
            <a:r>
              <a:rPr lang="en-US" altLang="en-US" dirty="0"/>
              <a:t>Expanding Knowledge</a:t>
            </a:r>
          </a:p>
          <a:p>
            <a:pPr lvl="1"/>
            <a:r>
              <a:rPr lang="en-US" altLang="en-US" dirty="0"/>
              <a:t>Reduce time off task</a:t>
            </a:r>
          </a:p>
          <a:p>
            <a:pPr lvl="1"/>
            <a:r>
              <a:rPr lang="en-US" altLang="en-US" dirty="0"/>
              <a:t>Grades increase</a:t>
            </a:r>
          </a:p>
          <a:p>
            <a:pPr lvl="1"/>
            <a:r>
              <a:rPr lang="en-US" altLang="en-US" dirty="0"/>
              <a:t>No more than 5-6 bullets</a:t>
            </a:r>
          </a:p>
        </p:txBody>
      </p:sp>
    </p:spTree>
    <p:extLst>
      <p:ext uri="{BB962C8B-B14F-4D97-AF65-F5344CB8AC3E}">
        <p14:creationId xmlns:p14="http://schemas.microsoft.com/office/powerpoint/2010/main" val="1563416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Section Header">
    <p:bg>
      <p:bgPr>
        <a:solidFill>
          <a:srgbClr val="01426A"/>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A978636-39EF-F746-B718-47E63F2AA93B}"/>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bg1"/>
                </a:solidFill>
                <a:latin typeface="Arial" charset="0"/>
              </a:defRPr>
            </a:lvl1pPr>
          </a:lstStyle>
          <a:p>
            <a:r>
              <a:rPr lang="en-US" dirty="0"/>
              <a:t>Title is set to 32pt Arial </a:t>
            </a:r>
          </a:p>
        </p:txBody>
      </p:sp>
      <p:sp>
        <p:nvSpPr>
          <p:cNvPr id="7" name="Picture Placeholder 6">
            <a:extLst>
              <a:ext uri="{FF2B5EF4-FFF2-40B4-BE49-F238E27FC236}">
                <a16:creationId xmlns:a16="http://schemas.microsoft.com/office/drawing/2014/main" id="{5913EE02-AD01-5C4D-A8DA-59F9690F701A}"/>
              </a:ext>
            </a:extLst>
          </p:cNvPr>
          <p:cNvSpPr>
            <a:spLocks noGrp="1"/>
          </p:cNvSpPr>
          <p:nvPr>
            <p:ph type="pic" sz="quarter" idx="10"/>
          </p:nvPr>
        </p:nvSpPr>
        <p:spPr>
          <a:xfrm>
            <a:off x="1052513" y="1193800"/>
            <a:ext cx="5409010" cy="3282950"/>
          </a:xfrm>
          <a:prstGeom prst="rect">
            <a:avLst/>
          </a:prstGeom>
        </p:spPr>
        <p:txBody>
          <a:bodyPr/>
          <a:lstStyle>
            <a:lvl1pPr>
              <a:defRPr>
                <a:ln>
                  <a:noFill/>
                </a:ln>
                <a:solidFill>
                  <a:schemeClr val="bg1"/>
                </a:solidFill>
              </a:defRPr>
            </a:lvl1pPr>
          </a:lstStyle>
          <a:p>
            <a:endParaRPr lang="en-US" dirty="0"/>
          </a:p>
        </p:txBody>
      </p:sp>
    </p:spTree>
    <p:extLst>
      <p:ext uri="{BB962C8B-B14F-4D97-AF65-F5344CB8AC3E}">
        <p14:creationId xmlns:p14="http://schemas.microsoft.com/office/powerpoint/2010/main" val="2115870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2512" y="2079010"/>
            <a:ext cx="5931139" cy="841990"/>
          </a:xfrm>
          <a:prstGeom prst="rect">
            <a:avLst/>
          </a:prstGeom>
        </p:spPr>
        <p:txBody>
          <a:bodyPr anchor="t"/>
          <a:lstStyle>
            <a:lvl1pPr marL="0" indent="0" algn="ctr">
              <a:buNone/>
              <a:defRPr sz="2700" baseline="0">
                <a:solidFill>
                  <a:schemeClr val="bg1"/>
                </a:solidFill>
                <a:latin typeface="Arial"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Title for section cover/end</a:t>
            </a:r>
          </a:p>
        </p:txBody>
      </p:sp>
      <p:sp>
        <p:nvSpPr>
          <p:cNvPr id="4" name="Rectangle 3">
            <a:extLst>
              <a:ext uri="{FF2B5EF4-FFF2-40B4-BE49-F238E27FC236}">
                <a16:creationId xmlns:a16="http://schemas.microsoft.com/office/drawing/2014/main" id="{B905E348-0170-0747-B77E-8E4B1AB24F09}"/>
              </a:ext>
            </a:extLst>
          </p:cNvPr>
          <p:cNvSpPr/>
          <p:nvPr userDrawn="1"/>
        </p:nvSpPr>
        <p:spPr>
          <a:xfrm>
            <a:off x="0" y="0"/>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TextBox 4">
            <a:extLst>
              <a:ext uri="{FF2B5EF4-FFF2-40B4-BE49-F238E27FC236}">
                <a16:creationId xmlns:a16="http://schemas.microsoft.com/office/drawing/2014/main" id="{7A4326E7-C60F-6E41-89BC-909D50815EA3}"/>
              </a:ext>
            </a:extLst>
          </p:cNvPr>
          <p:cNvSpPr txBox="1"/>
          <p:nvPr userDrawn="1"/>
        </p:nvSpPr>
        <p:spPr>
          <a:xfrm>
            <a:off x="6146074" y="4817536"/>
            <a:ext cx="548641" cy="219291"/>
          </a:xfrm>
          <a:prstGeom prst="rect">
            <a:avLst/>
          </a:prstGeom>
        </p:spPr>
        <p:txBody>
          <a:bodyPr vert="horz" wrap="square" rtlCol="0">
            <a:spAutoFit/>
          </a:bodyPr>
          <a:lstStyle/>
          <a:p>
            <a:pPr algn="l"/>
            <a:r>
              <a:rPr lang="en-US" sz="825" dirty="0">
                <a:solidFill>
                  <a:srgbClr val="A9C23F"/>
                </a:solidFill>
              </a:rPr>
              <a:t>Slide </a:t>
            </a:r>
            <a:fld id="{61305445-88A5-2348-8767-390DA2B615F0}" type="slidenum">
              <a:rPr lang="en-US" sz="825" smtClean="0">
                <a:solidFill>
                  <a:srgbClr val="A9C23F"/>
                </a:solidFill>
              </a:rPr>
              <a:t>‹#›</a:t>
            </a:fld>
            <a:endParaRPr lang="en-US" sz="825" dirty="0">
              <a:solidFill>
                <a:srgbClr val="A9C23F"/>
              </a:solidFill>
            </a:endParaRPr>
          </a:p>
        </p:txBody>
      </p:sp>
    </p:spTree>
    <p:extLst>
      <p:ext uri="{BB962C8B-B14F-4D97-AF65-F5344CB8AC3E}">
        <p14:creationId xmlns:p14="http://schemas.microsoft.com/office/powerpoint/2010/main" val="27205188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9D87001-1F87-3047-9E99-381BAB43CFEB}"/>
              </a:ext>
            </a:extLst>
          </p:cNvPr>
          <p:cNvSpPr>
            <a:spLocks noGrp="1"/>
          </p:cNvSpPr>
          <p:nvPr>
            <p:ph type="title" hasCustomPrompt="1"/>
          </p:nvPr>
        </p:nvSpPr>
        <p:spPr>
          <a:xfrm>
            <a:off x="251054" y="1786198"/>
            <a:ext cx="2192713" cy="1510795"/>
          </a:xfrm>
          <a:prstGeom prst="rect">
            <a:avLst/>
          </a:prstGeom>
        </p:spPr>
        <p:txBody>
          <a:bodyPr vert="horz"/>
          <a:lstStyle>
            <a:lvl1pPr algn="l">
              <a:defRPr sz="1800" kern="1200" spc="75" baseline="0">
                <a:solidFill>
                  <a:schemeClr val="bg1"/>
                </a:solidFill>
                <a:latin typeface="Arial" charset="0"/>
              </a:defRPr>
            </a:lvl1pPr>
          </a:lstStyle>
          <a:p>
            <a:r>
              <a:rPr lang="en-US" dirty="0"/>
              <a:t>This is how</a:t>
            </a:r>
            <a:br>
              <a:rPr lang="en-US" dirty="0"/>
            </a:br>
            <a:r>
              <a:rPr lang="en-US" dirty="0"/>
              <a:t>you should show picture in a slide, type title here</a:t>
            </a:r>
          </a:p>
        </p:txBody>
      </p:sp>
      <p:sp>
        <p:nvSpPr>
          <p:cNvPr id="4" name="Picture Placeholder 2">
            <a:extLst>
              <a:ext uri="{FF2B5EF4-FFF2-40B4-BE49-F238E27FC236}">
                <a16:creationId xmlns:a16="http://schemas.microsoft.com/office/drawing/2014/main" id="{50DCA2CF-F22D-4B47-B741-21403BA81962}"/>
              </a:ext>
            </a:extLst>
          </p:cNvPr>
          <p:cNvSpPr>
            <a:spLocks noGrp="1"/>
          </p:cNvSpPr>
          <p:nvPr>
            <p:ph type="pic" sz="quarter" idx="10"/>
          </p:nvPr>
        </p:nvSpPr>
        <p:spPr>
          <a:xfrm>
            <a:off x="2578995" y="0"/>
            <a:ext cx="4279006" cy="5143500"/>
          </a:xfrm>
          <a:prstGeom prst="rect">
            <a:avLst/>
          </a:prstGeom>
        </p:spPr>
        <p:txBody>
          <a:bodyPr/>
          <a:lstStyle>
            <a:lvl1pPr>
              <a:defRPr>
                <a:solidFill>
                  <a:schemeClr val="bg1"/>
                </a:solidFill>
              </a:defRPr>
            </a:lvl1pPr>
          </a:lstStyle>
          <a:p>
            <a:endParaRPr lang="en-US" dirty="0"/>
          </a:p>
        </p:txBody>
      </p:sp>
    </p:spTree>
    <p:extLst>
      <p:ext uri="{BB962C8B-B14F-4D97-AF65-F5344CB8AC3E}">
        <p14:creationId xmlns:p14="http://schemas.microsoft.com/office/powerpoint/2010/main" val="2541795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50DCA2CF-F22D-4B47-B741-21403BA81962}"/>
              </a:ext>
            </a:extLst>
          </p:cNvPr>
          <p:cNvSpPr>
            <a:spLocks noGrp="1"/>
          </p:cNvSpPr>
          <p:nvPr>
            <p:ph type="pic" sz="quarter" idx="10"/>
          </p:nvPr>
        </p:nvSpPr>
        <p:spPr>
          <a:xfrm>
            <a:off x="2578995" y="0"/>
            <a:ext cx="4279006" cy="5143500"/>
          </a:xfrm>
          <a:prstGeom prst="rect">
            <a:avLst/>
          </a:prstGeom>
        </p:spPr>
        <p:txBody>
          <a:bodyPr/>
          <a:lstStyle>
            <a:lvl1pPr>
              <a:defRPr>
                <a:solidFill>
                  <a:schemeClr val="bg1"/>
                </a:solidFill>
              </a:defRPr>
            </a:lvl1pPr>
          </a:lstStyle>
          <a:p>
            <a:endParaRPr lang="en-US" dirty="0"/>
          </a:p>
        </p:txBody>
      </p:sp>
      <p:sp>
        <p:nvSpPr>
          <p:cNvPr id="7" name="Text Placeholder 3">
            <a:extLst>
              <a:ext uri="{FF2B5EF4-FFF2-40B4-BE49-F238E27FC236}">
                <a16:creationId xmlns:a16="http://schemas.microsoft.com/office/drawing/2014/main" id="{5CB81392-7A68-2149-BE10-BA7ED22B755B}"/>
              </a:ext>
            </a:extLst>
          </p:cNvPr>
          <p:cNvSpPr>
            <a:spLocks noGrp="1"/>
          </p:cNvSpPr>
          <p:nvPr>
            <p:ph type="body" sz="quarter" idx="14" hasCustomPrompt="1"/>
          </p:nvPr>
        </p:nvSpPr>
        <p:spPr>
          <a:xfrm>
            <a:off x="289775" y="1719330"/>
            <a:ext cx="2168480" cy="2240924"/>
          </a:xfrm>
          <a:prstGeom prst="rect">
            <a:avLst/>
          </a:prstGeom>
        </p:spPr>
        <p:txBody>
          <a:bodyPr lIns="0" tIns="0" rIns="0" bIns="0"/>
          <a:lstStyle>
            <a:lvl1pPr marL="0" indent="0">
              <a:buNone/>
              <a:defRPr sz="1800" i="1">
                <a:solidFill>
                  <a:srgbClr val="A9C23F"/>
                </a:solidFill>
                <a:latin typeface="Times New Roman" panose="02020603050405020304" pitchFamily="18" charset="0"/>
                <a:cs typeface="Times New Roman" panose="02020603050405020304" pitchFamily="18"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“Use short sentence in slide, go to the point, remember presentation are informative materials”</a:t>
            </a:r>
          </a:p>
        </p:txBody>
      </p:sp>
    </p:spTree>
    <p:extLst>
      <p:ext uri="{BB962C8B-B14F-4D97-AF65-F5344CB8AC3E}">
        <p14:creationId xmlns:p14="http://schemas.microsoft.com/office/powerpoint/2010/main" val="1657069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9D87001-1F87-3047-9E99-381BAB43CFEB}"/>
              </a:ext>
            </a:extLst>
          </p:cNvPr>
          <p:cNvSpPr>
            <a:spLocks noGrp="1"/>
          </p:cNvSpPr>
          <p:nvPr>
            <p:ph type="title" hasCustomPrompt="1"/>
          </p:nvPr>
        </p:nvSpPr>
        <p:spPr>
          <a:xfrm>
            <a:off x="251054" y="1786198"/>
            <a:ext cx="2192713" cy="589955"/>
          </a:xfrm>
          <a:prstGeom prst="rect">
            <a:avLst/>
          </a:prstGeom>
        </p:spPr>
        <p:txBody>
          <a:bodyPr vert="horz"/>
          <a:lstStyle>
            <a:lvl1pPr algn="l">
              <a:defRPr sz="1800" kern="1200" spc="75" baseline="0">
                <a:solidFill>
                  <a:schemeClr val="bg1"/>
                </a:solidFill>
                <a:latin typeface="Arial" charset="0"/>
              </a:defRPr>
            </a:lvl1pPr>
          </a:lstStyle>
          <a:p>
            <a:r>
              <a:rPr lang="en-US" dirty="0"/>
              <a:t>Short subtitle</a:t>
            </a:r>
          </a:p>
        </p:txBody>
      </p:sp>
      <p:sp>
        <p:nvSpPr>
          <p:cNvPr id="4" name="Picture Placeholder 2">
            <a:extLst>
              <a:ext uri="{FF2B5EF4-FFF2-40B4-BE49-F238E27FC236}">
                <a16:creationId xmlns:a16="http://schemas.microsoft.com/office/drawing/2014/main" id="{50DCA2CF-F22D-4B47-B741-21403BA81962}"/>
              </a:ext>
            </a:extLst>
          </p:cNvPr>
          <p:cNvSpPr>
            <a:spLocks noGrp="1"/>
          </p:cNvSpPr>
          <p:nvPr>
            <p:ph type="pic" sz="quarter" idx="10"/>
          </p:nvPr>
        </p:nvSpPr>
        <p:spPr>
          <a:xfrm>
            <a:off x="2578995" y="0"/>
            <a:ext cx="4279006" cy="5143500"/>
          </a:xfrm>
          <a:prstGeom prst="rect">
            <a:avLst/>
          </a:prstGeom>
        </p:spPr>
        <p:txBody>
          <a:bodyPr/>
          <a:lstStyle>
            <a:lvl1pPr>
              <a:defRPr>
                <a:solidFill>
                  <a:schemeClr val="bg1"/>
                </a:solidFill>
              </a:defRPr>
            </a:lvl1pPr>
          </a:lstStyle>
          <a:p>
            <a:endParaRPr lang="en-US" dirty="0"/>
          </a:p>
        </p:txBody>
      </p:sp>
      <p:sp>
        <p:nvSpPr>
          <p:cNvPr id="7" name="Text Placeholder 3">
            <a:extLst>
              <a:ext uri="{FF2B5EF4-FFF2-40B4-BE49-F238E27FC236}">
                <a16:creationId xmlns:a16="http://schemas.microsoft.com/office/drawing/2014/main" id="{FCB23755-0051-BA4A-B0DF-949FC8C6B487}"/>
              </a:ext>
            </a:extLst>
          </p:cNvPr>
          <p:cNvSpPr>
            <a:spLocks noGrp="1"/>
          </p:cNvSpPr>
          <p:nvPr>
            <p:ph type="body" sz="quarter" idx="14" hasCustomPrompt="1"/>
          </p:nvPr>
        </p:nvSpPr>
        <p:spPr>
          <a:xfrm>
            <a:off x="251054" y="2479184"/>
            <a:ext cx="2192712" cy="2240924"/>
          </a:xfrm>
          <a:prstGeom prst="rect">
            <a:avLst/>
          </a:prstGeom>
        </p:spPr>
        <p:txBody>
          <a:bodyPr lIns="0" tIns="0" rIns="0" bIns="0"/>
          <a:lstStyle>
            <a:lvl1pPr marL="0" indent="0">
              <a:buNone/>
              <a:defRPr sz="1800" i="1">
                <a:solidFill>
                  <a:srgbClr val="A9C23F"/>
                </a:solidFill>
                <a:latin typeface="Times New Roman" panose="02020603050405020304" pitchFamily="18" charset="0"/>
                <a:cs typeface="Times New Roman" panose="02020603050405020304" pitchFamily="18"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“Use short sentence in slide, go to the point, remember presentation are informative materials”</a:t>
            </a:r>
          </a:p>
        </p:txBody>
      </p:sp>
    </p:spTree>
    <p:extLst>
      <p:ext uri="{BB962C8B-B14F-4D97-AF65-F5344CB8AC3E}">
        <p14:creationId xmlns:p14="http://schemas.microsoft.com/office/powerpoint/2010/main" val="2046260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rgbClr val="01426A"/>
        </a:solidFill>
        <a:effectLst/>
      </p:bgPr>
    </p:bg>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7154363-92AF-A84E-BF51-E40E9124DB2F}"/>
              </a:ext>
            </a:extLst>
          </p:cNvPr>
          <p:cNvSpPr>
            <a:spLocks noGrp="1"/>
          </p:cNvSpPr>
          <p:nvPr>
            <p:ph type="body" idx="1" hasCustomPrompt="1"/>
          </p:nvPr>
        </p:nvSpPr>
        <p:spPr>
          <a:xfrm>
            <a:off x="412512" y="2079010"/>
            <a:ext cx="2364416" cy="841990"/>
          </a:xfrm>
          <a:prstGeom prst="rect">
            <a:avLst/>
          </a:prstGeom>
        </p:spPr>
        <p:txBody>
          <a:bodyPr anchor="t"/>
          <a:lstStyle>
            <a:lvl1pPr marL="0" indent="0" algn="ctr">
              <a:buNone/>
              <a:defRPr sz="1800" b="0" i="0" baseline="0">
                <a:solidFill>
                  <a:schemeClr val="bg1"/>
                </a:solidFill>
                <a:latin typeface="Arial" panose="020B0604020202020204" pitchFamily="34" charset="0"/>
                <a:cs typeface="Arial" panose="020B0604020202020204"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PRESENTATION GUIDELINES</a:t>
            </a:r>
          </a:p>
        </p:txBody>
      </p:sp>
      <p:sp>
        <p:nvSpPr>
          <p:cNvPr id="10" name="Text Placeholder 2">
            <a:extLst>
              <a:ext uri="{FF2B5EF4-FFF2-40B4-BE49-F238E27FC236}">
                <a16:creationId xmlns:a16="http://schemas.microsoft.com/office/drawing/2014/main" id="{D96A5090-EED3-804E-990C-3BC94AED3A4F}"/>
              </a:ext>
            </a:extLst>
          </p:cNvPr>
          <p:cNvSpPr>
            <a:spLocks noGrp="1"/>
          </p:cNvSpPr>
          <p:nvPr>
            <p:ph type="body" idx="10" hasCustomPrompt="1"/>
          </p:nvPr>
        </p:nvSpPr>
        <p:spPr>
          <a:xfrm>
            <a:off x="412512" y="415102"/>
            <a:ext cx="2364416" cy="841990"/>
          </a:xfrm>
          <a:prstGeom prst="rect">
            <a:avLst/>
          </a:prstGeom>
        </p:spPr>
        <p:txBody>
          <a:bodyPr anchor="t"/>
          <a:lstStyle>
            <a:lvl1pPr marL="0" indent="0" algn="ctr">
              <a:buNone/>
              <a:defRPr sz="1200" b="0" i="0" spc="75" baseline="0">
                <a:solidFill>
                  <a:schemeClr val="bg1"/>
                </a:solidFill>
                <a:latin typeface="Arial" panose="020B0604020202020204" pitchFamily="34" charset="0"/>
                <a:cs typeface="Arial" panose="020B0604020202020204"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COMMUNICATIONS</a:t>
            </a:r>
          </a:p>
        </p:txBody>
      </p:sp>
      <p:sp>
        <p:nvSpPr>
          <p:cNvPr id="4" name="Picture Placeholder 3">
            <a:extLst>
              <a:ext uri="{FF2B5EF4-FFF2-40B4-BE49-F238E27FC236}">
                <a16:creationId xmlns:a16="http://schemas.microsoft.com/office/drawing/2014/main" id="{9AC0B43A-CB0F-0A49-B120-35406648DFAE}"/>
              </a:ext>
            </a:extLst>
          </p:cNvPr>
          <p:cNvSpPr>
            <a:spLocks noGrp="1" noChangeAspect="1"/>
          </p:cNvSpPr>
          <p:nvPr>
            <p:ph type="pic" sz="quarter" idx="11"/>
          </p:nvPr>
        </p:nvSpPr>
        <p:spPr>
          <a:xfrm>
            <a:off x="3177778" y="0"/>
            <a:ext cx="3680222" cy="5143500"/>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stStyle>
          <a:p>
            <a:endParaRPr lang="en-US" dirty="0"/>
          </a:p>
        </p:txBody>
      </p:sp>
      <p:sp>
        <p:nvSpPr>
          <p:cNvPr id="11" name="Rectangle 10">
            <a:extLst>
              <a:ext uri="{FF2B5EF4-FFF2-40B4-BE49-F238E27FC236}">
                <a16:creationId xmlns:a16="http://schemas.microsoft.com/office/drawing/2014/main" id="{4B681C89-5D2B-7845-A8C4-9B0668E281EE}"/>
              </a:ext>
            </a:extLst>
          </p:cNvPr>
          <p:cNvSpPr/>
          <p:nvPr userDrawn="1"/>
        </p:nvSpPr>
        <p:spPr>
          <a:xfrm>
            <a:off x="0" y="5079146"/>
            <a:ext cx="3177779"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7" name="TextBox 6">
            <a:extLst>
              <a:ext uri="{FF2B5EF4-FFF2-40B4-BE49-F238E27FC236}">
                <a16:creationId xmlns:a16="http://schemas.microsoft.com/office/drawing/2014/main" id="{5DDDE209-2C5F-5A4A-98A9-B9EB751162EE}"/>
              </a:ext>
            </a:extLst>
          </p:cNvPr>
          <p:cNvSpPr txBox="1"/>
          <p:nvPr userDrawn="1"/>
        </p:nvSpPr>
        <p:spPr>
          <a:xfrm>
            <a:off x="6146074" y="4817536"/>
            <a:ext cx="548641" cy="219291"/>
          </a:xfrm>
          <a:prstGeom prst="rect">
            <a:avLst/>
          </a:prstGeom>
        </p:spPr>
        <p:txBody>
          <a:bodyPr vert="horz" wrap="square" rtlCol="0">
            <a:spAutoFit/>
          </a:bodyPr>
          <a:lstStyle/>
          <a:p>
            <a:pPr algn="l"/>
            <a:r>
              <a:rPr lang="en-US" sz="825" dirty="0">
                <a:solidFill>
                  <a:srgbClr val="A9C23F"/>
                </a:solidFill>
              </a:rPr>
              <a:t>Slide </a:t>
            </a:r>
            <a:fld id="{61305445-88A5-2348-8767-390DA2B615F0}" type="slidenum">
              <a:rPr lang="en-US" sz="825" smtClean="0">
                <a:solidFill>
                  <a:srgbClr val="A9C23F"/>
                </a:solidFill>
              </a:rPr>
              <a:t>‹#›</a:t>
            </a:fld>
            <a:endParaRPr lang="en-US" sz="825" dirty="0">
              <a:solidFill>
                <a:srgbClr val="A9C23F"/>
              </a:solidFill>
            </a:endParaRPr>
          </a:p>
        </p:txBody>
      </p:sp>
      <p:pic>
        <p:nvPicPr>
          <p:cNvPr id="3" name="Picture 2">
            <a:extLst>
              <a:ext uri="{FF2B5EF4-FFF2-40B4-BE49-F238E27FC236}">
                <a16:creationId xmlns:a16="http://schemas.microsoft.com/office/drawing/2014/main" id="{59204F84-B52A-4EAD-AF95-7247A07FFEDF}"/>
              </a:ext>
            </a:extLst>
          </p:cNvPr>
          <p:cNvPicPr>
            <a:picLocks noChangeAspect="1"/>
          </p:cNvPicPr>
          <p:nvPr userDrawn="1"/>
        </p:nvPicPr>
        <p:blipFill>
          <a:blip r:embed="rId2"/>
          <a:stretch>
            <a:fillRect/>
          </a:stretch>
        </p:blipFill>
        <p:spPr>
          <a:xfrm>
            <a:off x="975182" y="3902964"/>
            <a:ext cx="1024217" cy="1024217"/>
          </a:xfrm>
          <a:prstGeom prst="rect">
            <a:avLst/>
          </a:prstGeom>
        </p:spPr>
      </p:pic>
    </p:spTree>
    <p:extLst>
      <p:ext uri="{BB962C8B-B14F-4D97-AF65-F5344CB8AC3E}">
        <p14:creationId xmlns:p14="http://schemas.microsoft.com/office/powerpoint/2010/main" val="3208590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01426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9FEC47-7F4F-4D46-8C1D-80592AD2EC8F}"/>
              </a:ext>
            </a:extLst>
          </p:cNvPr>
          <p:cNvSpPr/>
          <p:nvPr userDrawn="1"/>
        </p:nvSpPr>
        <p:spPr>
          <a:xfrm>
            <a:off x="0" y="5079146"/>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Text Placeholder 10">
            <a:extLst>
              <a:ext uri="{FF2B5EF4-FFF2-40B4-BE49-F238E27FC236}">
                <a16:creationId xmlns:a16="http://schemas.microsoft.com/office/drawing/2014/main" id="{A868BC3E-A4B8-3D4D-9177-45DDA8AA488D}"/>
              </a:ext>
            </a:extLst>
          </p:cNvPr>
          <p:cNvSpPr>
            <a:spLocks noGrp="1"/>
          </p:cNvSpPr>
          <p:nvPr>
            <p:ph type="body" sz="quarter" idx="11" hasCustomPrompt="1"/>
          </p:nvPr>
        </p:nvSpPr>
        <p:spPr>
          <a:xfrm>
            <a:off x="1052763" y="1812471"/>
            <a:ext cx="5408195" cy="2951617"/>
          </a:xfrm>
          <a:prstGeom prst="rect">
            <a:avLst/>
          </a:prstGeom>
        </p:spPr>
        <p:txBody>
          <a:bodyPr wrap="square" lIns="0" tIns="0" rIns="0" bIns="0">
            <a:noAutofit/>
          </a:bodyPr>
          <a:lstStyle>
            <a:lvl1pPr marL="0" indent="0">
              <a:spcBef>
                <a:spcPts val="738"/>
              </a:spcBef>
              <a:buNone/>
              <a:defRPr sz="1350" baseline="0">
                <a:solidFill>
                  <a:srgbClr val="FF0000"/>
                </a:solidFill>
                <a:latin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Avoid excessive verbiage leading to excessively lengthy text that is not only redundant but also repetitive and reiterative. Too much text makes it difficult to see and process the information. People will either try to read everything or copy down everything and will quickly lose interest. Use more slides, list only the key points, and add the details verbally.</a:t>
            </a:r>
          </a:p>
          <a:p>
            <a:pPr lvl="0"/>
            <a:endParaRPr lang="en-US" altLang="en-US" dirty="0"/>
          </a:p>
          <a:p>
            <a:pPr lvl="0"/>
            <a:r>
              <a:rPr lang="en-US" altLang="en-US" dirty="0"/>
              <a:t>No recommended slide  </a:t>
            </a:r>
            <a:endParaRPr lang="en-US" dirty="0"/>
          </a:p>
        </p:txBody>
      </p:sp>
      <p:sp>
        <p:nvSpPr>
          <p:cNvPr id="10" name="Text Placeholder 3">
            <a:extLst>
              <a:ext uri="{FF2B5EF4-FFF2-40B4-BE49-F238E27FC236}">
                <a16:creationId xmlns:a16="http://schemas.microsoft.com/office/drawing/2014/main" id="{C7BC68FE-2708-634C-BF48-63FA1AE7C6CF}"/>
              </a:ext>
            </a:extLst>
          </p:cNvPr>
          <p:cNvSpPr>
            <a:spLocks noGrp="1"/>
          </p:cNvSpPr>
          <p:nvPr>
            <p:ph type="body" sz="quarter" idx="13" hasCustomPrompt="1"/>
          </p:nvPr>
        </p:nvSpPr>
        <p:spPr>
          <a:xfrm>
            <a:off x="1052763" y="1243262"/>
            <a:ext cx="5408195" cy="477962"/>
          </a:xfrm>
          <a:prstGeom prst="rect">
            <a:avLst/>
          </a:prstGeom>
        </p:spPr>
        <p:txBody>
          <a:bodyPr lIns="0" tIns="0" rIns="0" bIns="0"/>
          <a:lstStyle>
            <a:lvl1pPr marL="0" indent="0">
              <a:buNone/>
              <a:defRPr sz="2100">
                <a:solidFill>
                  <a:srgbClr val="A9C23F"/>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Subtitle at 28pt</a:t>
            </a:r>
          </a:p>
        </p:txBody>
      </p:sp>
      <p:sp>
        <p:nvSpPr>
          <p:cNvPr id="6" name="Title 1">
            <a:extLst>
              <a:ext uri="{FF2B5EF4-FFF2-40B4-BE49-F238E27FC236}">
                <a16:creationId xmlns:a16="http://schemas.microsoft.com/office/drawing/2014/main" id="{49D20DDD-2AE6-4146-833D-67A5A96FC26C}"/>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tx1"/>
                </a:solidFill>
                <a:latin typeface="Arial" charset="0"/>
              </a:defRPr>
            </a:lvl1pPr>
          </a:lstStyle>
          <a:p>
            <a:r>
              <a:rPr lang="en-US" dirty="0"/>
              <a:t>Title is set to 32pt Arial </a:t>
            </a:r>
          </a:p>
        </p:txBody>
      </p:sp>
    </p:spTree>
    <p:extLst>
      <p:ext uri="{BB962C8B-B14F-4D97-AF65-F5344CB8AC3E}">
        <p14:creationId xmlns:p14="http://schemas.microsoft.com/office/powerpoint/2010/main" val="2019391450"/>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Section Header">
    <p:bg>
      <p:bgPr>
        <a:solidFill>
          <a:srgbClr val="01426A"/>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FCF5930-A151-5640-99E7-966E060E1A96}"/>
              </a:ext>
            </a:extLst>
          </p:cNvPr>
          <p:cNvSpPr>
            <a:spLocks noGrp="1"/>
          </p:cNvSpPr>
          <p:nvPr>
            <p:ph type="pic" sz="quarter" idx="10"/>
          </p:nvPr>
        </p:nvSpPr>
        <p:spPr>
          <a:xfrm>
            <a:off x="3736181" y="1243262"/>
            <a:ext cx="2725341" cy="3520826"/>
          </a:xfrm>
          <a:prstGeom prst="rect">
            <a:avLst/>
          </a:prstGeom>
        </p:spPr>
        <p:txBody>
          <a:bodyPr/>
          <a:lstStyle>
            <a:lvl1pPr>
              <a:defRPr>
                <a:solidFill>
                  <a:schemeClr val="bg1"/>
                </a:solidFill>
              </a:defRPr>
            </a:lvl1pPr>
          </a:lstStyle>
          <a:p>
            <a:endParaRPr lang="en-US" dirty="0"/>
          </a:p>
        </p:txBody>
      </p:sp>
      <p:sp>
        <p:nvSpPr>
          <p:cNvPr id="4" name="Text Placeholder 3">
            <a:extLst>
              <a:ext uri="{FF2B5EF4-FFF2-40B4-BE49-F238E27FC236}">
                <a16:creationId xmlns:a16="http://schemas.microsoft.com/office/drawing/2014/main" id="{0197BE77-7D28-9E47-A7B4-0FBDC883282C}"/>
              </a:ext>
            </a:extLst>
          </p:cNvPr>
          <p:cNvSpPr>
            <a:spLocks noGrp="1"/>
          </p:cNvSpPr>
          <p:nvPr>
            <p:ph type="body" sz="quarter" idx="13" hasCustomPrompt="1"/>
          </p:nvPr>
        </p:nvSpPr>
        <p:spPr>
          <a:xfrm>
            <a:off x="1052763" y="1564783"/>
            <a:ext cx="2508787" cy="2711004"/>
          </a:xfrm>
          <a:prstGeom prst="rect">
            <a:avLst/>
          </a:prstGeom>
        </p:spPr>
        <p:txBody>
          <a:bodyPr lIns="0" tIns="0" rIns="0" bIns="0"/>
          <a:lstStyle>
            <a:lvl1pPr marL="0" indent="0">
              <a:buNone/>
              <a:defRPr sz="1800" i="1">
                <a:solidFill>
                  <a:srgbClr val="A9C23F"/>
                </a:solidFill>
                <a:latin typeface="Times New Roman" panose="02020603050405020304" pitchFamily="18" charset="0"/>
                <a:cs typeface="Times New Roman" panose="02020603050405020304" pitchFamily="18"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“Use short sentence in slide, go to the point, remember presentation are informative materials, use images and bulleted list to share the information, add images”</a:t>
            </a:r>
          </a:p>
        </p:txBody>
      </p:sp>
      <p:sp>
        <p:nvSpPr>
          <p:cNvPr id="5" name="Title 1">
            <a:extLst>
              <a:ext uri="{FF2B5EF4-FFF2-40B4-BE49-F238E27FC236}">
                <a16:creationId xmlns:a16="http://schemas.microsoft.com/office/drawing/2014/main" id="{592D2AB1-D3CD-D54A-A700-61CB95A0E6A5}"/>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bg1"/>
                </a:solidFill>
                <a:latin typeface="Arial" charset="0"/>
              </a:defRPr>
            </a:lvl1pPr>
          </a:lstStyle>
          <a:p>
            <a:r>
              <a:rPr lang="en-US" dirty="0"/>
              <a:t>Title is set to 32pt Arial </a:t>
            </a:r>
          </a:p>
        </p:txBody>
      </p:sp>
    </p:spTree>
    <p:extLst>
      <p:ext uri="{BB962C8B-B14F-4D97-AF65-F5344CB8AC3E}">
        <p14:creationId xmlns:p14="http://schemas.microsoft.com/office/powerpoint/2010/main" val="269636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01426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9FEC47-7F4F-4D46-8C1D-80592AD2EC8F}"/>
              </a:ext>
            </a:extLst>
          </p:cNvPr>
          <p:cNvSpPr/>
          <p:nvPr userDrawn="1"/>
        </p:nvSpPr>
        <p:spPr>
          <a:xfrm>
            <a:off x="0" y="5079146"/>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Text Placeholder 10">
            <a:extLst>
              <a:ext uri="{FF2B5EF4-FFF2-40B4-BE49-F238E27FC236}">
                <a16:creationId xmlns:a16="http://schemas.microsoft.com/office/drawing/2014/main" id="{A868BC3E-A4B8-3D4D-9177-45DDA8AA488D}"/>
              </a:ext>
            </a:extLst>
          </p:cNvPr>
          <p:cNvSpPr>
            <a:spLocks noGrp="1"/>
          </p:cNvSpPr>
          <p:nvPr>
            <p:ph type="body" sz="quarter" idx="11" hasCustomPrompt="1"/>
          </p:nvPr>
        </p:nvSpPr>
        <p:spPr>
          <a:xfrm>
            <a:off x="1052763" y="1940020"/>
            <a:ext cx="5408195" cy="3046918"/>
          </a:xfrm>
          <a:prstGeom prst="rect">
            <a:avLst/>
          </a:prstGeom>
        </p:spPr>
        <p:txBody>
          <a:bodyPr wrap="square" lIns="0" tIns="0" rIns="0" bIns="0">
            <a:noAutofit/>
          </a:bodyPr>
          <a:lstStyle>
            <a:lvl1pPr marL="0" indent="0" hangingPunct="1">
              <a:spcBef>
                <a:spcPts val="738"/>
              </a:spcBef>
              <a:buNone/>
              <a:defRPr sz="1800" baseline="0">
                <a:solidFill>
                  <a:schemeClr val="tx1"/>
                </a:solidFill>
                <a:latin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Avoid excessive verbiage leading to excessively lengthy text that is not only redundant but also repetitive and reiterative. Too much text makes it difficult to see and process the information.</a:t>
            </a:r>
          </a:p>
          <a:p>
            <a:pPr lvl="0"/>
            <a:endParaRPr lang="en-US" altLang="en-US" dirty="0"/>
          </a:p>
          <a:p>
            <a:pPr lvl="0"/>
            <a:r>
              <a:rPr lang="en-US" altLang="en-US" dirty="0"/>
              <a:t>Font minimum size 24pt and keep font sizes consistent in all slides</a:t>
            </a:r>
            <a:endParaRPr lang="en-US" dirty="0"/>
          </a:p>
        </p:txBody>
      </p:sp>
      <p:sp>
        <p:nvSpPr>
          <p:cNvPr id="6" name="Text Placeholder 3">
            <a:extLst>
              <a:ext uri="{FF2B5EF4-FFF2-40B4-BE49-F238E27FC236}">
                <a16:creationId xmlns:a16="http://schemas.microsoft.com/office/drawing/2014/main" id="{CF84465D-91D0-684C-B467-D4CDE589B2C0}"/>
              </a:ext>
            </a:extLst>
          </p:cNvPr>
          <p:cNvSpPr>
            <a:spLocks noGrp="1"/>
          </p:cNvSpPr>
          <p:nvPr>
            <p:ph type="body" sz="quarter" idx="13" hasCustomPrompt="1"/>
          </p:nvPr>
        </p:nvSpPr>
        <p:spPr>
          <a:xfrm>
            <a:off x="1052763" y="1243262"/>
            <a:ext cx="5408195" cy="477962"/>
          </a:xfrm>
          <a:prstGeom prst="rect">
            <a:avLst/>
          </a:prstGeom>
        </p:spPr>
        <p:txBody>
          <a:bodyPr lIns="0" tIns="0" rIns="0" bIns="0"/>
          <a:lstStyle>
            <a:lvl1pPr marL="0" indent="0">
              <a:buNone/>
              <a:defRPr sz="2100">
                <a:solidFill>
                  <a:srgbClr val="A9C23F"/>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Subtitle at 28pt</a:t>
            </a:r>
          </a:p>
        </p:txBody>
      </p:sp>
      <p:sp>
        <p:nvSpPr>
          <p:cNvPr id="8" name="Title 1">
            <a:extLst>
              <a:ext uri="{FF2B5EF4-FFF2-40B4-BE49-F238E27FC236}">
                <a16:creationId xmlns:a16="http://schemas.microsoft.com/office/drawing/2014/main" id="{46D1AF60-37CA-2E47-946E-0A86B4CA9F64}"/>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tx1"/>
                </a:solidFill>
                <a:latin typeface="Arial" charset="0"/>
              </a:defRPr>
            </a:lvl1pPr>
          </a:lstStyle>
          <a:p>
            <a:r>
              <a:rPr lang="en-US" dirty="0"/>
              <a:t>Title is set to 32pt Arial </a:t>
            </a:r>
          </a:p>
        </p:txBody>
      </p:sp>
    </p:spTree>
    <p:extLst>
      <p:ext uri="{BB962C8B-B14F-4D97-AF65-F5344CB8AC3E}">
        <p14:creationId xmlns:p14="http://schemas.microsoft.com/office/powerpoint/2010/main" val="150086663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rgbClr val="01426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9FEC47-7F4F-4D46-8C1D-80592AD2EC8F}"/>
              </a:ext>
            </a:extLst>
          </p:cNvPr>
          <p:cNvSpPr/>
          <p:nvPr userDrawn="1"/>
        </p:nvSpPr>
        <p:spPr>
          <a:xfrm>
            <a:off x="0" y="5079146"/>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Text Placeholder 10">
            <a:extLst>
              <a:ext uri="{FF2B5EF4-FFF2-40B4-BE49-F238E27FC236}">
                <a16:creationId xmlns:a16="http://schemas.microsoft.com/office/drawing/2014/main" id="{A868BC3E-A4B8-3D4D-9177-45DDA8AA488D}"/>
              </a:ext>
            </a:extLst>
          </p:cNvPr>
          <p:cNvSpPr>
            <a:spLocks noGrp="1"/>
          </p:cNvSpPr>
          <p:nvPr>
            <p:ph type="body" sz="quarter" idx="11" hasCustomPrompt="1"/>
          </p:nvPr>
        </p:nvSpPr>
        <p:spPr>
          <a:xfrm>
            <a:off x="1052763" y="1940021"/>
            <a:ext cx="5408195" cy="1659625"/>
          </a:xfrm>
          <a:prstGeom prst="rect">
            <a:avLst/>
          </a:prstGeom>
        </p:spPr>
        <p:txBody>
          <a:bodyPr wrap="square" lIns="0" tIns="0" rIns="0" bIns="0">
            <a:noAutofit/>
          </a:bodyPr>
          <a:lstStyle>
            <a:lvl1pPr marL="0" indent="0" hangingPunct="1">
              <a:spcBef>
                <a:spcPts val="738"/>
              </a:spcBef>
              <a:buNone/>
              <a:defRPr sz="1800" baseline="0">
                <a:solidFill>
                  <a:schemeClr val="tx1"/>
                </a:solidFill>
                <a:latin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Avoid excessive verbiage leading to excessively lengthy text that is not only redundant but also repetitive and reiterative. Too much text makes it difficult to see and process the information.</a:t>
            </a:r>
          </a:p>
        </p:txBody>
      </p:sp>
      <p:sp>
        <p:nvSpPr>
          <p:cNvPr id="6" name="Text Placeholder 3">
            <a:extLst>
              <a:ext uri="{FF2B5EF4-FFF2-40B4-BE49-F238E27FC236}">
                <a16:creationId xmlns:a16="http://schemas.microsoft.com/office/drawing/2014/main" id="{CF84465D-91D0-684C-B467-D4CDE589B2C0}"/>
              </a:ext>
            </a:extLst>
          </p:cNvPr>
          <p:cNvSpPr>
            <a:spLocks noGrp="1"/>
          </p:cNvSpPr>
          <p:nvPr>
            <p:ph type="body" sz="quarter" idx="13" hasCustomPrompt="1"/>
          </p:nvPr>
        </p:nvSpPr>
        <p:spPr>
          <a:xfrm>
            <a:off x="1052763" y="1243262"/>
            <a:ext cx="5408195" cy="477962"/>
          </a:xfrm>
          <a:prstGeom prst="rect">
            <a:avLst/>
          </a:prstGeom>
        </p:spPr>
        <p:txBody>
          <a:bodyPr lIns="0" tIns="0" rIns="0" bIns="0"/>
          <a:lstStyle>
            <a:lvl1pPr marL="0" indent="0">
              <a:buNone/>
              <a:defRPr sz="2100">
                <a:solidFill>
                  <a:srgbClr val="A9C23F"/>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Subtitle at 28pt</a:t>
            </a:r>
          </a:p>
        </p:txBody>
      </p:sp>
      <p:sp>
        <p:nvSpPr>
          <p:cNvPr id="8" name="Title 1">
            <a:extLst>
              <a:ext uri="{FF2B5EF4-FFF2-40B4-BE49-F238E27FC236}">
                <a16:creationId xmlns:a16="http://schemas.microsoft.com/office/drawing/2014/main" id="{46D1AF60-37CA-2E47-946E-0A86B4CA9F64}"/>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tx1"/>
                </a:solidFill>
                <a:latin typeface="Arial" charset="0"/>
              </a:defRPr>
            </a:lvl1pPr>
          </a:lstStyle>
          <a:p>
            <a:r>
              <a:rPr lang="en-US" dirty="0"/>
              <a:t>Title is set to 32pt Arial </a:t>
            </a:r>
          </a:p>
        </p:txBody>
      </p:sp>
      <p:sp>
        <p:nvSpPr>
          <p:cNvPr id="9" name="Text Placeholder 3">
            <a:extLst>
              <a:ext uri="{FF2B5EF4-FFF2-40B4-BE49-F238E27FC236}">
                <a16:creationId xmlns:a16="http://schemas.microsoft.com/office/drawing/2014/main" id="{9877F44C-769C-E048-852A-0634741F3780}"/>
              </a:ext>
            </a:extLst>
          </p:cNvPr>
          <p:cNvSpPr>
            <a:spLocks noGrp="1"/>
          </p:cNvSpPr>
          <p:nvPr>
            <p:ph type="body" sz="quarter" idx="14" hasCustomPrompt="1"/>
          </p:nvPr>
        </p:nvSpPr>
        <p:spPr>
          <a:xfrm>
            <a:off x="1806262" y="3747753"/>
            <a:ext cx="4654696" cy="1007935"/>
          </a:xfrm>
          <a:prstGeom prst="rect">
            <a:avLst/>
          </a:prstGeom>
        </p:spPr>
        <p:txBody>
          <a:bodyPr lIns="0" tIns="0" rIns="0" bIns="0"/>
          <a:lstStyle>
            <a:lvl1pPr marL="0" indent="0">
              <a:buNone/>
              <a:defRPr sz="1800" i="1">
                <a:solidFill>
                  <a:srgbClr val="A9C23F"/>
                </a:solidFill>
                <a:latin typeface="Times New Roman" panose="02020603050405020304" pitchFamily="18" charset="0"/>
                <a:cs typeface="Times New Roman" panose="02020603050405020304" pitchFamily="18"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“Use short sentence in slide, go to the point, remember presentation are informative materials”</a:t>
            </a:r>
          </a:p>
        </p:txBody>
      </p:sp>
    </p:spTree>
    <p:extLst>
      <p:ext uri="{BB962C8B-B14F-4D97-AF65-F5344CB8AC3E}">
        <p14:creationId xmlns:p14="http://schemas.microsoft.com/office/powerpoint/2010/main" val="4269130738"/>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rgbClr val="01426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9FEC47-7F4F-4D46-8C1D-80592AD2EC8F}"/>
              </a:ext>
            </a:extLst>
          </p:cNvPr>
          <p:cNvSpPr/>
          <p:nvPr userDrawn="1"/>
        </p:nvSpPr>
        <p:spPr>
          <a:xfrm>
            <a:off x="0" y="5079146"/>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5" name="Text Placeholder 10">
            <a:extLst>
              <a:ext uri="{FF2B5EF4-FFF2-40B4-BE49-F238E27FC236}">
                <a16:creationId xmlns:a16="http://schemas.microsoft.com/office/drawing/2014/main" id="{A868BC3E-A4B8-3D4D-9177-45DDA8AA488D}"/>
              </a:ext>
            </a:extLst>
          </p:cNvPr>
          <p:cNvSpPr>
            <a:spLocks noGrp="1"/>
          </p:cNvSpPr>
          <p:nvPr>
            <p:ph type="body" sz="quarter" idx="11" hasCustomPrompt="1"/>
          </p:nvPr>
        </p:nvSpPr>
        <p:spPr>
          <a:xfrm>
            <a:off x="1052763" y="1940020"/>
            <a:ext cx="2719138" cy="3024786"/>
          </a:xfrm>
          <a:prstGeom prst="rect">
            <a:avLst/>
          </a:prstGeom>
        </p:spPr>
        <p:txBody>
          <a:bodyPr wrap="square" lIns="0" tIns="0" rIns="0" bIns="0">
            <a:noAutofit/>
          </a:bodyPr>
          <a:lstStyle>
            <a:lvl1pPr marL="0" indent="0" hangingPunct="1">
              <a:spcBef>
                <a:spcPts val="738"/>
              </a:spcBef>
              <a:buNone/>
              <a:defRPr sz="1800" baseline="0">
                <a:solidFill>
                  <a:schemeClr val="tx1"/>
                </a:solidFill>
                <a:latin typeface="Arial" panose="020B0604020202020204" pitchFamily="34" charset="0"/>
              </a:defRPr>
            </a:lvl1pPr>
            <a:lvl2pPr marL="600075" indent="-257175">
              <a:buFont typeface="Arial" panose="020B0604020202020204" pitchFamily="34" charset="0"/>
              <a:buChar char="•"/>
              <a:defRPr sz="1500">
                <a:solidFill>
                  <a:schemeClr val="bg1"/>
                </a:solidFill>
              </a:defRPr>
            </a:lvl2pPr>
            <a:lvl3pPr marL="900113" indent="-214313">
              <a:buFont typeface="Arial" panose="020B0604020202020204" pitchFamily="34" charset="0"/>
              <a:buChar char="•"/>
              <a:defRPr sz="1350">
                <a:solidFill>
                  <a:schemeClr val="bg1"/>
                </a:solidFill>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Avoid excessive verbiage leading to excessively lengthy text that is not only redundant but also repetitive and reiterative. Too much text makes it difficult to see and process the information.</a:t>
            </a:r>
          </a:p>
        </p:txBody>
      </p:sp>
      <p:sp>
        <p:nvSpPr>
          <p:cNvPr id="6" name="Text Placeholder 3">
            <a:extLst>
              <a:ext uri="{FF2B5EF4-FFF2-40B4-BE49-F238E27FC236}">
                <a16:creationId xmlns:a16="http://schemas.microsoft.com/office/drawing/2014/main" id="{CF84465D-91D0-684C-B467-D4CDE589B2C0}"/>
              </a:ext>
            </a:extLst>
          </p:cNvPr>
          <p:cNvSpPr>
            <a:spLocks noGrp="1"/>
          </p:cNvSpPr>
          <p:nvPr>
            <p:ph type="body" sz="quarter" idx="13" hasCustomPrompt="1"/>
          </p:nvPr>
        </p:nvSpPr>
        <p:spPr>
          <a:xfrm>
            <a:off x="1052763" y="1243262"/>
            <a:ext cx="5408195" cy="477962"/>
          </a:xfrm>
          <a:prstGeom prst="rect">
            <a:avLst/>
          </a:prstGeom>
        </p:spPr>
        <p:txBody>
          <a:bodyPr lIns="0" tIns="0" rIns="0" bIns="0"/>
          <a:lstStyle>
            <a:lvl1pPr marL="0" indent="0">
              <a:buNone/>
              <a:defRPr sz="2100">
                <a:solidFill>
                  <a:srgbClr val="A9C23F"/>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Subtitle at 28pt</a:t>
            </a:r>
          </a:p>
        </p:txBody>
      </p:sp>
      <p:sp>
        <p:nvSpPr>
          <p:cNvPr id="8" name="Title 1">
            <a:extLst>
              <a:ext uri="{FF2B5EF4-FFF2-40B4-BE49-F238E27FC236}">
                <a16:creationId xmlns:a16="http://schemas.microsoft.com/office/drawing/2014/main" id="{46D1AF60-37CA-2E47-946E-0A86B4CA9F64}"/>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tx1"/>
                </a:solidFill>
                <a:latin typeface="Arial" charset="0"/>
              </a:defRPr>
            </a:lvl1pPr>
          </a:lstStyle>
          <a:p>
            <a:r>
              <a:rPr lang="en-US" dirty="0"/>
              <a:t>Title is set to 32pt Arial </a:t>
            </a:r>
          </a:p>
        </p:txBody>
      </p:sp>
      <p:sp>
        <p:nvSpPr>
          <p:cNvPr id="7" name="Text Placeholder 3">
            <a:extLst>
              <a:ext uri="{FF2B5EF4-FFF2-40B4-BE49-F238E27FC236}">
                <a16:creationId xmlns:a16="http://schemas.microsoft.com/office/drawing/2014/main" id="{0ECDDDD0-E3BA-5642-A23E-E19BE96D3304}"/>
              </a:ext>
            </a:extLst>
          </p:cNvPr>
          <p:cNvSpPr>
            <a:spLocks noGrp="1"/>
          </p:cNvSpPr>
          <p:nvPr>
            <p:ph type="body" sz="quarter" idx="14" hasCustomPrompt="1"/>
          </p:nvPr>
        </p:nvSpPr>
        <p:spPr>
          <a:xfrm>
            <a:off x="4182415" y="2240925"/>
            <a:ext cx="2278544" cy="2514763"/>
          </a:xfrm>
          <a:prstGeom prst="rect">
            <a:avLst/>
          </a:prstGeom>
        </p:spPr>
        <p:txBody>
          <a:bodyPr lIns="0" tIns="0" rIns="0" bIns="0"/>
          <a:lstStyle>
            <a:lvl1pPr marL="0" indent="0">
              <a:buNone/>
              <a:defRPr sz="1800" i="1">
                <a:solidFill>
                  <a:srgbClr val="A9C23F"/>
                </a:solidFill>
                <a:latin typeface="Times New Roman" panose="02020603050405020304" pitchFamily="18" charset="0"/>
                <a:cs typeface="Times New Roman" panose="02020603050405020304" pitchFamily="18"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“Use short sentence in slide, go to the point, remember presentation are informative materials”</a:t>
            </a:r>
          </a:p>
        </p:txBody>
      </p:sp>
    </p:spTree>
    <p:extLst>
      <p:ext uri="{BB962C8B-B14F-4D97-AF65-F5344CB8AC3E}">
        <p14:creationId xmlns:p14="http://schemas.microsoft.com/office/powerpoint/2010/main" val="1521745889"/>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Section Header">
    <p:bg>
      <p:bgPr>
        <a:solidFill>
          <a:srgbClr val="01426A"/>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A1B577E-6487-874B-8ED9-399599433F29}"/>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bg1"/>
                </a:solidFill>
                <a:latin typeface="Arial" charset="0"/>
              </a:defRPr>
            </a:lvl1pPr>
          </a:lstStyle>
          <a:p>
            <a:r>
              <a:rPr lang="en-US" dirty="0"/>
              <a:t>Title is set to 32pt Arial </a:t>
            </a:r>
          </a:p>
        </p:txBody>
      </p:sp>
      <p:sp>
        <p:nvSpPr>
          <p:cNvPr id="5" name="Text Placeholder 10">
            <a:extLst>
              <a:ext uri="{FF2B5EF4-FFF2-40B4-BE49-F238E27FC236}">
                <a16:creationId xmlns:a16="http://schemas.microsoft.com/office/drawing/2014/main" id="{93DB3212-C890-FD49-BA73-FF106A9D3135}"/>
              </a:ext>
            </a:extLst>
          </p:cNvPr>
          <p:cNvSpPr>
            <a:spLocks noGrp="1"/>
          </p:cNvSpPr>
          <p:nvPr>
            <p:ph type="body" sz="quarter" idx="11" hasCustomPrompt="1"/>
          </p:nvPr>
        </p:nvSpPr>
        <p:spPr>
          <a:xfrm>
            <a:off x="1052764" y="1390505"/>
            <a:ext cx="5408195" cy="3331029"/>
          </a:xfrm>
          <a:prstGeom prst="rect">
            <a:avLst/>
          </a:prstGeom>
        </p:spPr>
        <p:txBody>
          <a:bodyPr wrap="square" lIns="0" tIns="0" rIns="0" bIns="0">
            <a:noAutofit/>
          </a:bodyPr>
          <a:lstStyle>
            <a:lvl1pPr marL="257175" indent="-257175">
              <a:spcBef>
                <a:spcPts val="738"/>
              </a:spcBef>
              <a:buFont typeface="Arial" panose="020B0604020202020204" pitchFamily="34" charset="0"/>
              <a:buChar char="•"/>
              <a:defRPr sz="1800" baseline="0">
                <a:solidFill>
                  <a:schemeClr val="bg1"/>
                </a:solidFill>
                <a:latin typeface="Arial" panose="020B0604020202020204" pitchFamily="34" charset="0"/>
                <a:cs typeface="Arial" panose="020B0604020202020204" pitchFamily="34" charset="0"/>
              </a:defRPr>
            </a:lvl1pPr>
            <a:lvl2pPr marL="600075" indent="-257175">
              <a:buClr>
                <a:srgbClr val="A9C23F"/>
              </a:buClr>
              <a:buFont typeface="Arial" panose="020B0604020202020204" pitchFamily="34" charset="0"/>
              <a:buChar char="•"/>
              <a:defRPr sz="1800" baseline="0">
                <a:solidFill>
                  <a:schemeClr val="bg1"/>
                </a:solidFill>
                <a:latin typeface="Arial" panose="020B0604020202020204" pitchFamily="34" charset="0"/>
              </a:defRPr>
            </a:lvl2pPr>
            <a:lvl3pPr marL="900113" indent="-214313">
              <a:buClr>
                <a:schemeClr val="bg1"/>
              </a:buClr>
              <a:buFont typeface="Arial" panose="020B0604020202020204" pitchFamily="34" charset="0"/>
              <a:buChar char="•"/>
              <a:defRPr sz="1800">
                <a:solidFill>
                  <a:schemeClr val="bg1"/>
                </a:solidFill>
                <a:cs typeface="Arial" panose="020B0604020202020204" pitchFamily="34" charset="0"/>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Arial 24pt</a:t>
            </a:r>
          </a:p>
          <a:p>
            <a:pPr lvl="0"/>
            <a:r>
              <a:rPr lang="en-US" altLang="en-US" dirty="0"/>
              <a:t>If more Bulleted Items are needed</a:t>
            </a:r>
            <a:br>
              <a:rPr lang="en-US" altLang="en-US" dirty="0"/>
            </a:br>
            <a:r>
              <a:rPr lang="en-US" altLang="en-US" dirty="0"/>
              <a:t>use another slide and add transitions</a:t>
            </a:r>
          </a:p>
          <a:p>
            <a:pPr lvl="0"/>
            <a:r>
              <a:rPr lang="en-US" altLang="en-US" dirty="0"/>
              <a:t>Use basic transitions like this one</a:t>
            </a:r>
          </a:p>
          <a:p>
            <a:pPr lvl="0"/>
            <a:r>
              <a:rPr lang="en-US" altLang="en-US" dirty="0"/>
              <a:t>It is better to have more slide than one slide with small text</a:t>
            </a:r>
          </a:p>
        </p:txBody>
      </p:sp>
    </p:spTree>
    <p:extLst>
      <p:ext uri="{BB962C8B-B14F-4D97-AF65-F5344CB8AC3E}">
        <p14:creationId xmlns:p14="http://schemas.microsoft.com/office/powerpoint/2010/main" val="2650440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rgbClr val="01426A"/>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FCF5930-A151-5640-99E7-966E060E1A96}"/>
              </a:ext>
            </a:extLst>
          </p:cNvPr>
          <p:cNvSpPr>
            <a:spLocks noGrp="1"/>
          </p:cNvSpPr>
          <p:nvPr>
            <p:ph type="pic" sz="quarter" idx="10"/>
          </p:nvPr>
        </p:nvSpPr>
        <p:spPr>
          <a:xfrm>
            <a:off x="3736181" y="1243262"/>
            <a:ext cx="2725341" cy="3520826"/>
          </a:xfrm>
          <a:prstGeom prst="rect">
            <a:avLst/>
          </a:prstGeom>
        </p:spPr>
        <p:txBody>
          <a:bodyPr/>
          <a:lstStyle>
            <a:lvl1pPr>
              <a:defRPr>
                <a:solidFill>
                  <a:schemeClr val="bg1"/>
                </a:solidFill>
              </a:defRPr>
            </a:lvl1pPr>
          </a:lstStyle>
          <a:p>
            <a:endParaRPr lang="en-US" dirty="0"/>
          </a:p>
        </p:txBody>
      </p:sp>
      <p:sp>
        <p:nvSpPr>
          <p:cNvPr id="4" name="Text Placeholder 3">
            <a:extLst>
              <a:ext uri="{FF2B5EF4-FFF2-40B4-BE49-F238E27FC236}">
                <a16:creationId xmlns:a16="http://schemas.microsoft.com/office/drawing/2014/main" id="{0197BE77-7D28-9E47-A7B4-0FBDC883282C}"/>
              </a:ext>
            </a:extLst>
          </p:cNvPr>
          <p:cNvSpPr>
            <a:spLocks noGrp="1"/>
          </p:cNvSpPr>
          <p:nvPr>
            <p:ph type="body" sz="quarter" idx="13" hasCustomPrompt="1"/>
          </p:nvPr>
        </p:nvSpPr>
        <p:spPr>
          <a:xfrm>
            <a:off x="1052763" y="1243263"/>
            <a:ext cx="2508787" cy="894631"/>
          </a:xfrm>
          <a:prstGeom prst="rect">
            <a:avLst/>
          </a:prstGeom>
        </p:spPr>
        <p:txBody>
          <a:bodyPr lIns="0" tIns="0" rIns="0" bIns="0"/>
          <a:lstStyle>
            <a:lvl1pPr marL="0" indent="0">
              <a:buNone/>
              <a:defRPr sz="1800">
                <a:solidFill>
                  <a:schemeClr val="bg1"/>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Use short sentence in slide</a:t>
            </a:r>
          </a:p>
        </p:txBody>
      </p:sp>
      <p:sp>
        <p:nvSpPr>
          <p:cNvPr id="5" name="Title 1">
            <a:extLst>
              <a:ext uri="{FF2B5EF4-FFF2-40B4-BE49-F238E27FC236}">
                <a16:creationId xmlns:a16="http://schemas.microsoft.com/office/drawing/2014/main" id="{592D2AB1-D3CD-D54A-A700-61CB95A0E6A5}"/>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bg1"/>
                </a:solidFill>
                <a:latin typeface="Arial" charset="0"/>
              </a:defRPr>
            </a:lvl1pPr>
          </a:lstStyle>
          <a:p>
            <a:r>
              <a:rPr lang="en-US" dirty="0"/>
              <a:t>Title is set to 32pt Arial </a:t>
            </a:r>
          </a:p>
        </p:txBody>
      </p:sp>
      <p:sp>
        <p:nvSpPr>
          <p:cNvPr id="7" name="Text Placeholder 3">
            <a:extLst>
              <a:ext uri="{FF2B5EF4-FFF2-40B4-BE49-F238E27FC236}">
                <a16:creationId xmlns:a16="http://schemas.microsoft.com/office/drawing/2014/main" id="{ED898A3D-2039-4A43-9208-785193E6274D}"/>
              </a:ext>
            </a:extLst>
          </p:cNvPr>
          <p:cNvSpPr>
            <a:spLocks noGrp="1"/>
          </p:cNvSpPr>
          <p:nvPr>
            <p:ph type="body" sz="quarter" idx="14" hasCustomPrompt="1"/>
          </p:nvPr>
        </p:nvSpPr>
        <p:spPr>
          <a:xfrm>
            <a:off x="1052763" y="3348508"/>
            <a:ext cx="2508787" cy="1429555"/>
          </a:xfrm>
          <a:prstGeom prst="rect">
            <a:avLst/>
          </a:prstGeom>
        </p:spPr>
        <p:txBody>
          <a:bodyPr lIns="0" tIns="0" rIns="0" bIns="0"/>
          <a:lstStyle>
            <a:lvl1pPr marL="0" indent="0">
              <a:buNone/>
              <a:defRPr sz="1800">
                <a:solidFill>
                  <a:schemeClr val="bg1"/>
                </a:solidFill>
                <a:latin typeface="Arial" panose="020B0604020202020204" pitchFamily="34" charset="0"/>
                <a:cs typeface="Arial" panose="020B0604020202020204" pitchFamily="34"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altLang="en-US" dirty="0"/>
              <a:t>It is better to have more slide than one slide with small text</a:t>
            </a:r>
          </a:p>
        </p:txBody>
      </p:sp>
      <p:sp>
        <p:nvSpPr>
          <p:cNvPr id="8" name="Text Placeholder 3">
            <a:extLst>
              <a:ext uri="{FF2B5EF4-FFF2-40B4-BE49-F238E27FC236}">
                <a16:creationId xmlns:a16="http://schemas.microsoft.com/office/drawing/2014/main" id="{57AC5275-2384-3C45-B18F-A0E0036F299C}"/>
              </a:ext>
            </a:extLst>
          </p:cNvPr>
          <p:cNvSpPr>
            <a:spLocks noGrp="1"/>
          </p:cNvSpPr>
          <p:nvPr>
            <p:ph type="body" sz="quarter" idx="15" hasCustomPrompt="1"/>
          </p:nvPr>
        </p:nvSpPr>
        <p:spPr>
          <a:xfrm>
            <a:off x="540913" y="2235080"/>
            <a:ext cx="3020637" cy="1007935"/>
          </a:xfrm>
          <a:prstGeom prst="rect">
            <a:avLst/>
          </a:prstGeom>
        </p:spPr>
        <p:txBody>
          <a:bodyPr lIns="0" tIns="0" rIns="0" bIns="0"/>
          <a:lstStyle>
            <a:lvl1pPr marL="0" indent="0">
              <a:buNone/>
              <a:defRPr sz="1800" i="1">
                <a:solidFill>
                  <a:srgbClr val="A9C23F"/>
                </a:solidFill>
                <a:latin typeface="Times New Roman" panose="02020603050405020304" pitchFamily="18" charset="0"/>
                <a:cs typeface="Times New Roman" panose="02020603050405020304" pitchFamily="18" charset="0"/>
              </a:defRPr>
            </a:lvl1pPr>
            <a:lvl2pPr marL="342900" indent="0">
              <a:buNone/>
              <a:defRPr sz="1800">
                <a:solidFill>
                  <a:srgbClr val="A9C23F"/>
                </a:solidFill>
              </a:defRPr>
            </a:lvl2pPr>
            <a:lvl3pPr marL="685800" indent="0">
              <a:buNone/>
              <a:defRPr sz="1500">
                <a:solidFill>
                  <a:srgbClr val="A9C23F"/>
                </a:solidFill>
              </a:defRPr>
            </a:lvl3pPr>
            <a:lvl4pPr marL="1028700" indent="0">
              <a:buNone/>
              <a:defRPr sz="1350">
                <a:solidFill>
                  <a:srgbClr val="A9C23F"/>
                </a:solidFill>
              </a:defRPr>
            </a:lvl4pPr>
            <a:lvl5pPr marL="1371600" indent="0">
              <a:buNone/>
              <a:defRPr sz="1350">
                <a:solidFill>
                  <a:srgbClr val="A9C23F"/>
                </a:solidFill>
              </a:defRPr>
            </a:lvl5pPr>
          </a:lstStyle>
          <a:p>
            <a:pPr lvl="0"/>
            <a:r>
              <a:rPr lang="en-US" dirty="0"/>
              <a:t>“Always use 24pt font in slide, re-write you text to fit”</a:t>
            </a:r>
          </a:p>
        </p:txBody>
      </p:sp>
    </p:spTree>
    <p:extLst>
      <p:ext uri="{BB962C8B-B14F-4D97-AF65-F5344CB8AC3E}">
        <p14:creationId xmlns:p14="http://schemas.microsoft.com/office/powerpoint/2010/main" val="2772661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rgbClr val="01426A"/>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FCF5930-A151-5640-99E7-966E060E1A96}"/>
              </a:ext>
            </a:extLst>
          </p:cNvPr>
          <p:cNvSpPr>
            <a:spLocks noGrp="1"/>
          </p:cNvSpPr>
          <p:nvPr>
            <p:ph type="pic" sz="quarter" idx="10"/>
          </p:nvPr>
        </p:nvSpPr>
        <p:spPr>
          <a:xfrm>
            <a:off x="1052764" y="2073728"/>
            <a:ext cx="1426709" cy="1506538"/>
          </a:xfrm>
          <a:prstGeom prst="rect">
            <a:avLst/>
          </a:prstGeom>
        </p:spPr>
        <p:txBody>
          <a:bodyPr/>
          <a:lstStyle>
            <a:lvl1pPr>
              <a:defRPr>
                <a:solidFill>
                  <a:schemeClr val="bg1"/>
                </a:solidFill>
              </a:defRPr>
            </a:lvl1pPr>
          </a:lstStyle>
          <a:p>
            <a:endParaRPr lang="en-US" dirty="0"/>
          </a:p>
        </p:txBody>
      </p:sp>
      <p:sp>
        <p:nvSpPr>
          <p:cNvPr id="7" name="Text Placeholder 10">
            <a:extLst>
              <a:ext uri="{FF2B5EF4-FFF2-40B4-BE49-F238E27FC236}">
                <a16:creationId xmlns:a16="http://schemas.microsoft.com/office/drawing/2014/main" id="{73546E83-C48C-DF42-9361-B4FEAAC54A30}"/>
              </a:ext>
            </a:extLst>
          </p:cNvPr>
          <p:cNvSpPr>
            <a:spLocks noGrp="1"/>
          </p:cNvSpPr>
          <p:nvPr>
            <p:ph type="body" sz="quarter" idx="11" hasCustomPrompt="1"/>
          </p:nvPr>
        </p:nvSpPr>
        <p:spPr>
          <a:xfrm>
            <a:off x="2835049" y="1526721"/>
            <a:ext cx="3625910" cy="3331029"/>
          </a:xfrm>
          <a:prstGeom prst="rect">
            <a:avLst/>
          </a:prstGeom>
        </p:spPr>
        <p:txBody>
          <a:bodyPr wrap="square" lIns="0" tIns="0" rIns="0" bIns="0">
            <a:noAutofit/>
          </a:bodyPr>
          <a:lstStyle>
            <a:lvl1pPr marL="257175" indent="-257175">
              <a:spcBef>
                <a:spcPts val="738"/>
              </a:spcBef>
              <a:buFont typeface="Arial" panose="020B0604020202020204" pitchFamily="34" charset="0"/>
              <a:buChar char="•"/>
              <a:defRPr sz="2100" baseline="0">
                <a:solidFill>
                  <a:schemeClr val="bg1"/>
                </a:solidFill>
                <a:latin typeface="Arial" panose="020B0604020202020204" pitchFamily="34" charset="0"/>
                <a:cs typeface="Arial" panose="020B0604020202020204" pitchFamily="34" charset="0"/>
              </a:defRPr>
            </a:lvl1pPr>
            <a:lvl2pPr marL="600075" indent="-257175">
              <a:buClr>
                <a:srgbClr val="A9C23F"/>
              </a:buClr>
              <a:buFont typeface="Arial" panose="020B0604020202020204" pitchFamily="34" charset="0"/>
              <a:buChar char="•"/>
              <a:defRPr sz="1800">
                <a:solidFill>
                  <a:schemeClr val="bg1"/>
                </a:solidFill>
                <a:latin typeface="Arial" panose="020B0604020202020204" pitchFamily="34" charset="0"/>
                <a:cs typeface="Arial" panose="020B0604020202020204" pitchFamily="34" charset="0"/>
              </a:defRPr>
            </a:lvl2pPr>
            <a:lvl3pPr marL="900113" indent="-214313">
              <a:buClr>
                <a:schemeClr val="bg1"/>
              </a:buClr>
              <a:buFont typeface="Arial" panose="020B0604020202020204" pitchFamily="34" charset="0"/>
              <a:buChar char="•"/>
              <a:defRPr sz="1800">
                <a:solidFill>
                  <a:schemeClr val="bg1"/>
                </a:solidFill>
                <a:cs typeface="Arial" panose="020B0604020202020204" pitchFamily="34" charset="0"/>
              </a:defRPr>
            </a:lvl3pPr>
            <a:lvl4pPr marL="1243013" indent="-214313">
              <a:buFont typeface="Arial" panose="020B0604020202020204" pitchFamily="34" charset="0"/>
              <a:buChar char="•"/>
              <a:defRPr sz="1200">
                <a:solidFill>
                  <a:schemeClr val="bg1"/>
                </a:solidFill>
              </a:defRPr>
            </a:lvl4pPr>
            <a:lvl5pPr marL="1585913" indent="-214313">
              <a:buFont typeface="Arial" panose="020B0604020202020204" pitchFamily="34" charset="0"/>
              <a:buChar char="•"/>
              <a:defRPr sz="1200">
                <a:solidFill>
                  <a:schemeClr val="bg1"/>
                </a:solidFill>
              </a:defRPr>
            </a:lvl5pPr>
          </a:lstStyle>
          <a:p>
            <a:pPr lvl="0"/>
            <a:r>
              <a:rPr lang="en-US" altLang="en-US" dirty="0"/>
              <a:t>Use consistent wording</a:t>
            </a:r>
          </a:p>
          <a:p>
            <a:pPr lvl="1"/>
            <a:r>
              <a:rPr lang="en-US" altLang="en-US" dirty="0"/>
              <a:t>Improved test scores</a:t>
            </a:r>
          </a:p>
          <a:p>
            <a:pPr lvl="1"/>
            <a:r>
              <a:rPr lang="en-US" altLang="en-US" dirty="0"/>
              <a:t>Expanding Knowledge</a:t>
            </a:r>
          </a:p>
          <a:p>
            <a:pPr lvl="1"/>
            <a:r>
              <a:rPr lang="en-US" altLang="en-US" dirty="0"/>
              <a:t>Reduce time off task</a:t>
            </a:r>
          </a:p>
          <a:p>
            <a:pPr lvl="1"/>
            <a:r>
              <a:rPr lang="en-US" altLang="en-US" dirty="0"/>
              <a:t>Grades increase</a:t>
            </a:r>
          </a:p>
          <a:p>
            <a:pPr lvl="1"/>
            <a:r>
              <a:rPr lang="en-US" altLang="en-US" dirty="0"/>
              <a:t>No more than 5-6 bullets</a:t>
            </a:r>
          </a:p>
        </p:txBody>
      </p:sp>
      <p:sp>
        <p:nvSpPr>
          <p:cNvPr id="5" name="Title 1">
            <a:extLst>
              <a:ext uri="{FF2B5EF4-FFF2-40B4-BE49-F238E27FC236}">
                <a16:creationId xmlns:a16="http://schemas.microsoft.com/office/drawing/2014/main" id="{17FF17DB-3448-3449-A156-A92181C50D58}"/>
              </a:ext>
            </a:extLst>
          </p:cNvPr>
          <p:cNvSpPr>
            <a:spLocks noGrp="1"/>
          </p:cNvSpPr>
          <p:nvPr>
            <p:ph type="title" hasCustomPrompt="1"/>
          </p:nvPr>
        </p:nvSpPr>
        <p:spPr>
          <a:xfrm>
            <a:off x="1052764" y="433916"/>
            <a:ext cx="5408195" cy="590551"/>
          </a:xfrm>
          <a:prstGeom prst="rect">
            <a:avLst/>
          </a:prstGeom>
        </p:spPr>
        <p:txBody>
          <a:bodyPr vert="horz"/>
          <a:lstStyle>
            <a:lvl1pPr algn="l">
              <a:defRPr sz="2400" kern="1200" spc="75" baseline="0">
                <a:solidFill>
                  <a:schemeClr val="bg1"/>
                </a:solidFill>
                <a:latin typeface="Arial" charset="0"/>
              </a:defRPr>
            </a:lvl1pPr>
          </a:lstStyle>
          <a:p>
            <a:r>
              <a:rPr lang="en-US" dirty="0"/>
              <a:t>Title is set to 32pt Arial </a:t>
            </a:r>
          </a:p>
        </p:txBody>
      </p:sp>
    </p:spTree>
    <p:extLst>
      <p:ext uri="{BB962C8B-B14F-4D97-AF65-F5344CB8AC3E}">
        <p14:creationId xmlns:p14="http://schemas.microsoft.com/office/powerpoint/2010/main" val="1663597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1426A"/>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811052E-917E-CC44-8EB6-06C3F6916909}"/>
              </a:ext>
            </a:extLst>
          </p:cNvPr>
          <p:cNvSpPr/>
          <p:nvPr userDrawn="1"/>
        </p:nvSpPr>
        <p:spPr>
          <a:xfrm>
            <a:off x="0" y="5079146"/>
            <a:ext cx="6858000" cy="64355"/>
          </a:xfrm>
          <a:prstGeom prst="rect">
            <a:avLst/>
          </a:prstGeom>
          <a:solidFill>
            <a:srgbClr val="78AA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65CCC093-3842-B644-93DE-E8EA9684DA48}"/>
              </a:ext>
            </a:extLst>
          </p:cNvPr>
          <p:cNvSpPr txBox="1"/>
          <p:nvPr userDrawn="1"/>
        </p:nvSpPr>
        <p:spPr>
          <a:xfrm>
            <a:off x="6146074" y="4817536"/>
            <a:ext cx="548641" cy="219291"/>
          </a:xfrm>
          <a:prstGeom prst="rect">
            <a:avLst/>
          </a:prstGeom>
        </p:spPr>
        <p:txBody>
          <a:bodyPr vert="horz" wrap="square" rtlCol="0">
            <a:spAutoFit/>
          </a:bodyPr>
          <a:lstStyle/>
          <a:p>
            <a:pPr algn="l"/>
            <a:r>
              <a:rPr lang="en-US" sz="825" dirty="0">
                <a:solidFill>
                  <a:srgbClr val="A9C23F"/>
                </a:solidFill>
              </a:rPr>
              <a:t>Slide </a:t>
            </a:r>
            <a:fld id="{61305445-88A5-2348-8767-390DA2B615F0}" type="slidenum">
              <a:rPr lang="en-US" sz="825" smtClean="0">
                <a:solidFill>
                  <a:srgbClr val="A9C23F"/>
                </a:solidFill>
              </a:rPr>
              <a:t>‹#›</a:t>
            </a:fld>
            <a:endParaRPr lang="en-US" sz="825" dirty="0">
              <a:solidFill>
                <a:srgbClr val="A9C23F"/>
              </a:solidFill>
            </a:endParaRPr>
          </a:p>
        </p:txBody>
      </p:sp>
      <p:pic>
        <p:nvPicPr>
          <p:cNvPr id="5" name="Picture 4">
            <a:extLst>
              <a:ext uri="{FF2B5EF4-FFF2-40B4-BE49-F238E27FC236}">
                <a16:creationId xmlns:a16="http://schemas.microsoft.com/office/drawing/2014/main" id="{CD6005D8-1631-4980-960F-6A992D9D4510}"/>
              </a:ext>
            </a:extLst>
          </p:cNvPr>
          <p:cNvPicPr>
            <a:picLocks noChangeAspect="1"/>
          </p:cNvPicPr>
          <p:nvPr userDrawn="1"/>
        </p:nvPicPr>
        <p:blipFill>
          <a:blip r:embed="rId18"/>
          <a:stretch>
            <a:fillRect/>
          </a:stretch>
        </p:blipFill>
        <p:spPr>
          <a:xfrm>
            <a:off x="106784" y="257529"/>
            <a:ext cx="1024217" cy="1030313"/>
          </a:xfrm>
          <a:prstGeom prst="rect">
            <a:avLst/>
          </a:prstGeom>
        </p:spPr>
      </p:pic>
    </p:spTree>
    <p:extLst>
      <p:ext uri="{BB962C8B-B14F-4D97-AF65-F5344CB8AC3E}">
        <p14:creationId xmlns:p14="http://schemas.microsoft.com/office/powerpoint/2010/main" val="100760087"/>
      </p:ext>
    </p:extLst>
  </p:cSld>
  <p:clrMap bg1="lt1" tx1="dk1" bg2="lt2" tx2="dk2" accent1="accent1" accent2="accent2" accent3="accent3" accent4="accent4" accent5="accent5" accent6="accent6" hlink="hlink" folHlink="folHlink"/>
  <p:sldLayoutIdLst>
    <p:sldLayoutId id="2147483663" r:id="rId1"/>
    <p:sldLayoutId id="2147483650" r:id="rId2"/>
    <p:sldLayoutId id="2147483668" r:id="rId3"/>
    <p:sldLayoutId id="2147483660" r:id="rId4"/>
    <p:sldLayoutId id="2147483669" r:id="rId5"/>
    <p:sldLayoutId id="2147483670" r:id="rId6"/>
    <p:sldLayoutId id="2147483657" r:id="rId7"/>
    <p:sldLayoutId id="2147483661" r:id="rId8"/>
    <p:sldLayoutId id="2147483655" r:id="rId9"/>
    <p:sldLayoutId id="2147483658" r:id="rId10"/>
    <p:sldLayoutId id="2147483659" r:id="rId11"/>
    <p:sldLayoutId id="2147483656" r:id="rId12"/>
    <p:sldLayoutId id="2147483665" r:id="rId13"/>
    <p:sldLayoutId id="2147483666" r:id="rId14"/>
    <p:sldLayoutId id="2147483667" r:id="rId15"/>
    <p:sldLayoutId id="2147483649" r:id="rId16"/>
  </p:sldLayoutIdLst>
  <p:hf hdr="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mailto:kevin.boyer@raleighnc.gov"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424DCA-D27B-1147-944E-28DC10366E0B}"/>
              </a:ext>
            </a:extLst>
          </p:cNvPr>
          <p:cNvSpPr>
            <a:spLocks noGrp="1"/>
          </p:cNvSpPr>
          <p:nvPr>
            <p:ph type="body" idx="1"/>
          </p:nvPr>
        </p:nvSpPr>
        <p:spPr>
          <a:xfrm>
            <a:off x="139784" y="800987"/>
            <a:ext cx="2576762" cy="731114"/>
          </a:xfrm>
        </p:spPr>
        <p:txBody>
          <a:bodyPr/>
          <a:lstStyle/>
          <a:p>
            <a:pPr>
              <a:spcBef>
                <a:spcPts val="0"/>
              </a:spcBef>
            </a:pPr>
            <a:r>
              <a:rPr lang="en-US" dirty="0"/>
              <a:t>ADVANCING GREEN STORMWATER INFRASTRUCTURE</a:t>
            </a:r>
          </a:p>
          <a:p>
            <a:pPr>
              <a:spcBef>
                <a:spcPts val="0"/>
              </a:spcBef>
            </a:pPr>
            <a:r>
              <a:rPr lang="en-US" dirty="0"/>
              <a:t>IN RALEIGH</a:t>
            </a:r>
          </a:p>
        </p:txBody>
      </p:sp>
      <p:sp>
        <p:nvSpPr>
          <p:cNvPr id="3" name="Text Placeholder 2">
            <a:extLst>
              <a:ext uri="{FF2B5EF4-FFF2-40B4-BE49-F238E27FC236}">
                <a16:creationId xmlns:a16="http://schemas.microsoft.com/office/drawing/2014/main" id="{49E92F11-46B1-9C46-A6AA-ADA10D0EE51D}"/>
              </a:ext>
            </a:extLst>
          </p:cNvPr>
          <p:cNvSpPr>
            <a:spLocks noGrp="1"/>
          </p:cNvSpPr>
          <p:nvPr>
            <p:ph type="body" idx="10"/>
          </p:nvPr>
        </p:nvSpPr>
        <p:spPr/>
        <p:txBody>
          <a:bodyPr/>
          <a:lstStyle/>
          <a:p>
            <a:r>
              <a:rPr lang="en-US" dirty="0"/>
              <a:t>ENGINEERING SERVICES</a:t>
            </a:r>
          </a:p>
        </p:txBody>
      </p:sp>
      <p:sp>
        <p:nvSpPr>
          <p:cNvPr id="5" name="Text Placeholder 2">
            <a:extLst>
              <a:ext uri="{FF2B5EF4-FFF2-40B4-BE49-F238E27FC236}">
                <a16:creationId xmlns:a16="http://schemas.microsoft.com/office/drawing/2014/main" id="{C3704A42-7F98-8E4A-826E-B50580CAF540}"/>
              </a:ext>
            </a:extLst>
          </p:cNvPr>
          <p:cNvSpPr txBox="1">
            <a:spLocks/>
          </p:cNvSpPr>
          <p:nvPr/>
        </p:nvSpPr>
        <p:spPr>
          <a:xfrm>
            <a:off x="89266" y="2027275"/>
            <a:ext cx="2890144" cy="1728174"/>
          </a:xfrm>
          <a:prstGeom prst="rect">
            <a:avLst/>
          </a:prstGeom>
        </p:spPr>
        <p:txBody>
          <a:bodyPr anchor="t"/>
          <a:lstStyle>
            <a:lvl1pPr marL="0" indent="0" algn="ctr" defTabSz="457200" rtl="0" eaLnBrk="1" latinLnBrk="0" hangingPunct="1">
              <a:spcBef>
                <a:spcPct val="20000"/>
              </a:spcBef>
              <a:buFont typeface="Arial"/>
              <a:buNone/>
              <a:defRPr sz="1600" kern="1200" baseline="0">
                <a:solidFill>
                  <a:schemeClr val="bg1"/>
                </a:solidFill>
                <a:latin typeface="Arial" charset="0"/>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dirty="0">
                <a:latin typeface="Arial" panose="020B0604020202020204" pitchFamily="34" charset="0"/>
                <a:cs typeface="Arial" panose="020B0604020202020204" pitchFamily="34" charset="0"/>
              </a:rPr>
              <a:t>Presentation to</a:t>
            </a:r>
          </a:p>
          <a:p>
            <a:r>
              <a:rPr lang="en-US" dirty="0">
                <a:latin typeface="Arial" panose="020B0604020202020204" pitchFamily="34" charset="0"/>
                <a:cs typeface="Arial" panose="020B0604020202020204" pitchFamily="34" charset="0"/>
              </a:rPr>
              <a:t>Full Work Group for </a:t>
            </a:r>
            <a:r>
              <a:rPr lang="en-US" dirty="0">
                <a:effectLst/>
                <a:latin typeface="Arial" panose="020B0604020202020204" pitchFamily="34" charset="0"/>
                <a:ea typeface="Calibri" panose="020F0502020204030204" pitchFamily="34" charset="0"/>
                <a:cs typeface="Arial" panose="020B0604020202020204" pitchFamily="34" charset="0"/>
              </a:rPr>
              <a:t>Advancing Nature-based Stormwater Strategies</a:t>
            </a:r>
          </a:p>
          <a:p>
            <a:r>
              <a:rPr lang="en-US" dirty="0">
                <a:effectLst/>
                <a:latin typeface="Arial" panose="020B0604020202020204" pitchFamily="34" charset="0"/>
                <a:ea typeface="Calibri" panose="020F0502020204030204" pitchFamily="34" charset="0"/>
                <a:cs typeface="Arial" panose="020B0604020202020204" pitchFamily="34" charset="0"/>
              </a:rPr>
              <a:t>in North Carolina</a:t>
            </a:r>
          </a:p>
          <a:p>
            <a:endParaRPr lang="en-US" sz="900" dirty="0"/>
          </a:p>
          <a:p>
            <a:r>
              <a:rPr lang="en-US" dirty="0"/>
              <a:t>August 20, 2021</a:t>
            </a:r>
          </a:p>
          <a:p>
            <a:endParaRPr lang="en-US" sz="1200" dirty="0"/>
          </a:p>
        </p:txBody>
      </p:sp>
      <p:pic>
        <p:nvPicPr>
          <p:cNvPr id="6" name="Picture 5">
            <a:extLst>
              <a:ext uri="{FF2B5EF4-FFF2-40B4-BE49-F238E27FC236}">
                <a16:creationId xmlns:a16="http://schemas.microsoft.com/office/drawing/2014/main" id="{41AC9B3E-22E9-4E54-B668-0385D6F200B5}"/>
              </a:ext>
            </a:extLst>
          </p:cNvPr>
          <p:cNvPicPr>
            <a:picLocks noChangeAspect="1"/>
          </p:cNvPicPr>
          <p:nvPr/>
        </p:nvPicPr>
        <p:blipFill>
          <a:blip r:embed="rId3"/>
          <a:stretch>
            <a:fillRect/>
          </a:stretch>
        </p:blipFill>
        <p:spPr>
          <a:xfrm>
            <a:off x="3049656" y="560058"/>
            <a:ext cx="1911262" cy="2043861"/>
          </a:xfrm>
          <a:prstGeom prst="rect">
            <a:avLst/>
          </a:prstGeom>
        </p:spPr>
      </p:pic>
      <p:pic>
        <p:nvPicPr>
          <p:cNvPr id="7" name="Picture 6">
            <a:extLst>
              <a:ext uri="{FF2B5EF4-FFF2-40B4-BE49-F238E27FC236}">
                <a16:creationId xmlns:a16="http://schemas.microsoft.com/office/drawing/2014/main" id="{82BB7E40-412F-4139-A014-03F76A059BED}"/>
              </a:ext>
            </a:extLst>
          </p:cNvPr>
          <p:cNvPicPr>
            <a:picLocks noChangeAspect="1"/>
          </p:cNvPicPr>
          <p:nvPr/>
        </p:nvPicPr>
        <p:blipFill>
          <a:blip r:embed="rId4"/>
          <a:stretch>
            <a:fillRect/>
          </a:stretch>
        </p:blipFill>
        <p:spPr>
          <a:xfrm>
            <a:off x="4961217" y="2573961"/>
            <a:ext cx="1897544" cy="2007282"/>
          </a:xfrm>
          <a:prstGeom prst="rect">
            <a:avLst/>
          </a:prstGeom>
        </p:spPr>
      </p:pic>
      <p:pic>
        <p:nvPicPr>
          <p:cNvPr id="8" name="Picture 7">
            <a:extLst>
              <a:ext uri="{FF2B5EF4-FFF2-40B4-BE49-F238E27FC236}">
                <a16:creationId xmlns:a16="http://schemas.microsoft.com/office/drawing/2014/main" id="{F921B468-82DD-4B1E-AF0D-28603AAA75F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960918" y="569343"/>
            <a:ext cx="1911262" cy="2002690"/>
          </a:xfrm>
          <a:prstGeom prst="rect">
            <a:avLst/>
          </a:prstGeom>
        </p:spPr>
      </p:pic>
      <p:pic>
        <p:nvPicPr>
          <p:cNvPr id="9" name="Picture 8">
            <a:extLst>
              <a:ext uri="{FF2B5EF4-FFF2-40B4-BE49-F238E27FC236}">
                <a16:creationId xmlns:a16="http://schemas.microsoft.com/office/drawing/2014/main" id="{EE15A885-8C61-4294-9FED-CA07C942FA5E}"/>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460"/>
          <a:stretch/>
        </p:blipFill>
        <p:spPr>
          <a:xfrm>
            <a:off x="3063193" y="2570074"/>
            <a:ext cx="1897545" cy="2002543"/>
          </a:xfrm>
          <a:prstGeom prst="rect">
            <a:avLst/>
          </a:prstGeom>
        </p:spPr>
      </p:pic>
    </p:spTree>
    <p:extLst>
      <p:ext uri="{BB962C8B-B14F-4D97-AF65-F5344CB8AC3E}">
        <p14:creationId xmlns:p14="http://schemas.microsoft.com/office/powerpoint/2010/main" val="154555535"/>
      </p:ext>
    </p:extLst>
  </p:cSld>
  <p:clrMapOvr>
    <a:masterClrMapping/>
  </p:clrMapOvr>
  <mc:AlternateContent xmlns:mc="http://schemas.openxmlformats.org/markup-compatibility/2006" xmlns:p14="http://schemas.microsoft.com/office/powerpoint/2010/main">
    <mc:Choice Requires="p14">
      <p:transition spd="slow" p14:dur="2000" advTm="18018"/>
    </mc:Choice>
    <mc:Fallback xmlns="">
      <p:transition spd="slow" advTm="1801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1104484" y="214622"/>
            <a:ext cx="5567776" cy="590551"/>
          </a:xfrm>
        </p:spPr>
        <p:txBody>
          <a:bodyPr/>
          <a:lstStyle/>
          <a:p>
            <a:r>
              <a:rPr lang="en-US" sz="2800" dirty="0">
                <a:solidFill>
                  <a:schemeClr val="accent3"/>
                </a:solidFill>
              </a:rPr>
              <a:t>Action #4: Include GSI in City’s planning reports</a:t>
            </a:r>
          </a:p>
        </p:txBody>
      </p:sp>
      <p:sp>
        <p:nvSpPr>
          <p:cNvPr id="7" name="Text Placeholder 1">
            <a:extLst>
              <a:ext uri="{FF2B5EF4-FFF2-40B4-BE49-F238E27FC236}">
                <a16:creationId xmlns:a16="http://schemas.microsoft.com/office/drawing/2014/main" id="{8171A319-0CDD-4D8A-982B-BD07B1FC1CEC}"/>
              </a:ext>
            </a:extLst>
          </p:cNvPr>
          <p:cNvSpPr txBox="1">
            <a:spLocks/>
          </p:cNvSpPr>
          <p:nvPr/>
        </p:nvSpPr>
        <p:spPr>
          <a:xfrm>
            <a:off x="287552" y="1421406"/>
            <a:ext cx="3377136" cy="3066312"/>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t>Many City plans and reports address benefits and use of GSI in visions for large-scale improvements</a:t>
            </a:r>
          </a:p>
          <a:p>
            <a:pPr marL="257175" indent="-257175">
              <a:buFont typeface="Arial" panose="020B0604020202020204" pitchFamily="34" charset="0"/>
              <a:buChar char="•"/>
            </a:pPr>
            <a:r>
              <a:rPr lang="en-US" dirty="0"/>
              <a:t>Planning processes may benefit from more routine and systematic involvement of Stormwater Management staff</a:t>
            </a:r>
          </a:p>
          <a:p>
            <a:pPr marL="257175" indent="-257175">
              <a:buFont typeface="Arial" panose="020B0604020202020204" pitchFamily="34" charset="0"/>
              <a:buChar char="•"/>
            </a:pPr>
            <a:r>
              <a:rPr lang="en-US" dirty="0">
                <a:solidFill>
                  <a:srgbClr val="FFFF00"/>
                </a:solidFill>
              </a:rPr>
              <a:t>Form a City work group to develop frameworks for including GSI in City plans</a:t>
            </a:r>
          </a:p>
        </p:txBody>
      </p:sp>
      <p:pic>
        <p:nvPicPr>
          <p:cNvPr id="3" name="Picture 2">
            <a:extLst>
              <a:ext uri="{FF2B5EF4-FFF2-40B4-BE49-F238E27FC236}">
                <a16:creationId xmlns:a16="http://schemas.microsoft.com/office/drawing/2014/main" id="{9C379AE6-A38E-4109-B4C7-18FFA75EE2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07767" y="1107095"/>
            <a:ext cx="2829192" cy="3718217"/>
          </a:xfrm>
          <a:prstGeom prst="rect">
            <a:avLst/>
          </a:prstGeom>
        </p:spPr>
      </p:pic>
    </p:spTree>
    <p:extLst>
      <p:ext uri="{BB962C8B-B14F-4D97-AF65-F5344CB8AC3E}">
        <p14:creationId xmlns:p14="http://schemas.microsoft.com/office/powerpoint/2010/main" val="3612457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1034902" y="292260"/>
            <a:ext cx="5823098" cy="933290"/>
          </a:xfrm>
        </p:spPr>
        <p:txBody>
          <a:bodyPr/>
          <a:lstStyle/>
          <a:p>
            <a:r>
              <a:rPr lang="en-US" sz="2800" dirty="0">
                <a:solidFill>
                  <a:schemeClr val="accent3"/>
                </a:solidFill>
              </a:rPr>
              <a:t>Action #5: Develop/propose additional GSI UDO text changes</a:t>
            </a:r>
          </a:p>
        </p:txBody>
      </p:sp>
      <p:sp>
        <p:nvSpPr>
          <p:cNvPr id="7" name="Text Placeholder 1">
            <a:extLst>
              <a:ext uri="{FF2B5EF4-FFF2-40B4-BE49-F238E27FC236}">
                <a16:creationId xmlns:a16="http://schemas.microsoft.com/office/drawing/2014/main" id="{8171A319-0CDD-4D8A-982B-BD07B1FC1CEC}"/>
              </a:ext>
            </a:extLst>
          </p:cNvPr>
          <p:cNvSpPr txBox="1">
            <a:spLocks/>
          </p:cNvSpPr>
          <p:nvPr/>
        </p:nvSpPr>
        <p:spPr>
          <a:xfrm>
            <a:off x="287553" y="1421406"/>
            <a:ext cx="3710289" cy="3066312"/>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t>Benefits of GSI text changes in 2017 and Green Raleigh Review process not realized so far</a:t>
            </a:r>
          </a:p>
          <a:p>
            <a:pPr marL="257175" indent="-257175">
              <a:buFont typeface="Arial" panose="020B0604020202020204" pitchFamily="34" charset="0"/>
              <a:buChar char="•"/>
            </a:pPr>
            <a:r>
              <a:rPr lang="en-US" dirty="0"/>
              <a:t>Private development community has not been well-represented in past GSI stakeholder processes</a:t>
            </a:r>
          </a:p>
          <a:p>
            <a:pPr marL="257175" indent="-257175">
              <a:buFont typeface="Arial" panose="020B0604020202020204" pitchFamily="34" charset="0"/>
              <a:buChar char="•"/>
            </a:pPr>
            <a:r>
              <a:rPr lang="en-US" dirty="0">
                <a:solidFill>
                  <a:srgbClr val="FFFF00"/>
                </a:solidFill>
              </a:rPr>
              <a:t>Convene a new stakeholder group to explore GSI incentives (Action #2), and propose additional UDO text changes</a:t>
            </a:r>
          </a:p>
        </p:txBody>
      </p:sp>
      <p:pic>
        <p:nvPicPr>
          <p:cNvPr id="2" name="Picture 1">
            <a:extLst>
              <a:ext uri="{FF2B5EF4-FFF2-40B4-BE49-F238E27FC236}">
                <a16:creationId xmlns:a16="http://schemas.microsoft.com/office/drawing/2014/main" id="{56CDAE5E-2D51-4110-A213-5872EF2CCFE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25019" y="1294332"/>
            <a:ext cx="2834699" cy="3408009"/>
          </a:xfrm>
          <a:prstGeom prst="rect">
            <a:avLst/>
          </a:prstGeom>
        </p:spPr>
      </p:pic>
    </p:spTree>
    <p:extLst>
      <p:ext uri="{BB962C8B-B14F-4D97-AF65-F5344CB8AC3E}">
        <p14:creationId xmlns:p14="http://schemas.microsoft.com/office/powerpoint/2010/main" val="1909682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868324" y="292260"/>
            <a:ext cx="5989676" cy="933290"/>
          </a:xfrm>
        </p:spPr>
        <p:txBody>
          <a:bodyPr/>
          <a:lstStyle/>
          <a:p>
            <a:r>
              <a:rPr lang="en-US" sz="2800" dirty="0">
                <a:solidFill>
                  <a:schemeClr val="accent3"/>
                </a:solidFill>
              </a:rPr>
              <a:t>Action #6: Build the program for maintaining City-owned SCMs/GSI</a:t>
            </a:r>
          </a:p>
        </p:txBody>
      </p:sp>
      <p:sp>
        <p:nvSpPr>
          <p:cNvPr id="7" name="Text Placeholder 1">
            <a:extLst>
              <a:ext uri="{FF2B5EF4-FFF2-40B4-BE49-F238E27FC236}">
                <a16:creationId xmlns:a16="http://schemas.microsoft.com/office/drawing/2014/main" id="{8171A319-0CDD-4D8A-982B-BD07B1FC1CEC}"/>
              </a:ext>
            </a:extLst>
          </p:cNvPr>
          <p:cNvSpPr txBox="1">
            <a:spLocks/>
          </p:cNvSpPr>
          <p:nvPr/>
        </p:nvSpPr>
        <p:spPr>
          <a:xfrm>
            <a:off x="287553" y="1634058"/>
            <a:ext cx="3710289" cy="2385050"/>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t>Applies to all City-owned SCMs, including GSI practices</a:t>
            </a:r>
          </a:p>
          <a:p>
            <a:pPr marL="257175" indent="-257175">
              <a:buFont typeface="Arial" panose="020B0604020202020204" pitchFamily="34" charset="0"/>
              <a:buChar char="•"/>
            </a:pPr>
            <a:r>
              <a:rPr lang="en-US" dirty="0"/>
              <a:t>Responsibility had been dispersed; Stormwater now inspects and maintains under central responsibility</a:t>
            </a:r>
          </a:p>
          <a:p>
            <a:pPr marL="257175" indent="-257175">
              <a:buFont typeface="Arial" panose="020B0604020202020204" pitchFamily="34" charset="0"/>
              <a:buChar char="•"/>
            </a:pPr>
            <a:r>
              <a:rPr lang="en-US" dirty="0"/>
              <a:t>Number of City GSI practices and  maintenance needs are growing</a:t>
            </a:r>
          </a:p>
        </p:txBody>
      </p:sp>
      <p:pic>
        <p:nvPicPr>
          <p:cNvPr id="5" name="Picture 4">
            <a:extLst>
              <a:ext uri="{FF2B5EF4-FFF2-40B4-BE49-F238E27FC236}">
                <a16:creationId xmlns:a16="http://schemas.microsoft.com/office/drawing/2014/main" id="{AC76E992-3E25-4EE7-94E9-7738748E8E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061637" y="1421406"/>
            <a:ext cx="2651052" cy="2457801"/>
          </a:xfrm>
          <a:prstGeom prst="rect">
            <a:avLst/>
          </a:prstGeom>
        </p:spPr>
      </p:pic>
      <p:sp>
        <p:nvSpPr>
          <p:cNvPr id="6" name="Text Placeholder 1">
            <a:extLst>
              <a:ext uri="{FF2B5EF4-FFF2-40B4-BE49-F238E27FC236}">
                <a16:creationId xmlns:a16="http://schemas.microsoft.com/office/drawing/2014/main" id="{9AAA2436-043F-4E7D-8284-45D536A259F1}"/>
              </a:ext>
            </a:extLst>
          </p:cNvPr>
          <p:cNvSpPr txBox="1">
            <a:spLocks/>
          </p:cNvSpPr>
          <p:nvPr/>
        </p:nvSpPr>
        <p:spPr>
          <a:xfrm>
            <a:off x="287552" y="4075063"/>
            <a:ext cx="6425137" cy="621909"/>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solidFill>
                  <a:srgbClr val="FFFF00"/>
                </a:solidFill>
              </a:rPr>
              <a:t>Build technical, management, and financial systems for maintaining functional and attractive GSI practices</a:t>
            </a:r>
          </a:p>
        </p:txBody>
      </p:sp>
    </p:spTree>
    <p:extLst>
      <p:ext uri="{BB962C8B-B14F-4D97-AF65-F5344CB8AC3E}">
        <p14:creationId xmlns:p14="http://schemas.microsoft.com/office/powerpoint/2010/main" val="312598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F6B8EAD-05AD-4B08-B116-BF865391B65A}"/>
              </a:ext>
            </a:extLst>
          </p:cNvPr>
          <p:cNvSpPr>
            <a:spLocks noGrp="1"/>
          </p:cNvSpPr>
          <p:nvPr>
            <p:ph type="body" idx="1"/>
          </p:nvPr>
        </p:nvSpPr>
        <p:spPr>
          <a:xfrm>
            <a:off x="957943" y="920750"/>
            <a:ext cx="5063412" cy="841990"/>
          </a:xfrm>
        </p:spPr>
        <p:txBody>
          <a:bodyPr/>
          <a:lstStyle/>
          <a:p>
            <a:r>
              <a:rPr lang="en-US" sz="2000" dirty="0">
                <a:solidFill>
                  <a:schemeClr val="accent3"/>
                </a:solidFill>
              </a:rPr>
              <a:t>Kevin Boyer, PE</a:t>
            </a:r>
          </a:p>
          <a:p>
            <a:r>
              <a:rPr lang="en-US" sz="2000" dirty="0">
                <a:solidFill>
                  <a:schemeClr val="accent3"/>
                </a:solidFill>
              </a:rPr>
              <a:t>Water Quality Manager</a:t>
            </a:r>
          </a:p>
          <a:p>
            <a:r>
              <a:rPr lang="en-US" sz="2000" dirty="0">
                <a:solidFill>
                  <a:schemeClr val="accent3"/>
                </a:solidFill>
              </a:rPr>
              <a:t>Raleigh Stormwater</a:t>
            </a:r>
          </a:p>
          <a:p>
            <a:endParaRPr lang="en-US" sz="2000" dirty="0"/>
          </a:p>
          <a:p>
            <a:r>
              <a:rPr lang="en-US" sz="2000" dirty="0">
                <a:hlinkClick r:id="rId2">
                  <a:extLst>
                    <a:ext uri="{A12FA001-AC4F-418D-AE19-62706E023703}">
                      <ahyp:hlinkClr xmlns:ahyp="http://schemas.microsoft.com/office/drawing/2018/hyperlinkcolor" xmlns="" val="tx"/>
                    </a:ext>
                  </a:extLst>
                </a:hlinkClick>
              </a:rPr>
              <a:t>kevin.boyer@raleighnc.gov</a:t>
            </a:r>
            <a:endParaRPr lang="en-US" sz="2000" dirty="0"/>
          </a:p>
          <a:p>
            <a:r>
              <a:rPr lang="en-US" sz="2000" dirty="0"/>
              <a:t>(919)996-4009</a:t>
            </a:r>
          </a:p>
        </p:txBody>
      </p:sp>
    </p:spTree>
    <p:extLst>
      <p:ext uri="{BB962C8B-B14F-4D97-AF65-F5344CB8AC3E}">
        <p14:creationId xmlns:p14="http://schemas.microsoft.com/office/powerpoint/2010/main" val="1611802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26EAF4-DC33-2043-84BD-D8375063F130}"/>
              </a:ext>
            </a:extLst>
          </p:cNvPr>
          <p:cNvSpPr>
            <a:spLocks noGrp="1"/>
          </p:cNvSpPr>
          <p:nvPr>
            <p:ph type="body" sz="quarter" idx="11"/>
          </p:nvPr>
        </p:nvSpPr>
        <p:spPr>
          <a:xfrm>
            <a:off x="386576" y="1573240"/>
            <a:ext cx="6177775" cy="3196249"/>
          </a:xfrm>
        </p:spPr>
        <p:txBody>
          <a:bodyPr/>
          <a:lstStyle/>
          <a:p>
            <a:pPr marL="257175" indent="-257175">
              <a:spcBef>
                <a:spcPts val="1200"/>
              </a:spcBef>
              <a:buFont typeface="Arial" panose="020B0604020202020204" pitchFamily="34" charset="0"/>
              <a:buChar char="•"/>
            </a:pPr>
            <a:r>
              <a:rPr lang="en-US" dirty="0"/>
              <a:t>Council referral to Stormwater Management Commission in May and August 2019</a:t>
            </a:r>
          </a:p>
          <a:p>
            <a:pPr marL="257175" indent="-257175">
              <a:spcBef>
                <a:spcPts val="1200"/>
              </a:spcBef>
              <a:buFont typeface="Arial" panose="020B0604020202020204" pitchFamily="34" charset="0"/>
              <a:buChar char="•"/>
            </a:pPr>
            <a:r>
              <a:rPr lang="en-US" dirty="0"/>
              <a:t>Prepare a plan for the City to continue advancing the use of Green Stormwater Infrastructure (GSI)</a:t>
            </a:r>
          </a:p>
          <a:p>
            <a:pPr marL="257175" indent="-257175">
              <a:spcBef>
                <a:spcPts val="1200"/>
              </a:spcBef>
              <a:buFont typeface="Arial" panose="020B0604020202020204" pitchFamily="34" charset="0"/>
              <a:buChar char="•"/>
            </a:pPr>
            <a:r>
              <a:rPr lang="en-US" dirty="0"/>
              <a:t>Commission formed a GSI Committee and presented its plan to City Council on June 1, 2021</a:t>
            </a:r>
          </a:p>
          <a:p>
            <a:pPr marL="257175" indent="-257175">
              <a:spcBef>
                <a:spcPts val="1200"/>
              </a:spcBef>
              <a:buFont typeface="Arial" panose="020B0604020202020204" pitchFamily="34" charset="0"/>
              <a:buChar char="•"/>
            </a:pPr>
            <a:r>
              <a:rPr lang="en-US" dirty="0">
                <a:solidFill>
                  <a:srgbClr val="FFFF00"/>
                </a:solidFill>
              </a:rPr>
              <a:t>The Commission’s plan focuses on six City Actions</a:t>
            </a:r>
          </a:p>
          <a:p>
            <a:pPr marL="257175" indent="-257175">
              <a:spcBef>
                <a:spcPts val="1200"/>
              </a:spcBef>
              <a:buFont typeface="Arial" panose="020B0604020202020204" pitchFamily="34" charset="0"/>
              <a:buChar char="•"/>
            </a:pPr>
            <a:r>
              <a:rPr lang="en-US" dirty="0">
                <a:solidFill>
                  <a:srgbClr val="FFFF00"/>
                </a:solidFill>
              </a:rPr>
              <a:t>Overarching theme: “Advance GSI by leading by example”</a:t>
            </a:r>
          </a:p>
          <a:p>
            <a:pPr marL="257175" indent="-257175">
              <a:buFont typeface="Arial" panose="020B0604020202020204" pitchFamily="34" charset="0"/>
              <a:buChar char="•"/>
            </a:pPr>
            <a:endParaRPr lang="en-US" dirty="0"/>
          </a:p>
        </p:txBody>
      </p:sp>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947464" y="433916"/>
            <a:ext cx="5935334" cy="590551"/>
          </a:xfrm>
        </p:spPr>
        <p:txBody>
          <a:bodyPr/>
          <a:lstStyle/>
          <a:p>
            <a:r>
              <a:rPr lang="en-US" sz="2800" dirty="0">
                <a:solidFill>
                  <a:schemeClr val="accent3"/>
                </a:solidFill>
              </a:rPr>
              <a:t>Plan for Advancing GSI in Raleigh</a:t>
            </a:r>
          </a:p>
        </p:txBody>
      </p:sp>
    </p:spTree>
    <p:extLst>
      <p:ext uri="{BB962C8B-B14F-4D97-AF65-F5344CB8AC3E}">
        <p14:creationId xmlns:p14="http://schemas.microsoft.com/office/powerpoint/2010/main" val="3997594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762ABC-50EC-0141-9F96-7E1EE47AF12B}"/>
              </a:ext>
            </a:extLst>
          </p:cNvPr>
          <p:cNvSpPr>
            <a:spLocks noGrp="1"/>
          </p:cNvSpPr>
          <p:nvPr>
            <p:ph type="title"/>
          </p:nvPr>
        </p:nvSpPr>
        <p:spPr>
          <a:xfrm>
            <a:off x="1052762" y="390699"/>
            <a:ext cx="5408195" cy="843424"/>
          </a:xfrm>
        </p:spPr>
        <p:txBody>
          <a:bodyPr/>
          <a:lstStyle/>
          <a:p>
            <a:r>
              <a:rPr lang="en-US" sz="2800" dirty="0">
                <a:solidFill>
                  <a:schemeClr val="accent3"/>
                </a:solidFill>
              </a:rPr>
              <a:t>GSI defined</a:t>
            </a:r>
          </a:p>
        </p:txBody>
      </p:sp>
      <p:sp>
        <p:nvSpPr>
          <p:cNvPr id="6" name="Content Placeholder 2">
            <a:extLst>
              <a:ext uri="{FF2B5EF4-FFF2-40B4-BE49-F238E27FC236}">
                <a16:creationId xmlns:a16="http://schemas.microsoft.com/office/drawing/2014/main" id="{C4313B9D-F385-41BE-B36A-0AA1F2BB11D7}"/>
              </a:ext>
            </a:extLst>
          </p:cNvPr>
          <p:cNvSpPr txBox="1">
            <a:spLocks/>
          </p:cNvSpPr>
          <p:nvPr/>
        </p:nvSpPr>
        <p:spPr>
          <a:xfrm>
            <a:off x="344941" y="1641489"/>
            <a:ext cx="6172200" cy="2114550"/>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75" dirty="0">
                <a:solidFill>
                  <a:srgbClr val="172B4A"/>
                </a:solidFill>
              </a:rPr>
              <a:t> </a:t>
            </a:r>
            <a:endParaRPr lang="en-US" sz="1275" dirty="0"/>
          </a:p>
        </p:txBody>
      </p:sp>
      <p:sp>
        <p:nvSpPr>
          <p:cNvPr id="7" name="Text Placeholder 2">
            <a:extLst>
              <a:ext uri="{FF2B5EF4-FFF2-40B4-BE49-F238E27FC236}">
                <a16:creationId xmlns:a16="http://schemas.microsoft.com/office/drawing/2014/main" id="{F536CD32-1674-49EF-9630-AFBCC2629DEE}"/>
              </a:ext>
            </a:extLst>
          </p:cNvPr>
          <p:cNvSpPr txBox="1">
            <a:spLocks/>
          </p:cNvSpPr>
          <p:nvPr/>
        </p:nvSpPr>
        <p:spPr>
          <a:xfrm>
            <a:off x="996688" y="1298327"/>
            <a:ext cx="5408195" cy="1188775"/>
          </a:xfrm>
          <a:prstGeom prst="rect">
            <a:avLst/>
          </a:prstGeom>
        </p:spPr>
        <p:txBody>
          <a:bodyPr lIns="0" tIns="0" rIns="0" bIns="0"/>
          <a:lstStyle>
            <a:lvl1pPr marL="0" indent="0" algn="l" defTabSz="457200" rtl="0" eaLnBrk="1" latinLnBrk="0" hangingPunct="1">
              <a:spcBef>
                <a:spcPct val="20000"/>
              </a:spcBef>
              <a:buFont typeface="Arial"/>
              <a:buNone/>
              <a:defRPr sz="2800" kern="1200">
                <a:solidFill>
                  <a:srgbClr val="A9C23F"/>
                </a:solidFill>
                <a:latin typeface="Arial" panose="020B0604020202020204" pitchFamily="34" charset="0"/>
                <a:ea typeface="+mn-ea"/>
                <a:cs typeface="Arial" panose="020B0604020202020204" pitchFamily="34" charset="0"/>
              </a:defRPr>
            </a:lvl1pPr>
            <a:lvl2pPr marL="457200" indent="0" algn="l" defTabSz="457200" rtl="0" eaLnBrk="1" latinLnBrk="0" hangingPunct="1">
              <a:spcBef>
                <a:spcPct val="20000"/>
              </a:spcBef>
              <a:buFont typeface="Arial"/>
              <a:buNone/>
              <a:defRPr sz="2400" kern="1200">
                <a:solidFill>
                  <a:srgbClr val="A9C23F"/>
                </a:solidFill>
                <a:latin typeface="+mn-lt"/>
                <a:ea typeface="+mn-ea"/>
                <a:cs typeface="+mn-cs"/>
              </a:defRPr>
            </a:lvl2pPr>
            <a:lvl3pPr marL="914400" indent="0" algn="l" defTabSz="457200" rtl="0" eaLnBrk="1" latinLnBrk="0" hangingPunct="1">
              <a:spcBef>
                <a:spcPct val="20000"/>
              </a:spcBef>
              <a:buFont typeface="Arial"/>
              <a:buNone/>
              <a:defRPr sz="2000" kern="1200">
                <a:solidFill>
                  <a:srgbClr val="A9C23F"/>
                </a:solidFill>
                <a:latin typeface="+mn-lt"/>
                <a:ea typeface="+mn-ea"/>
                <a:cs typeface="+mn-cs"/>
              </a:defRPr>
            </a:lvl3pPr>
            <a:lvl4pPr marL="1371600" indent="0" algn="l" defTabSz="457200" rtl="0" eaLnBrk="1" latinLnBrk="0" hangingPunct="1">
              <a:spcBef>
                <a:spcPct val="20000"/>
              </a:spcBef>
              <a:buFont typeface="Arial"/>
              <a:buNone/>
              <a:defRPr sz="1800" kern="1200">
                <a:solidFill>
                  <a:srgbClr val="A9C23F"/>
                </a:solidFill>
                <a:latin typeface="+mn-lt"/>
                <a:ea typeface="+mn-ea"/>
                <a:cs typeface="+mn-cs"/>
              </a:defRPr>
            </a:lvl4pPr>
            <a:lvl5pPr marL="1828800" indent="0" algn="l" defTabSz="457200" rtl="0" eaLnBrk="1" latinLnBrk="0" hangingPunct="1">
              <a:spcBef>
                <a:spcPct val="20000"/>
              </a:spcBef>
              <a:buFont typeface="Arial"/>
              <a:buNone/>
              <a:defRPr sz="1800" kern="1200">
                <a:solidFill>
                  <a:srgbClr val="A9C23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solidFill>
                  <a:schemeClr val="tx1"/>
                </a:solidFill>
              </a:rPr>
              <a:t>Practices that </a:t>
            </a:r>
            <a:r>
              <a:rPr lang="en-US" sz="1800" b="1" dirty="0">
                <a:solidFill>
                  <a:schemeClr val="tx1"/>
                </a:solidFill>
              </a:rPr>
              <a:t>reduce stormwater runoff volume</a:t>
            </a:r>
            <a:r>
              <a:rPr lang="en-US" sz="1800" dirty="0">
                <a:solidFill>
                  <a:schemeClr val="tx1"/>
                </a:solidFill>
              </a:rPr>
              <a:t> by promoting infiltration and evapotranspiration, taking advantage of </a:t>
            </a:r>
            <a:r>
              <a:rPr lang="en-US" sz="1800" u="sng" dirty="0">
                <a:solidFill>
                  <a:schemeClr val="tx1"/>
                </a:solidFill>
              </a:rPr>
              <a:t>existing</a:t>
            </a:r>
            <a:r>
              <a:rPr lang="en-US" sz="1800" dirty="0">
                <a:solidFill>
                  <a:schemeClr val="tx1"/>
                </a:solidFill>
              </a:rPr>
              <a:t> natural features, and installing </a:t>
            </a:r>
            <a:r>
              <a:rPr lang="en-US" sz="1800" u="sng" dirty="0">
                <a:solidFill>
                  <a:schemeClr val="tx1"/>
                </a:solidFill>
              </a:rPr>
              <a:t>new</a:t>
            </a:r>
            <a:r>
              <a:rPr lang="en-US" sz="1800" dirty="0">
                <a:solidFill>
                  <a:schemeClr val="tx1"/>
                </a:solidFill>
              </a:rPr>
              <a:t> features that </a:t>
            </a:r>
            <a:r>
              <a:rPr lang="en-US" sz="1800" b="1" dirty="0">
                <a:solidFill>
                  <a:schemeClr val="tx1"/>
                </a:solidFill>
              </a:rPr>
              <a:t>mimic nature</a:t>
            </a:r>
          </a:p>
        </p:txBody>
      </p:sp>
      <p:pic>
        <p:nvPicPr>
          <p:cNvPr id="9" name="Picture 3">
            <a:extLst>
              <a:ext uri="{FF2B5EF4-FFF2-40B4-BE49-F238E27FC236}">
                <a16:creationId xmlns:a16="http://schemas.microsoft.com/office/drawing/2014/main" id="{26411C4D-C696-4737-A16A-B9E4C5203028}"/>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730468" y="2818541"/>
            <a:ext cx="2484593" cy="1512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Arrow 12">
            <a:extLst>
              <a:ext uri="{FF2B5EF4-FFF2-40B4-BE49-F238E27FC236}">
                <a16:creationId xmlns:a16="http://schemas.microsoft.com/office/drawing/2014/main" id="{6FB0C296-5364-414C-85FF-8F2F919D7EC2}"/>
              </a:ext>
            </a:extLst>
          </p:cNvPr>
          <p:cNvSpPr/>
          <p:nvPr/>
        </p:nvSpPr>
        <p:spPr>
          <a:xfrm>
            <a:off x="2354617" y="3244556"/>
            <a:ext cx="547589" cy="3143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2" name="Picture 2">
            <a:extLst>
              <a:ext uri="{FF2B5EF4-FFF2-40B4-BE49-F238E27FC236}">
                <a16:creationId xmlns:a16="http://schemas.microsoft.com/office/drawing/2014/main" id="{5E6102A5-A3CB-4766-907B-D34162DAE2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1845" y="2645647"/>
            <a:ext cx="2588623" cy="1512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3A513E31-2612-4A3D-8B5A-357FA5C699FF}"/>
              </a:ext>
            </a:extLst>
          </p:cNvPr>
          <p:cNvSpPr/>
          <p:nvPr/>
        </p:nvSpPr>
        <p:spPr>
          <a:xfrm>
            <a:off x="4566718" y="2975840"/>
            <a:ext cx="2263177" cy="877163"/>
          </a:xfrm>
          <a:prstGeom prst="rect">
            <a:avLst/>
          </a:prstGeom>
        </p:spPr>
        <p:txBody>
          <a:bodyPr wrap="square">
            <a:spAutoFit/>
          </a:bodyPr>
          <a:lstStyle/>
          <a:p>
            <a:pPr lvl="0" defTabSz="342900">
              <a:spcBef>
                <a:spcPct val="20000"/>
              </a:spcBef>
            </a:pPr>
            <a:r>
              <a:rPr lang="en-US" sz="1500" dirty="0">
                <a:solidFill>
                  <a:srgbClr val="A9C23F"/>
                </a:solidFill>
                <a:latin typeface="Arial" panose="020B0604020202020204" pitchFamily="34" charset="0"/>
                <a:cs typeface="Arial" panose="020B0604020202020204" pitchFamily="34" charset="0"/>
              </a:rPr>
              <a:t>R = runoff</a:t>
            </a:r>
          </a:p>
          <a:p>
            <a:pPr lvl="0" defTabSz="342900">
              <a:spcBef>
                <a:spcPct val="20000"/>
              </a:spcBef>
            </a:pPr>
            <a:r>
              <a:rPr lang="en-US" sz="1500" dirty="0">
                <a:solidFill>
                  <a:srgbClr val="A9C23F"/>
                </a:solidFill>
                <a:latin typeface="Arial" panose="020B0604020202020204" pitchFamily="34" charset="0"/>
                <a:cs typeface="Arial" panose="020B0604020202020204" pitchFamily="34" charset="0"/>
              </a:rPr>
              <a:t>ET = evapotranspiration</a:t>
            </a:r>
          </a:p>
          <a:p>
            <a:pPr lvl="0" defTabSz="342900">
              <a:spcBef>
                <a:spcPct val="20000"/>
              </a:spcBef>
            </a:pPr>
            <a:r>
              <a:rPr lang="en-US" sz="1500" dirty="0">
                <a:solidFill>
                  <a:srgbClr val="A9C23F"/>
                </a:solidFill>
                <a:latin typeface="Arial" panose="020B0604020202020204" pitchFamily="34" charset="0"/>
                <a:cs typeface="Arial" panose="020B0604020202020204" pitchFamily="34" charset="0"/>
              </a:rPr>
              <a:t>I = infiltration</a:t>
            </a:r>
          </a:p>
        </p:txBody>
      </p:sp>
      <p:sp>
        <p:nvSpPr>
          <p:cNvPr id="5" name="Rectangle 4">
            <a:extLst>
              <a:ext uri="{FF2B5EF4-FFF2-40B4-BE49-F238E27FC236}">
                <a16:creationId xmlns:a16="http://schemas.microsoft.com/office/drawing/2014/main" id="{A3879959-B329-45E4-B720-09A41AF8AFE6}"/>
              </a:ext>
            </a:extLst>
          </p:cNvPr>
          <p:cNvSpPr/>
          <p:nvPr/>
        </p:nvSpPr>
        <p:spPr>
          <a:xfrm>
            <a:off x="470751" y="4154907"/>
            <a:ext cx="2184713" cy="553998"/>
          </a:xfrm>
          <a:prstGeom prst="rect">
            <a:avLst/>
          </a:prstGeom>
        </p:spPr>
        <p:txBody>
          <a:bodyPr wrap="square">
            <a:spAutoFit/>
          </a:bodyPr>
          <a:lstStyle/>
          <a:p>
            <a:pPr lvl="0" defTabSz="342900">
              <a:spcBef>
                <a:spcPct val="20000"/>
              </a:spcBef>
            </a:pPr>
            <a:r>
              <a:rPr lang="en-US" sz="1500" dirty="0">
                <a:solidFill>
                  <a:srgbClr val="A9C23F"/>
                </a:solidFill>
                <a:latin typeface="Arial" panose="020B0604020202020204" pitchFamily="34" charset="0"/>
                <a:cs typeface="Arial" panose="020B0604020202020204" pitchFamily="34" charset="0"/>
              </a:rPr>
              <a:t>Typical fate of rainfall for urban development</a:t>
            </a:r>
          </a:p>
        </p:txBody>
      </p:sp>
      <p:sp>
        <p:nvSpPr>
          <p:cNvPr id="11" name="Rectangle 10">
            <a:extLst>
              <a:ext uri="{FF2B5EF4-FFF2-40B4-BE49-F238E27FC236}">
                <a16:creationId xmlns:a16="http://schemas.microsoft.com/office/drawing/2014/main" id="{9063ED4B-F3D8-47CD-98DF-F451AA2042F9}"/>
              </a:ext>
            </a:extLst>
          </p:cNvPr>
          <p:cNvSpPr/>
          <p:nvPr/>
        </p:nvSpPr>
        <p:spPr>
          <a:xfrm>
            <a:off x="2992379" y="4157793"/>
            <a:ext cx="2184713" cy="553998"/>
          </a:xfrm>
          <a:prstGeom prst="rect">
            <a:avLst/>
          </a:prstGeom>
        </p:spPr>
        <p:txBody>
          <a:bodyPr wrap="square">
            <a:spAutoFit/>
          </a:bodyPr>
          <a:lstStyle/>
          <a:p>
            <a:pPr lvl="0" defTabSz="342900">
              <a:spcBef>
                <a:spcPct val="20000"/>
              </a:spcBef>
            </a:pPr>
            <a:r>
              <a:rPr lang="en-US" sz="1500" dirty="0">
                <a:solidFill>
                  <a:srgbClr val="A9C23F"/>
                </a:solidFill>
                <a:latin typeface="Arial" panose="020B0604020202020204" pitchFamily="34" charset="0"/>
                <a:cs typeface="Arial" panose="020B0604020202020204" pitchFamily="34" charset="0"/>
              </a:rPr>
              <a:t>Typical fate of rainfall for natural landscape</a:t>
            </a:r>
          </a:p>
        </p:txBody>
      </p:sp>
    </p:spTree>
    <p:extLst>
      <p:ext uri="{BB962C8B-B14F-4D97-AF65-F5344CB8AC3E}">
        <p14:creationId xmlns:p14="http://schemas.microsoft.com/office/powerpoint/2010/main" val="1786374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F8217A-09C6-43F7-ABBD-326DA92D0FC1}"/>
              </a:ext>
            </a:extLst>
          </p:cNvPr>
          <p:cNvSpPr>
            <a:spLocks noGrp="1"/>
          </p:cNvSpPr>
          <p:nvPr>
            <p:ph type="title"/>
          </p:nvPr>
        </p:nvSpPr>
        <p:spPr>
          <a:xfrm>
            <a:off x="1113149" y="259359"/>
            <a:ext cx="5408195" cy="590551"/>
          </a:xfrm>
        </p:spPr>
        <p:txBody>
          <a:bodyPr/>
          <a:lstStyle/>
          <a:p>
            <a:r>
              <a:rPr lang="en-US" dirty="0"/>
              <a:t>Raleigh Has Made Significant Progress in GSI</a:t>
            </a:r>
          </a:p>
        </p:txBody>
      </p:sp>
      <p:sp>
        <p:nvSpPr>
          <p:cNvPr id="5" name="Arrow: Right 4">
            <a:extLst>
              <a:ext uri="{FF2B5EF4-FFF2-40B4-BE49-F238E27FC236}">
                <a16:creationId xmlns:a16="http://schemas.microsoft.com/office/drawing/2014/main" id="{B8ACB8FB-3B50-4580-B5AE-F3DDB533CEAE}"/>
              </a:ext>
            </a:extLst>
          </p:cNvPr>
          <p:cNvSpPr/>
          <p:nvPr/>
        </p:nvSpPr>
        <p:spPr>
          <a:xfrm>
            <a:off x="120544" y="2691442"/>
            <a:ext cx="6648850" cy="396815"/>
          </a:xfrm>
          <a:prstGeom prst="rightArrow">
            <a:avLst/>
          </a:prstGeom>
          <a:solidFill>
            <a:schemeClr val="accent3"/>
          </a:solidFill>
          <a:ln w="25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994C20F-9705-4B37-9BFF-96C95803FF51}"/>
              </a:ext>
            </a:extLst>
          </p:cNvPr>
          <p:cNvSpPr txBox="1"/>
          <p:nvPr/>
        </p:nvSpPr>
        <p:spPr>
          <a:xfrm>
            <a:off x="924144" y="3050684"/>
            <a:ext cx="828136" cy="461665"/>
          </a:xfrm>
          <a:prstGeom prst="rect">
            <a:avLst/>
          </a:prstGeom>
        </p:spPr>
        <p:txBody>
          <a:bodyPr vert="horz" wrap="square" rtlCol="0">
            <a:spAutoFit/>
          </a:bodyPr>
          <a:lstStyle/>
          <a:p>
            <a:pPr algn="ctr"/>
            <a:r>
              <a:rPr lang="en-US" sz="2400" dirty="0">
                <a:solidFill>
                  <a:srgbClr val="A9C23F"/>
                </a:solidFill>
              </a:rPr>
              <a:t>2013</a:t>
            </a:r>
          </a:p>
        </p:txBody>
      </p:sp>
      <p:sp>
        <p:nvSpPr>
          <p:cNvPr id="7" name="TextBox 6">
            <a:extLst>
              <a:ext uri="{FF2B5EF4-FFF2-40B4-BE49-F238E27FC236}">
                <a16:creationId xmlns:a16="http://schemas.microsoft.com/office/drawing/2014/main" id="{CAA1F28A-0B64-4407-8D35-8C632232F33D}"/>
              </a:ext>
            </a:extLst>
          </p:cNvPr>
          <p:cNvSpPr txBox="1"/>
          <p:nvPr/>
        </p:nvSpPr>
        <p:spPr>
          <a:xfrm>
            <a:off x="3071054" y="3074051"/>
            <a:ext cx="828136" cy="461665"/>
          </a:xfrm>
          <a:prstGeom prst="rect">
            <a:avLst/>
          </a:prstGeom>
        </p:spPr>
        <p:txBody>
          <a:bodyPr vert="horz" wrap="square" rtlCol="0">
            <a:spAutoFit/>
          </a:bodyPr>
          <a:lstStyle/>
          <a:p>
            <a:pPr algn="ctr"/>
            <a:r>
              <a:rPr lang="en-US" sz="2400" dirty="0">
                <a:solidFill>
                  <a:srgbClr val="A9C23F"/>
                </a:solidFill>
              </a:rPr>
              <a:t>2017</a:t>
            </a:r>
          </a:p>
        </p:txBody>
      </p:sp>
      <p:sp>
        <p:nvSpPr>
          <p:cNvPr id="8" name="TextBox 7">
            <a:extLst>
              <a:ext uri="{FF2B5EF4-FFF2-40B4-BE49-F238E27FC236}">
                <a16:creationId xmlns:a16="http://schemas.microsoft.com/office/drawing/2014/main" id="{5C6B35DE-C692-44BB-A0CA-87050A2A49BC}"/>
              </a:ext>
            </a:extLst>
          </p:cNvPr>
          <p:cNvSpPr txBox="1"/>
          <p:nvPr/>
        </p:nvSpPr>
        <p:spPr>
          <a:xfrm>
            <a:off x="4506156" y="3084096"/>
            <a:ext cx="828136" cy="461665"/>
          </a:xfrm>
          <a:prstGeom prst="rect">
            <a:avLst/>
          </a:prstGeom>
        </p:spPr>
        <p:txBody>
          <a:bodyPr vert="horz" wrap="square" rtlCol="0">
            <a:spAutoFit/>
          </a:bodyPr>
          <a:lstStyle/>
          <a:p>
            <a:pPr algn="ctr"/>
            <a:r>
              <a:rPr lang="en-US" sz="2400" dirty="0">
                <a:solidFill>
                  <a:srgbClr val="A9C23F"/>
                </a:solidFill>
              </a:rPr>
              <a:t>2019</a:t>
            </a:r>
          </a:p>
        </p:txBody>
      </p:sp>
      <p:sp>
        <p:nvSpPr>
          <p:cNvPr id="9" name="TextBox 8">
            <a:extLst>
              <a:ext uri="{FF2B5EF4-FFF2-40B4-BE49-F238E27FC236}">
                <a16:creationId xmlns:a16="http://schemas.microsoft.com/office/drawing/2014/main" id="{46CDBE76-DC6D-46C5-8249-81128C073A09}"/>
              </a:ext>
            </a:extLst>
          </p:cNvPr>
          <p:cNvSpPr txBox="1"/>
          <p:nvPr/>
        </p:nvSpPr>
        <p:spPr>
          <a:xfrm>
            <a:off x="5854456" y="3089850"/>
            <a:ext cx="828136" cy="461665"/>
          </a:xfrm>
          <a:prstGeom prst="rect">
            <a:avLst/>
          </a:prstGeom>
        </p:spPr>
        <p:txBody>
          <a:bodyPr vert="horz" wrap="square" rtlCol="0">
            <a:spAutoFit/>
          </a:bodyPr>
          <a:lstStyle/>
          <a:p>
            <a:pPr algn="ctr"/>
            <a:r>
              <a:rPr lang="en-US" sz="2400" dirty="0">
                <a:solidFill>
                  <a:srgbClr val="A9C23F"/>
                </a:solidFill>
              </a:rPr>
              <a:t>2021</a:t>
            </a:r>
          </a:p>
        </p:txBody>
      </p:sp>
      <p:sp>
        <p:nvSpPr>
          <p:cNvPr id="11" name="Callout: Line 10">
            <a:extLst>
              <a:ext uri="{FF2B5EF4-FFF2-40B4-BE49-F238E27FC236}">
                <a16:creationId xmlns:a16="http://schemas.microsoft.com/office/drawing/2014/main" id="{FE5D1BFF-2689-4FD2-AE53-7C5A71BC1ADE}"/>
              </a:ext>
            </a:extLst>
          </p:cNvPr>
          <p:cNvSpPr/>
          <p:nvPr/>
        </p:nvSpPr>
        <p:spPr>
          <a:xfrm>
            <a:off x="2172676" y="3648895"/>
            <a:ext cx="991696" cy="939969"/>
          </a:xfrm>
          <a:prstGeom prst="borderCallout1">
            <a:avLst>
              <a:gd name="adj1" fmla="val 95"/>
              <a:gd name="adj2" fmla="val 50738"/>
              <a:gd name="adj3" fmla="val -77808"/>
              <a:gd name="adj4" fmla="val 4998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Council Approves GSI Work Plan 2016</a:t>
            </a:r>
          </a:p>
        </p:txBody>
      </p:sp>
      <p:sp>
        <p:nvSpPr>
          <p:cNvPr id="13" name="Callout: Line 12">
            <a:extLst>
              <a:ext uri="{FF2B5EF4-FFF2-40B4-BE49-F238E27FC236}">
                <a16:creationId xmlns:a16="http://schemas.microsoft.com/office/drawing/2014/main" id="{93A6AE87-4FE4-4661-9382-F19B7992F352}"/>
              </a:ext>
            </a:extLst>
          </p:cNvPr>
          <p:cNvSpPr/>
          <p:nvPr/>
        </p:nvSpPr>
        <p:spPr>
          <a:xfrm>
            <a:off x="27585" y="1611611"/>
            <a:ext cx="991696" cy="750498"/>
          </a:xfrm>
          <a:prstGeom prst="borderCallout1">
            <a:avLst>
              <a:gd name="adj1" fmla="val 101508"/>
              <a:gd name="adj2" fmla="val 51608"/>
              <a:gd name="adj3" fmla="val 159627"/>
              <a:gd name="adj4" fmla="val 5172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SMAC/staff restart GSI Discussions</a:t>
            </a:r>
          </a:p>
        </p:txBody>
      </p:sp>
      <p:sp>
        <p:nvSpPr>
          <p:cNvPr id="14" name="Callout: Line 13">
            <a:extLst>
              <a:ext uri="{FF2B5EF4-FFF2-40B4-BE49-F238E27FC236}">
                <a16:creationId xmlns:a16="http://schemas.microsoft.com/office/drawing/2014/main" id="{1EAAF0BA-0CBE-4560-9B83-439D8D0A3A51}"/>
              </a:ext>
            </a:extLst>
          </p:cNvPr>
          <p:cNvSpPr/>
          <p:nvPr/>
        </p:nvSpPr>
        <p:spPr>
          <a:xfrm>
            <a:off x="5728055" y="1225550"/>
            <a:ext cx="1041339" cy="1101991"/>
          </a:xfrm>
          <a:prstGeom prst="borderCallout1">
            <a:avLst>
              <a:gd name="adj1" fmla="val 99210"/>
              <a:gd name="adj2" fmla="val 52478"/>
              <a:gd name="adj3" fmla="val 152404"/>
              <a:gd name="adj4" fmla="val 5433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SMAC’s  Plan for Advancing GSI to Council June 2021</a:t>
            </a:r>
          </a:p>
        </p:txBody>
      </p:sp>
      <p:sp>
        <p:nvSpPr>
          <p:cNvPr id="15" name="Callout: Line 14">
            <a:extLst>
              <a:ext uri="{FF2B5EF4-FFF2-40B4-BE49-F238E27FC236}">
                <a16:creationId xmlns:a16="http://schemas.microsoft.com/office/drawing/2014/main" id="{EECADF79-72AC-4335-BD77-CC655FD98523}"/>
              </a:ext>
            </a:extLst>
          </p:cNvPr>
          <p:cNvSpPr/>
          <p:nvPr/>
        </p:nvSpPr>
        <p:spPr>
          <a:xfrm>
            <a:off x="4424376" y="1151245"/>
            <a:ext cx="991696" cy="1214733"/>
          </a:xfrm>
          <a:prstGeom prst="borderCallout1">
            <a:avLst>
              <a:gd name="adj1" fmla="val 99210"/>
              <a:gd name="adj2" fmla="val 52478"/>
              <a:gd name="adj3" fmla="val 145453"/>
              <a:gd name="adj4" fmla="val 5433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Council requests plan for “Mandatory GSI “</a:t>
            </a:r>
          </a:p>
          <a:p>
            <a:pPr algn="ctr"/>
            <a:r>
              <a:rPr lang="en-US" sz="1200" dirty="0"/>
              <a:t> May 2019</a:t>
            </a:r>
          </a:p>
        </p:txBody>
      </p:sp>
      <p:sp>
        <p:nvSpPr>
          <p:cNvPr id="16" name="Callout: Line 15">
            <a:extLst>
              <a:ext uri="{FF2B5EF4-FFF2-40B4-BE49-F238E27FC236}">
                <a16:creationId xmlns:a16="http://schemas.microsoft.com/office/drawing/2014/main" id="{30FCEADF-1E02-4910-8167-162165D66FFB}"/>
              </a:ext>
            </a:extLst>
          </p:cNvPr>
          <p:cNvSpPr/>
          <p:nvPr/>
        </p:nvSpPr>
        <p:spPr>
          <a:xfrm>
            <a:off x="4644444" y="3635953"/>
            <a:ext cx="1297933" cy="1151707"/>
          </a:xfrm>
          <a:prstGeom prst="borderCallout1">
            <a:avLst>
              <a:gd name="adj1" fmla="val 359"/>
              <a:gd name="adj2" fmla="val 51608"/>
              <a:gd name="adj3" fmla="val -54965"/>
              <a:gd name="adj4" fmla="val 50602"/>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SMAC/staff deliver plan – Council modifies request to “Advance GSI “</a:t>
            </a:r>
          </a:p>
          <a:p>
            <a:pPr algn="ctr"/>
            <a:r>
              <a:rPr lang="en-US" sz="1200" dirty="0"/>
              <a:t>Aug 2019</a:t>
            </a:r>
          </a:p>
        </p:txBody>
      </p:sp>
      <p:sp>
        <p:nvSpPr>
          <p:cNvPr id="17" name="Callout: Line 16">
            <a:extLst>
              <a:ext uri="{FF2B5EF4-FFF2-40B4-BE49-F238E27FC236}">
                <a16:creationId xmlns:a16="http://schemas.microsoft.com/office/drawing/2014/main" id="{EC77E3BD-A4CC-45AA-BAA4-70FD2D4B1105}"/>
              </a:ext>
            </a:extLst>
          </p:cNvPr>
          <p:cNvSpPr/>
          <p:nvPr/>
        </p:nvSpPr>
        <p:spPr>
          <a:xfrm>
            <a:off x="1606346" y="1548984"/>
            <a:ext cx="991696" cy="750498"/>
          </a:xfrm>
          <a:prstGeom prst="borderCallout1">
            <a:avLst>
              <a:gd name="adj1" fmla="val 101508"/>
              <a:gd name="adj2" fmla="val 51608"/>
              <a:gd name="adj3" fmla="val 174569"/>
              <a:gd name="adj4" fmla="val 52595"/>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Staff/</a:t>
            </a:r>
          </a:p>
          <a:p>
            <a:pPr algn="ctr"/>
            <a:r>
              <a:rPr lang="en-US" sz="1200" dirty="0"/>
              <a:t>consultant develop GSI Work Plan</a:t>
            </a:r>
          </a:p>
        </p:txBody>
      </p:sp>
      <p:sp>
        <p:nvSpPr>
          <p:cNvPr id="18" name="TextBox 17">
            <a:extLst>
              <a:ext uri="{FF2B5EF4-FFF2-40B4-BE49-F238E27FC236}">
                <a16:creationId xmlns:a16="http://schemas.microsoft.com/office/drawing/2014/main" id="{9B081D6B-63F0-412C-9ADC-53F25D5CEBB9}"/>
              </a:ext>
            </a:extLst>
          </p:cNvPr>
          <p:cNvSpPr txBox="1"/>
          <p:nvPr/>
        </p:nvSpPr>
        <p:spPr>
          <a:xfrm>
            <a:off x="1958754" y="3066842"/>
            <a:ext cx="828136" cy="461665"/>
          </a:xfrm>
          <a:prstGeom prst="rect">
            <a:avLst/>
          </a:prstGeom>
        </p:spPr>
        <p:txBody>
          <a:bodyPr vert="horz" wrap="square" rtlCol="0">
            <a:spAutoFit/>
          </a:bodyPr>
          <a:lstStyle/>
          <a:p>
            <a:pPr algn="ctr"/>
            <a:r>
              <a:rPr lang="en-US" sz="2400" dirty="0">
                <a:solidFill>
                  <a:srgbClr val="A9C23F"/>
                </a:solidFill>
              </a:rPr>
              <a:t>2015</a:t>
            </a:r>
          </a:p>
        </p:txBody>
      </p:sp>
      <p:sp>
        <p:nvSpPr>
          <p:cNvPr id="19" name="Callout: Line 18">
            <a:extLst>
              <a:ext uri="{FF2B5EF4-FFF2-40B4-BE49-F238E27FC236}">
                <a16:creationId xmlns:a16="http://schemas.microsoft.com/office/drawing/2014/main" id="{BDB33243-258E-4064-9A25-CE776D54506E}"/>
              </a:ext>
            </a:extLst>
          </p:cNvPr>
          <p:cNvSpPr/>
          <p:nvPr/>
        </p:nvSpPr>
        <p:spPr>
          <a:xfrm>
            <a:off x="692604" y="3648896"/>
            <a:ext cx="1059676" cy="939969"/>
          </a:xfrm>
          <a:prstGeom prst="borderCallout1">
            <a:avLst>
              <a:gd name="adj1" fmla="val 95"/>
              <a:gd name="adj2" fmla="val 50738"/>
              <a:gd name="adj3" fmla="val -77808"/>
              <a:gd name="adj4" fmla="val 4998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GSI consultant Tetra Tech contracted to support staff</a:t>
            </a:r>
          </a:p>
        </p:txBody>
      </p:sp>
      <p:sp>
        <p:nvSpPr>
          <p:cNvPr id="20" name="Callout: Line 19">
            <a:extLst>
              <a:ext uri="{FF2B5EF4-FFF2-40B4-BE49-F238E27FC236}">
                <a16:creationId xmlns:a16="http://schemas.microsoft.com/office/drawing/2014/main" id="{C4BAF012-E52D-4932-A9B0-964AE40F24F7}"/>
              </a:ext>
            </a:extLst>
          </p:cNvPr>
          <p:cNvSpPr/>
          <p:nvPr/>
        </p:nvSpPr>
        <p:spPr>
          <a:xfrm>
            <a:off x="3137851" y="1410548"/>
            <a:ext cx="991696" cy="979559"/>
          </a:xfrm>
          <a:prstGeom prst="borderCallout1">
            <a:avLst>
              <a:gd name="adj1" fmla="val 99210"/>
              <a:gd name="adj2" fmla="val 52478"/>
              <a:gd name="adj3" fmla="val 139062"/>
              <a:gd name="adj4" fmla="val 5259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GSI Related workshops held during 2018 </a:t>
            </a:r>
          </a:p>
        </p:txBody>
      </p:sp>
      <p:sp>
        <p:nvSpPr>
          <p:cNvPr id="21" name="Callout: Line 20">
            <a:extLst>
              <a:ext uri="{FF2B5EF4-FFF2-40B4-BE49-F238E27FC236}">
                <a16:creationId xmlns:a16="http://schemas.microsoft.com/office/drawing/2014/main" id="{CDBA6F30-04D3-454B-9530-914E33302AE8}"/>
              </a:ext>
            </a:extLst>
          </p:cNvPr>
          <p:cNvSpPr/>
          <p:nvPr/>
        </p:nvSpPr>
        <p:spPr>
          <a:xfrm>
            <a:off x="3468424" y="3667560"/>
            <a:ext cx="991696" cy="939969"/>
          </a:xfrm>
          <a:prstGeom prst="borderCallout1">
            <a:avLst>
              <a:gd name="adj1" fmla="val 95"/>
              <a:gd name="adj2" fmla="val 50738"/>
              <a:gd name="adj3" fmla="val -77808"/>
              <a:gd name="adj4" fmla="val 49986"/>
            </a:avLst>
          </a:prstGeom>
          <a:solidFill>
            <a:schemeClr val="accent3">
              <a:lumMod val="50000"/>
            </a:schemeClr>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Pro-GSI UDO Text Changes Approved</a:t>
            </a:r>
          </a:p>
        </p:txBody>
      </p:sp>
      <p:sp>
        <p:nvSpPr>
          <p:cNvPr id="22" name="TextBox 21">
            <a:extLst>
              <a:ext uri="{FF2B5EF4-FFF2-40B4-BE49-F238E27FC236}">
                <a16:creationId xmlns:a16="http://schemas.microsoft.com/office/drawing/2014/main" id="{6BEFFCC5-9607-443F-9A24-3E0127581D91}"/>
              </a:ext>
            </a:extLst>
          </p:cNvPr>
          <p:cNvSpPr txBox="1"/>
          <p:nvPr/>
        </p:nvSpPr>
        <p:spPr>
          <a:xfrm>
            <a:off x="-85930" y="3064419"/>
            <a:ext cx="828136" cy="461665"/>
          </a:xfrm>
          <a:prstGeom prst="rect">
            <a:avLst/>
          </a:prstGeom>
        </p:spPr>
        <p:txBody>
          <a:bodyPr vert="horz" wrap="square" rtlCol="0">
            <a:spAutoFit/>
          </a:bodyPr>
          <a:lstStyle/>
          <a:p>
            <a:pPr algn="ctr"/>
            <a:r>
              <a:rPr lang="en-US" sz="2400" dirty="0">
                <a:solidFill>
                  <a:srgbClr val="A9C23F"/>
                </a:solidFill>
              </a:rPr>
              <a:t>2011</a:t>
            </a:r>
          </a:p>
        </p:txBody>
      </p:sp>
    </p:spTree>
    <p:extLst>
      <p:ext uri="{BB962C8B-B14F-4D97-AF65-F5344CB8AC3E}">
        <p14:creationId xmlns:p14="http://schemas.microsoft.com/office/powerpoint/2010/main" val="2762782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5E139C-8E45-4983-9F2B-A9A6E1AC9961}"/>
              </a:ext>
            </a:extLst>
          </p:cNvPr>
          <p:cNvSpPr>
            <a:spLocks noGrp="1"/>
          </p:cNvSpPr>
          <p:nvPr>
            <p:ph type="title"/>
          </p:nvPr>
        </p:nvSpPr>
        <p:spPr>
          <a:xfrm>
            <a:off x="1052764" y="258232"/>
            <a:ext cx="5408195" cy="948311"/>
          </a:xfrm>
        </p:spPr>
        <p:txBody>
          <a:bodyPr/>
          <a:lstStyle/>
          <a:p>
            <a:r>
              <a:rPr lang="en-US" dirty="0"/>
              <a:t>Raleigh Has Deployed GSI on Over 140 Projects</a:t>
            </a:r>
          </a:p>
        </p:txBody>
      </p:sp>
      <p:pic>
        <p:nvPicPr>
          <p:cNvPr id="5" name="Picture 4">
            <a:extLst>
              <a:ext uri="{FF2B5EF4-FFF2-40B4-BE49-F238E27FC236}">
                <a16:creationId xmlns:a16="http://schemas.microsoft.com/office/drawing/2014/main" id="{C1FB626F-946D-4038-88C7-790B987729B0}"/>
              </a:ext>
            </a:extLst>
          </p:cNvPr>
          <p:cNvPicPr>
            <a:picLocks noChangeAspect="1"/>
          </p:cNvPicPr>
          <p:nvPr/>
        </p:nvPicPr>
        <p:blipFill>
          <a:blip r:embed="rId2"/>
          <a:stretch>
            <a:fillRect/>
          </a:stretch>
        </p:blipFill>
        <p:spPr>
          <a:xfrm>
            <a:off x="2689534" y="2853100"/>
            <a:ext cx="1708094" cy="1822330"/>
          </a:xfrm>
          <a:prstGeom prst="rect">
            <a:avLst/>
          </a:prstGeom>
        </p:spPr>
      </p:pic>
      <p:pic>
        <p:nvPicPr>
          <p:cNvPr id="6" name="Picture 5">
            <a:extLst>
              <a:ext uri="{FF2B5EF4-FFF2-40B4-BE49-F238E27FC236}">
                <a16:creationId xmlns:a16="http://schemas.microsoft.com/office/drawing/2014/main" id="{02336EBF-6E89-4FE6-9CCD-FB5812CF9192}"/>
              </a:ext>
            </a:extLst>
          </p:cNvPr>
          <p:cNvPicPr>
            <a:picLocks noChangeAspect="1"/>
          </p:cNvPicPr>
          <p:nvPr/>
        </p:nvPicPr>
        <p:blipFill>
          <a:blip r:embed="rId3"/>
          <a:stretch>
            <a:fillRect/>
          </a:stretch>
        </p:blipFill>
        <p:spPr>
          <a:xfrm>
            <a:off x="222684" y="3321170"/>
            <a:ext cx="1660159" cy="1745295"/>
          </a:xfrm>
          <a:prstGeom prst="rect">
            <a:avLst/>
          </a:prstGeom>
        </p:spPr>
      </p:pic>
      <p:sp>
        <p:nvSpPr>
          <p:cNvPr id="7" name="TextBox 6">
            <a:extLst>
              <a:ext uri="{FF2B5EF4-FFF2-40B4-BE49-F238E27FC236}">
                <a16:creationId xmlns:a16="http://schemas.microsoft.com/office/drawing/2014/main" id="{233C366C-8049-4F95-9AD2-410518E16EC2}"/>
              </a:ext>
            </a:extLst>
          </p:cNvPr>
          <p:cNvSpPr txBox="1"/>
          <p:nvPr/>
        </p:nvSpPr>
        <p:spPr>
          <a:xfrm>
            <a:off x="145052" y="2951838"/>
            <a:ext cx="2108078" cy="369332"/>
          </a:xfrm>
          <a:prstGeom prst="rect">
            <a:avLst/>
          </a:prstGeom>
        </p:spPr>
        <p:txBody>
          <a:bodyPr vert="horz" wrap="none" rtlCol="0">
            <a:spAutoFit/>
          </a:bodyPr>
          <a:lstStyle/>
          <a:p>
            <a:pPr algn="l"/>
            <a:r>
              <a:rPr lang="en-US" i="1" dirty="0">
                <a:solidFill>
                  <a:srgbClr val="A9C23F"/>
                </a:solidFill>
              </a:rPr>
              <a:t>15 Roadway Projects</a:t>
            </a:r>
          </a:p>
        </p:txBody>
      </p:sp>
      <p:sp>
        <p:nvSpPr>
          <p:cNvPr id="8" name="TextBox 7">
            <a:extLst>
              <a:ext uri="{FF2B5EF4-FFF2-40B4-BE49-F238E27FC236}">
                <a16:creationId xmlns:a16="http://schemas.microsoft.com/office/drawing/2014/main" id="{D5297E74-D338-4FC2-8F2F-81329335F9CD}"/>
              </a:ext>
            </a:extLst>
          </p:cNvPr>
          <p:cNvSpPr txBox="1"/>
          <p:nvPr/>
        </p:nvSpPr>
        <p:spPr>
          <a:xfrm>
            <a:off x="2775887" y="4675430"/>
            <a:ext cx="1753172" cy="369332"/>
          </a:xfrm>
          <a:prstGeom prst="rect">
            <a:avLst/>
          </a:prstGeom>
        </p:spPr>
        <p:txBody>
          <a:bodyPr vert="horz" wrap="none" rtlCol="0">
            <a:spAutoFit/>
          </a:bodyPr>
          <a:lstStyle/>
          <a:p>
            <a:pPr algn="l"/>
            <a:r>
              <a:rPr lang="en-US" i="1" dirty="0">
                <a:solidFill>
                  <a:srgbClr val="A9C23F"/>
                </a:solidFill>
              </a:rPr>
              <a:t>12 Parks Projects</a:t>
            </a:r>
          </a:p>
        </p:txBody>
      </p:sp>
      <p:pic>
        <p:nvPicPr>
          <p:cNvPr id="10" name="Picture 9">
            <a:extLst>
              <a:ext uri="{FF2B5EF4-FFF2-40B4-BE49-F238E27FC236}">
                <a16:creationId xmlns:a16="http://schemas.microsoft.com/office/drawing/2014/main" id="{7FAF073A-1BFB-4081-8C48-46BCCA2C73F6}"/>
              </a:ext>
            </a:extLst>
          </p:cNvPr>
          <p:cNvPicPr>
            <a:picLocks noChangeAspect="1"/>
          </p:cNvPicPr>
          <p:nvPr/>
        </p:nvPicPr>
        <p:blipFill>
          <a:blip r:embed="rId4"/>
          <a:stretch>
            <a:fillRect/>
          </a:stretch>
        </p:blipFill>
        <p:spPr>
          <a:xfrm>
            <a:off x="222684" y="1424590"/>
            <a:ext cx="2326848" cy="1518857"/>
          </a:xfrm>
          <a:prstGeom prst="rect">
            <a:avLst/>
          </a:prstGeom>
          <a:ln w="63500">
            <a:noFill/>
          </a:ln>
        </p:spPr>
      </p:pic>
      <p:sp>
        <p:nvSpPr>
          <p:cNvPr id="11" name="TextBox 10">
            <a:extLst>
              <a:ext uri="{FF2B5EF4-FFF2-40B4-BE49-F238E27FC236}">
                <a16:creationId xmlns:a16="http://schemas.microsoft.com/office/drawing/2014/main" id="{3F0DC40F-A9C4-4EA2-BA5F-B1EC24807FA8}"/>
              </a:ext>
            </a:extLst>
          </p:cNvPr>
          <p:cNvSpPr txBox="1"/>
          <p:nvPr/>
        </p:nvSpPr>
        <p:spPr>
          <a:xfrm>
            <a:off x="2549532" y="1292541"/>
            <a:ext cx="1396266" cy="1200329"/>
          </a:xfrm>
          <a:prstGeom prst="rect">
            <a:avLst/>
          </a:prstGeom>
        </p:spPr>
        <p:txBody>
          <a:bodyPr vert="horz" wrap="square" rtlCol="0">
            <a:spAutoFit/>
          </a:bodyPr>
          <a:lstStyle/>
          <a:p>
            <a:pPr algn="l"/>
            <a:r>
              <a:rPr lang="en-US" i="1" dirty="0">
                <a:solidFill>
                  <a:srgbClr val="A9C23F"/>
                </a:solidFill>
              </a:rPr>
              <a:t>&gt;110 Rainwater Rewards Projects</a:t>
            </a:r>
          </a:p>
        </p:txBody>
      </p:sp>
      <p:sp>
        <p:nvSpPr>
          <p:cNvPr id="13" name="TextBox 12">
            <a:extLst>
              <a:ext uri="{FF2B5EF4-FFF2-40B4-BE49-F238E27FC236}">
                <a16:creationId xmlns:a16="http://schemas.microsoft.com/office/drawing/2014/main" id="{94E4FFE3-0ACC-41CE-90AD-76FF198C9F1A}"/>
              </a:ext>
            </a:extLst>
          </p:cNvPr>
          <p:cNvSpPr txBox="1"/>
          <p:nvPr/>
        </p:nvSpPr>
        <p:spPr>
          <a:xfrm>
            <a:off x="3494102" y="756487"/>
            <a:ext cx="1000446" cy="923330"/>
          </a:xfrm>
          <a:prstGeom prst="rect">
            <a:avLst/>
          </a:prstGeom>
        </p:spPr>
        <p:txBody>
          <a:bodyPr vert="horz" wrap="square" rtlCol="0">
            <a:spAutoFit/>
          </a:bodyPr>
          <a:lstStyle/>
          <a:p>
            <a:pPr algn="r"/>
            <a:r>
              <a:rPr lang="en-US" i="1" dirty="0">
                <a:solidFill>
                  <a:srgbClr val="A9C23F"/>
                </a:solidFill>
              </a:rPr>
              <a:t>Raleigh Union Station</a:t>
            </a:r>
          </a:p>
        </p:txBody>
      </p:sp>
      <p:pic>
        <p:nvPicPr>
          <p:cNvPr id="14" name="Picture 13">
            <a:extLst>
              <a:ext uri="{FF2B5EF4-FFF2-40B4-BE49-F238E27FC236}">
                <a16:creationId xmlns:a16="http://schemas.microsoft.com/office/drawing/2014/main" id="{9EE219F2-5223-443B-AF4E-B9DB88FD495F}"/>
              </a:ext>
            </a:extLst>
          </p:cNvPr>
          <p:cNvPicPr>
            <a:picLocks noChangeAspect="1"/>
          </p:cNvPicPr>
          <p:nvPr/>
        </p:nvPicPr>
        <p:blipFill rotWithShape="1">
          <a:blip r:embed="rId5"/>
          <a:srcRect l="3648" r="28494"/>
          <a:stretch/>
        </p:blipFill>
        <p:spPr>
          <a:xfrm>
            <a:off x="4494548" y="809455"/>
            <a:ext cx="2326848" cy="1928812"/>
          </a:xfrm>
          <a:prstGeom prst="rect">
            <a:avLst/>
          </a:prstGeom>
        </p:spPr>
      </p:pic>
      <p:pic>
        <p:nvPicPr>
          <p:cNvPr id="16" name="Picture 15">
            <a:extLst>
              <a:ext uri="{FF2B5EF4-FFF2-40B4-BE49-F238E27FC236}">
                <a16:creationId xmlns:a16="http://schemas.microsoft.com/office/drawing/2014/main" id="{0B589739-C192-4E30-B6B1-84C345D12808}"/>
              </a:ext>
            </a:extLst>
          </p:cNvPr>
          <p:cNvPicPr>
            <a:picLocks noChangeAspect="1"/>
          </p:cNvPicPr>
          <p:nvPr/>
        </p:nvPicPr>
        <p:blipFill>
          <a:blip r:embed="rId6"/>
          <a:stretch>
            <a:fillRect/>
          </a:stretch>
        </p:blipFill>
        <p:spPr>
          <a:xfrm>
            <a:off x="4995232" y="3214041"/>
            <a:ext cx="1746226" cy="1830721"/>
          </a:xfrm>
          <a:prstGeom prst="rect">
            <a:avLst/>
          </a:prstGeom>
        </p:spPr>
      </p:pic>
      <p:sp>
        <p:nvSpPr>
          <p:cNvPr id="18" name="TextBox 17">
            <a:extLst>
              <a:ext uri="{FF2B5EF4-FFF2-40B4-BE49-F238E27FC236}">
                <a16:creationId xmlns:a16="http://schemas.microsoft.com/office/drawing/2014/main" id="{71129D0D-A146-491A-AD60-9698D1F69CF7}"/>
              </a:ext>
            </a:extLst>
          </p:cNvPr>
          <p:cNvSpPr txBox="1"/>
          <p:nvPr/>
        </p:nvSpPr>
        <p:spPr>
          <a:xfrm rot="10800000" flipH="1" flipV="1">
            <a:off x="5054276" y="2853100"/>
            <a:ext cx="1628138" cy="369332"/>
          </a:xfrm>
          <a:prstGeom prst="rect">
            <a:avLst/>
          </a:prstGeom>
        </p:spPr>
        <p:txBody>
          <a:bodyPr vert="horz" wrap="square" rtlCol="0">
            <a:spAutoFit/>
          </a:bodyPr>
          <a:lstStyle/>
          <a:p>
            <a:pPr algn="ctr"/>
            <a:r>
              <a:rPr lang="en-US" i="1" dirty="0">
                <a:solidFill>
                  <a:srgbClr val="A9C23F"/>
                </a:solidFill>
              </a:rPr>
              <a:t>2 Fire Stations</a:t>
            </a:r>
          </a:p>
        </p:txBody>
      </p:sp>
    </p:spTree>
    <p:extLst>
      <p:ext uri="{BB962C8B-B14F-4D97-AF65-F5344CB8AC3E}">
        <p14:creationId xmlns:p14="http://schemas.microsoft.com/office/powerpoint/2010/main" val="1245426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26EAF4-DC33-2043-84BD-D8375063F130}"/>
              </a:ext>
            </a:extLst>
          </p:cNvPr>
          <p:cNvSpPr>
            <a:spLocks noGrp="1"/>
          </p:cNvSpPr>
          <p:nvPr>
            <p:ph type="body" sz="quarter" idx="11"/>
          </p:nvPr>
        </p:nvSpPr>
        <p:spPr>
          <a:xfrm>
            <a:off x="473736" y="1679555"/>
            <a:ext cx="6375637" cy="3211621"/>
          </a:xfrm>
        </p:spPr>
        <p:txBody>
          <a:bodyPr/>
          <a:lstStyle/>
          <a:p>
            <a:pPr marL="457200" indent="-457200">
              <a:spcBef>
                <a:spcPts val="1200"/>
              </a:spcBef>
              <a:buFont typeface="+mj-lt"/>
              <a:buAutoNum type="arabicPeriod"/>
            </a:pPr>
            <a:r>
              <a:rPr lang="en-US" sz="2200" dirty="0"/>
              <a:t>Lead by example – use GSI on City projects</a:t>
            </a:r>
          </a:p>
          <a:p>
            <a:pPr marL="457200" indent="-457200">
              <a:spcBef>
                <a:spcPts val="1200"/>
              </a:spcBef>
              <a:buFont typeface="+mj-lt"/>
              <a:buAutoNum type="arabicPeriod"/>
            </a:pPr>
            <a:r>
              <a:rPr lang="en-US" sz="2200" dirty="0"/>
              <a:t>Support &amp; incentives to private developers</a:t>
            </a:r>
          </a:p>
          <a:p>
            <a:pPr marL="457200" indent="-457200">
              <a:spcBef>
                <a:spcPts val="1200"/>
              </a:spcBef>
              <a:buFont typeface="+mj-lt"/>
              <a:buAutoNum type="arabicPeriod"/>
            </a:pPr>
            <a:r>
              <a:rPr lang="en-US" sz="2200" dirty="0"/>
              <a:t>Menu of GSI zoning conditions</a:t>
            </a:r>
          </a:p>
          <a:p>
            <a:pPr marL="457200" indent="-457200">
              <a:spcBef>
                <a:spcPts val="1200"/>
              </a:spcBef>
              <a:buFont typeface="+mj-lt"/>
              <a:buAutoNum type="arabicPeriod"/>
            </a:pPr>
            <a:r>
              <a:rPr lang="en-US" sz="2200" dirty="0"/>
              <a:t>Include GSI in City planning </a:t>
            </a:r>
          </a:p>
          <a:p>
            <a:pPr marL="457200" indent="-457200">
              <a:spcBef>
                <a:spcPts val="1200"/>
              </a:spcBef>
              <a:buFont typeface="+mj-lt"/>
              <a:buAutoNum type="arabicPeriod"/>
            </a:pPr>
            <a:r>
              <a:rPr lang="en-US" sz="2200" dirty="0"/>
              <a:t>Consider GSI-supportive UDO text changes</a:t>
            </a:r>
          </a:p>
          <a:p>
            <a:pPr marL="457200" indent="-457200">
              <a:spcBef>
                <a:spcPts val="1200"/>
              </a:spcBef>
              <a:buFont typeface="+mj-lt"/>
              <a:buAutoNum type="arabicPeriod"/>
            </a:pPr>
            <a:r>
              <a:rPr lang="en-US" sz="2200" dirty="0"/>
              <a:t>Build program for GSI maintenance</a:t>
            </a:r>
          </a:p>
          <a:p>
            <a:pPr marL="457200" indent="-457200">
              <a:spcBef>
                <a:spcPts val="1200"/>
              </a:spcBef>
              <a:buFont typeface="+mj-lt"/>
              <a:buAutoNum type="arabicPeriod"/>
            </a:pPr>
            <a:endParaRPr lang="en-US" sz="2400" dirty="0"/>
          </a:p>
          <a:p>
            <a:pPr marL="342900" indent="-342900">
              <a:buFont typeface="+mj-lt"/>
              <a:buAutoNum type="arabicPeriod"/>
            </a:pPr>
            <a:endParaRPr lang="en-US" dirty="0"/>
          </a:p>
        </p:txBody>
      </p:sp>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p:txBody>
          <a:bodyPr/>
          <a:lstStyle/>
          <a:p>
            <a:r>
              <a:rPr lang="en-US" sz="2800" dirty="0">
                <a:solidFill>
                  <a:schemeClr val="accent3"/>
                </a:solidFill>
              </a:rPr>
              <a:t>Summary of Plan to Advance GSI in Raleigh</a:t>
            </a:r>
          </a:p>
        </p:txBody>
      </p:sp>
    </p:spTree>
    <p:extLst>
      <p:ext uri="{BB962C8B-B14F-4D97-AF65-F5344CB8AC3E}">
        <p14:creationId xmlns:p14="http://schemas.microsoft.com/office/powerpoint/2010/main" val="3732937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26EAF4-DC33-2043-84BD-D8375063F130}"/>
              </a:ext>
            </a:extLst>
          </p:cNvPr>
          <p:cNvSpPr>
            <a:spLocks noGrp="1"/>
          </p:cNvSpPr>
          <p:nvPr>
            <p:ph type="body" sz="quarter" idx="11"/>
          </p:nvPr>
        </p:nvSpPr>
        <p:spPr>
          <a:xfrm>
            <a:off x="235090" y="1544035"/>
            <a:ext cx="3626696" cy="2056858"/>
          </a:xfrm>
        </p:spPr>
        <p:txBody>
          <a:bodyPr/>
          <a:lstStyle/>
          <a:p>
            <a:pPr marL="257175" indent="-257175">
              <a:buFont typeface="Arial" panose="020B0604020202020204" pitchFamily="34" charset="0"/>
              <a:buChar char="•"/>
            </a:pPr>
            <a:r>
              <a:rPr lang="en-US" dirty="0"/>
              <a:t>Multiple roles for the City in advancing GSI:  </a:t>
            </a:r>
            <a:r>
              <a:rPr lang="en-US" b="1" dirty="0">
                <a:solidFill>
                  <a:schemeClr val="accent3"/>
                </a:solidFill>
              </a:rPr>
              <a:t>developer</a:t>
            </a:r>
            <a:r>
              <a:rPr lang="en-US" dirty="0"/>
              <a:t>, regulator, and advocate</a:t>
            </a:r>
          </a:p>
          <a:p>
            <a:pPr marL="257175" indent="-257175">
              <a:buFont typeface="Arial" panose="020B0604020202020204" pitchFamily="34" charset="0"/>
              <a:buChar char="•"/>
            </a:pPr>
            <a:r>
              <a:rPr lang="en-US" dirty="0"/>
              <a:t>SMAC/Staff drafted a City GSI policy to use more GSI on City projects</a:t>
            </a:r>
          </a:p>
          <a:p>
            <a:pPr marL="257175" indent="-257175">
              <a:buFont typeface="Arial" panose="020B0604020202020204" pitchFamily="34" charset="0"/>
              <a:buChar char="•"/>
            </a:pPr>
            <a:r>
              <a:rPr lang="en-US" dirty="0"/>
              <a:t>Draft policy piloted on Civic Campus &amp; Chavis Park</a:t>
            </a:r>
          </a:p>
        </p:txBody>
      </p:sp>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1052763" y="237877"/>
            <a:ext cx="5408195" cy="590551"/>
          </a:xfrm>
        </p:spPr>
        <p:txBody>
          <a:bodyPr/>
          <a:lstStyle/>
          <a:p>
            <a:r>
              <a:rPr lang="en-US" sz="2800" dirty="0">
                <a:solidFill>
                  <a:schemeClr val="accent3"/>
                </a:solidFill>
              </a:rPr>
              <a:t>Action #1: Lead by example with a formal City GSI policy</a:t>
            </a:r>
          </a:p>
        </p:txBody>
      </p:sp>
      <p:pic>
        <p:nvPicPr>
          <p:cNvPr id="8" name="Content Placeholder 5" descr="A dirt path in a garden&#10;&#10;Description automatically generated">
            <a:extLst>
              <a:ext uri="{FF2B5EF4-FFF2-40B4-BE49-F238E27FC236}">
                <a16:creationId xmlns:a16="http://schemas.microsoft.com/office/drawing/2014/main" id="{4FA5F3D5-4C4F-4C2D-AB32-A3A3198F4FA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56860" y="1246815"/>
            <a:ext cx="2956671" cy="2217504"/>
          </a:xfrm>
          <a:prstGeom prst="rect">
            <a:avLst/>
          </a:prstGeom>
        </p:spPr>
      </p:pic>
      <p:sp>
        <p:nvSpPr>
          <p:cNvPr id="9" name="Text Placeholder 1">
            <a:extLst>
              <a:ext uri="{FF2B5EF4-FFF2-40B4-BE49-F238E27FC236}">
                <a16:creationId xmlns:a16="http://schemas.microsoft.com/office/drawing/2014/main" id="{7B31C329-F359-40B9-95D7-063A89E151F6}"/>
              </a:ext>
            </a:extLst>
          </p:cNvPr>
          <p:cNvSpPr txBox="1">
            <a:spLocks/>
          </p:cNvSpPr>
          <p:nvPr/>
        </p:nvSpPr>
        <p:spPr>
          <a:xfrm>
            <a:off x="235090" y="4020332"/>
            <a:ext cx="6274407" cy="715570"/>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solidFill>
                  <a:srgbClr val="FFFF00"/>
                </a:solidFill>
              </a:rPr>
              <a:t>Next steps are to vet, adopt, and implement the City GSI policy, with guidance and assistance from Stormwater staff</a:t>
            </a:r>
          </a:p>
          <a:p>
            <a:endParaRPr lang="en-US" dirty="0"/>
          </a:p>
          <a:p>
            <a:pPr marL="257175" indent="-257175">
              <a:buFont typeface="Arial" panose="020B0604020202020204" pitchFamily="34" charset="0"/>
              <a:buChar char="•"/>
            </a:pPr>
            <a:endParaRPr lang="en-US" dirty="0"/>
          </a:p>
        </p:txBody>
      </p:sp>
    </p:spTree>
    <p:extLst>
      <p:ext uri="{BB962C8B-B14F-4D97-AF65-F5344CB8AC3E}">
        <p14:creationId xmlns:p14="http://schemas.microsoft.com/office/powerpoint/2010/main" val="3190547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26EAF4-DC33-2043-84BD-D8375063F130}"/>
              </a:ext>
            </a:extLst>
          </p:cNvPr>
          <p:cNvSpPr>
            <a:spLocks noGrp="1"/>
          </p:cNvSpPr>
          <p:nvPr>
            <p:ph type="body" sz="quarter" idx="11"/>
          </p:nvPr>
        </p:nvSpPr>
        <p:spPr>
          <a:xfrm>
            <a:off x="195403" y="1550119"/>
            <a:ext cx="3142652" cy="2043261"/>
          </a:xfrm>
        </p:spPr>
        <p:txBody>
          <a:bodyPr/>
          <a:lstStyle/>
          <a:p>
            <a:pPr marL="257175" indent="-257175">
              <a:buFont typeface="Arial" panose="020B0604020202020204" pitchFamily="34" charset="0"/>
              <a:buChar char="•"/>
            </a:pPr>
            <a:r>
              <a:rPr lang="en-US" dirty="0"/>
              <a:t>Continuing reluctance of some private developers and designers to use GSI</a:t>
            </a:r>
          </a:p>
          <a:p>
            <a:pPr marL="257175" indent="-257175">
              <a:buFont typeface="Arial" panose="020B0604020202020204" pitchFamily="34" charset="0"/>
              <a:buChar char="•"/>
            </a:pPr>
            <a:r>
              <a:rPr lang="en-US" dirty="0"/>
              <a:t>By NC law, </a:t>
            </a:r>
            <a:r>
              <a:rPr lang="en-US" u="sng" dirty="0"/>
              <a:t>re</a:t>
            </a:r>
            <a:r>
              <a:rPr lang="en-US" dirty="0"/>
              <a:t>development need not treat stormwater</a:t>
            </a:r>
          </a:p>
          <a:p>
            <a:pPr marL="257175" indent="-257175">
              <a:buFont typeface="Arial" panose="020B0604020202020204" pitchFamily="34" charset="0"/>
              <a:buChar char="•"/>
            </a:pPr>
            <a:endParaRPr lang="en-US" dirty="0"/>
          </a:p>
          <a:p>
            <a:pPr marL="257175" indent="-257175">
              <a:buFont typeface="Arial" panose="020B0604020202020204" pitchFamily="34" charset="0"/>
              <a:buChar char="•"/>
            </a:pPr>
            <a:endParaRPr lang="en-US" dirty="0"/>
          </a:p>
        </p:txBody>
      </p:sp>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925173" y="138640"/>
            <a:ext cx="5567776" cy="590551"/>
          </a:xfrm>
        </p:spPr>
        <p:txBody>
          <a:bodyPr/>
          <a:lstStyle/>
          <a:p>
            <a:r>
              <a:rPr lang="en-US" sz="2800" dirty="0">
                <a:solidFill>
                  <a:schemeClr val="accent3"/>
                </a:solidFill>
              </a:rPr>
              <a:t>Action #2: Provide support and incentives to private developers</a:t>
            </a:r>
          </a:p>
        </p:txBody>
      </p:sp>
      <p:pic>
        <p:nvPicPr>
          <p:cNvPr id="5" name="Picture 4">
            <a:extLst>
              <a:ext uri="{FF2B5EF4-FFF2-40B4-BE49-F238E27FC236}">
                <a16:creationId xmlns:a16="http://schemas.microsoft.com/office/drawing/2014/main" id="{30453AB9-5198-403E-9C72-4F3D229AB9B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338055" y="1193422"/>
            <a:ext cx="3034959" cy="1776445"/>
          </a:xfrm>
          <a:prstGeom prst="rect">
            <a:avLst/>
          </a:prstGeom>
        </p:spPr>
      </p:pic>
      <p:sp>
        <p:nvSpPr>
          <p:cNvPr id="7" name="Text Placeholder 1">
            <a:extLst>
              <a:ext uri="{FF2B5EF4-FFF2-40B4-BE49-F238E27FC236}">
                <a16:creationId xmlns:a16="http://schemas.microsoft.com/office/drawing/2014/main" id="{8171A319-0CDD-4D8A-982B-BD07B1FC1CEC}"/>
              </a:ext>
            </a:extLst>
          </p:cNvPr>
          <p:cNvSpPr txBox="1">
            <a:spLocks/>
          </p:cNvSpPr>
          <p:nvPr/>
        </p:nvSpPr>
        <p:spPr>
          <a:xfrm>
            <a:off x="195403" y="3133267"/>
            <a:ext cx="6662597" cy="3066312"/>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t>Benefits of GSI text changes in 2017 and Green Raleigh Review process not realized so far</a:t>
            </a:r>
          </a:p>
          <a:p>
            <a:pPr marL="257175" indent="-257175">
              <a:buFont typeface="Arial" panose="020B0604020202020204" pitchFamily="34" charset="0"/>
              <a:buChar char="•"/>
            </a:pPr>
            <a:r>
              <a:rPr lang="en-US" dirty="0">
                <a:solidFill>
                  <a:srgbClr val="FFFF00"/>
                </a:solidFill>
              </a:rPr>
              <a:t>New staff position in Stormwater Management:  GSI Advocate</a:t>
            </a:r>
          </a:p>
          <a:p>
            <a:pPr marL="257175" indent="-257175">
              <a:buFont typeface="Arial" panose="020B0604020202020204" pitchFamily="34" charset="0"/>
              <a:buChar char="•"/>
            </a:pPr>
            <a:r>
              <a:rPr lang="en-US" dirty="0">
                <a:solidFill>
                  <a:srgbClr val="FFFF00"/>
                </a:solidFill>
              </a:rPr>
              <a:t>Convene a stakeholder group, explore ideas for GSI incentives</a:t>
            </a:r>
          </a:p>
        </p:txBody>
      </p:sp>
    </p:spTree>
    <p:extLst>
      <p:ext uri="{BB962C8B-B14F-4D97-AF65-F5344CB8AC3E}">
        <p14:creationId xmlns:p14="http://schemas.microsoft.com/office/powerpoint/2010/main" val="1431921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FD4A87-1F82-7B47-AC2B-89DC850F45B5}"/>
              </a:ext>
            </a:extLst>
          </p:cNvPr>
          <p:cNvSpPr>
            <a:spLocks noGrp="1"/>
          </p:cNvSpPr>
          <p:nvPr>
            <p:ph type="title"/>
          </p:nvPr>
        </p:nvSpPr>
        <p:spPr>
          <a:xfrm>
            <a:off x="1192592" y="360506"/>
            <a:ext cx="5567776" cy="590551"/>
          </a:xfrm>
        </p:spPr>
        <p:txBody>
          <a:bodyPr/>
          <a:lstStyle/>
          <a:p>
            <a:r>
              <a:rPr lang="en-US" sz="2800" dirty="0">
                <a:solidFill>
                  <a:schemeClr val="accent3"/>
                </a:solidFill>
              </a:rPr>
              <a:t>Action #3: Develop menu of GSI conditions for rezoning cases</a:t>
            </a:r>
          </a:p>
        </p:txBody>
      </p:sp>
      <p:sp>
        <p:nvSpPr>
          <p:cNvPr id="7" name="Text Placeholder 1">
            <a:extLst>
              <a:ext uri="{FF2B5EF4-FFF2-40B4-BE49-F238E27FC236}">
                <a16:creationId xmlns:a16="http://schemas.microsoft.com/office/drawing/2014/main" id="{8171A319-0CDD-4D8A-982B-BD07B1FC1CEC}"/>
              </a:ext>
            </a:extLst>
          </p:cNvPr>
          <p:cNvSpPr txBox="1">
            <a:spLocks/>
          </p:cNvSpPr>
          <p:nvPr/>
        </p:nvSpPr>
        <p:spPr>
          <a:xfrm>
            <a:off x="478937" y="1421406"/>
            <a:ext cx="6014011" cy="3066312"/>
          </a:xfrm>
          <a:prstGeom prst="rect">
            <a:avLst/>
          </a:prstGeom>
        </p:spPr>
        <p:txBody>
          <a:bodyPr wrap="square" lIns="0" tIns="0" rIns="0" bIns="0">
            <a:noAutofit/>
          </a:bodyPr>
          <a:lstStyle>
            <a:lvl1pPr marL="0" indent="0" algn="l" defTabSz="342900" rtl="0" eaLnBrk="1" latinLnBrk="0" hangingPunct="1">
              <a:spcBef>
                <a:spcPts val="738"/>
              </a:spcBef>
              <a:buFont typeface="Arial"/>
              <a:buNone/>
              <a:defRPr sz="1800" kern="1200" baseline="0">
                <a:solidFill>
                  <a:schemeClr val="tx1"/>
                </a:solidFill>
                <a:latin typeface="Arial" panose="020B0604020202020204" pitchFamily="34" charset="0"/>
                <a:ea typeface="+mn-ea"/>
                <a:cs typeface="+mn-cs"/>
              </a:defRPr>
            </a:lvl1pPr>
            <a:lvl2pPr marL="600075" indent="-257175" algn="l" defTabSz="342900" rtl="0" eaLnBrk="1" latinLnBrk="0" hangingPunct="1">
              <a:spcBef>
                <a:spcPct val="20000"/>
              </a:spcBef>
              <a:buFont typeface="Arial" panose="020B0604020202020204" pitchFamily="34" charset="0"/>
              <a:buChar char="•"/>
              <a:defRPr sz="1500" kern="1200">
                <a:solidFill>
                  <a:schemeClr val="bg1"/>
                </a:solidFill>
                <a:latin typeface="+mn-lt"/>
                <a:ea typeface="+mn-ea"/>
                <a:cs typeface="+mn-cs"/>
              </a:defRPr>
            </a:lvl2pPr>
            <a:lvl3pPr marL="900113" indent="-214313" algn="l" defTabSz="342900" rtl="0" eaLnBrk="1" latinLnBrk="0" hangingPunct="1">
              <a:spcBef>
                <a:spcPct val="20000"/>
              </a:spcBef>
              <a:buFont typeface="Arial" panose="020B0604020202020204" pitchFamily="34" charset="0"/>
              <a:buChar char="•"/>
              <a:defRPr sz="1350" kern="1200">
                <a:solidFill>
                  <a:schemeClr val="bg1"/>
                </a:solidFill>
                <a:latin typeface="+mn-lt"/>
                <a:ea typeface="+mn-ea"/>
                <a:cs typeface="+mn-cs"/>
              </a:defRPr>
            </a:lvl3pPr>
            <a:lvl4pPr marL="12430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4pPr>
            <a:lvl5pPr marL="1585913" indent="-214313" algn="l" defTabSz="342900" rtl="0" eaLnBrk="1" latinLnBrk="0" hangingPunct="1">
              <a:spcBef>
                <a:spcPct val="20000"/>
              </a:spcBef>
              <a:buFont typeface="Arial" panose="020B0604020202020204" pitchFamily="34" charset="0"/>
              <a:buChar char="•"/>
              <a:defRPr sz="1200" kern="1200">
                <a:solidFill>
                  <a:schemeClr val="bg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257175" indent="-257175">
              <a:buFont typeface="Arial" panose="020B0604020202020204" pitchFamily="34" charset="0"/>
              <a:buChar char="•"/>
            </a:pPr>
            <a:r>
              <a:rPr lang="en-US" dirty="0"/>
              <a:t>Discussions during most City rezoning cases include concerns about downstream flooding and water quality</a:t>
            </a:r>
          </a:p>
          <a:p>
            <a:pPr marL="257175" indent="-257175">
              <a:buFont typeface="Arial" panose="020B0604020202020204" pitchFamily="34" charset="0"/>
              <a:buChar char="•"/>
            </a:pPr>
            <a:r>
              <a:rPr lang="en-US" dirty="0"/>
              <a:t>Both community stakeholders and private developers are expressing increasing interest in using GSI practices</a:t>
            </a:r>
          </a:p>
          <a:p>
            <a:pPr marL="257175" indent="-257175">
              <a:buFont typeface="Arial" panose="020B0604020202020204" pitchFamily="34" charset="0"/>
              <a:buChar char="•"/>
            </a:pPr>
            <a:r>
              <a:rPr lang="en-US" dirty="0"/>
              <a:t>Rezoning conditions that require use of GSI in development may address concerns and provide better outcomes than use of gray infrastructure alone</a:t>
            </a:r>
          </a:p>
          <a:p>
            <a:pPr marL="257175" indent="-257175">
              <a:buFont typeface="Arial" panose="020B0604020202020204" pitchFamily="34" charset="0"/>
              <a:buChar char="•"/>
            </a:pPr>
            <a:r>
              <a:rPr lang="en-US" dirty="0">
                <a:solidFill>
                  <a:srgbClr val="FFFF00"/>
                </a:solidFill>
              </a:rPr>
              <a:t>Develop a menu of example GSI-based conditions for rezoning applicants to consider</a:t>
            </a:r>
          </a:p>
          <a:p>
            <a:pPr marL="257175" indent="-257175">
              <a:buFont typeface="Arial" panose="020B0604020202020204" pitchFamily="34" charset="0"/>
              <a:buChar char="•"/>
            </a:pPr>
            <a:r>
              <a:rPr lang="en-US" dirty="0">
                <a:solidFill>
                  <a:srgbClr val="FFFF00"/>
                </a:solidFill>
              </a:rPr>
              <a:t>Increase involvement of Stormwater Management staff in reviewing rezoning cases/identifying opportunities</a:t>
            </a:r>
          </a:p>
        </p:txBody>
      </p:sp>
    </p:spTree>
    <p:extLst>
      <p:ext uri="{BB962C8B-B14F-4D97-AF65-F5344CB8AC3E}">
        <p14:creationId xmlns:p14="http://schemas.microsoft.com/office/powerpoint/2010/main" val="6051381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a:lstStyle>
        <a:defPPr algn="l">
          <a:defRPr sz="2800" dirty="0" smtClean="0">
            <a:solidFill>
              <a:srgbClr val="A9C23F"/>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5D8DFE0E19674E8426B512D9D90B7E" ma:contentTypeVersion="13" ma:contentTypeDescription="Create a new document." ma:contentTypeScope="" ma:versionID="f90d293cc40aae6c409aca9d363e477e">
  <xsd:schema xmlns:xsd="http://www.w3.org/2001/XMLSchema" xmlns:xs="http://www.w3.org/2001/XMLSchema" xmlns:p="http://schemas.microsoft.com/office/2006/metadata/properties" xmlns:ns3="599e7ae6-0e24-47c4-9b99-5b271e6614f0" xmlns:ns4="b4e7143e-961f-45a8-828e-2dd06d7864fb" targetNamespace="http://schemas.microsoft.com/office/2006/metadata/properties" ma:root="true" ma:fieldsID="84e2037b7f646edd85c993b08e1a108a" ns3:_="" ns4:_="">
    <xsd:import namespace="599e7ae6-0e24-47c4-9b99-5b271e6614f0"/>
    <xsd:import namespace="b4e7143e-961f-45a8-828e-2dd06d7864f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9e7ae6-0e24-47c4-9b99-5b271e6614f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e7143e-961f-45a8-828e-2dd06d7864f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1AC9718-33AF-4DE8-A56F-BE3C3282B9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9e7ae6-0e24-47c4-9b99-5b271e6614f0"/>
    <ds:schemaRef ds:uri="b4e7143e-961f-45a8-828e-2dd06d7864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B5A694-A949-43E1-9A1A-A222EF768530}">
  <ds:schemaRefs>
    <ds:schemaRef ds:uri="http://schemas.microsoft.com/sharepoint/v3/contenttype/forms"/>
  </ds:schemaRefs>
</ds:datastoreItem>
</file>

<file path=customXml/itemProps3.xml><?xml version="1.0" encoding="utf-8"?>
<ds:datastoreItem xmlns:ds="http://schemas.openxmlformats.org/officeDocument/2006/customXml" ds:itemID="{5FF08651-155A-435D-A85D-3170F40E91D2}">
  <ds:schemaRefs>
    <ds:schemaRef ds:uri="http://purl.org/dc/terms/"/>
    <ds:schemaRef ds:uri="http://schemas.openxmlformats.org/package/2006/metadata/core-properties"/>
    <ds:schemaRef ds:uri="http://purl.org/dc/dcmitype/"/>
    <ds:schemaRef ds:uri="http://schemas.microsoft.com/office/infopath/2007/PartnerControls"/>
    <ds:schemaRef ds:uri="b4e7143e-961f-45a8-828e-2dd06d7864fb"/>
    <ds:schemaRef ds:uri="http://schemas.microsoft.com/office/2006/documentManagement/types"/>
    <ds:schemaRef ds:uri="http://schemas.microsoft.com/office/2006/metadata/properties"/>
    <ds:schemaRef ds:uri="599e7ae6-0e24-47c4-9b99-5b271e6614f0"/>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30207</TotalTime>
  <Words>709</Words>
  <Application>Microsoft Office PowerPoint</Application>
  <PresentationFormat>Custom</PresentationFormat>
  <Paragraphs>91</Paragraphs>
  <Slides>13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Corbel</vt:lpstr>
      <vt:lpstr>Times New Roman</vt:lpstr>
      <vt:lpstr>Office Theme</vt:lpstr>
      <vt:lpstr>PowerPoint Presentation</vt:lpstr>
      <vt:lpstr>Plan for Advancing GSI in Raleigh</vt:lpstr>
      <vt:lpstr>GSI defined</vt:lpstr>
      <vt:lpstr>Raleigh Has Made Significant Progress in GSI</vt:lpstr>
      <vt:lpstr>Raleigh Has Deployed GSI on Over 140 Projects</vt:lpstr>
      <vt:lpstr>Summary of Plan to Advance GSI in Raleigh</vt:lpstr>
      <vt:lpstr>Action #1: Lead by example with a formal City GSI policy</vt:lpstr>
      <vt:lpstr>Action #2: Provide support and incentives to private developers</vt:lpstr>
      <vt:lpstr>Action #3: Develop menu of GSI conditions for rezoning cases</vt:lpstr>
      <vt:lpstr>Action #4: Include GSI in City’s planning reports</vt:lpstr>
      <vt:lpstr>Action #5: Develop/propose additional GSI UDO text changes</vt:lpstr>
      <vt:lpstr>Action #6: Build the program for maintaining City-owned SCMs/GSI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Bannister, Eric</dc:creator>
  <cp:lastModifiedBy>lauren</cp:lastModifiedBy>
  <cp:revision>318</cp:revision>
  <cp:lastPrinted>2020-01-07T20:57:26Z</cp:lastPrinted>
  <dcterms:created xsi:type="dcterms:W3CDTF">2016-11-08T17:14:47Z</dcterms:created>
  <dcterms:modified xsi:type="dcterms:W3CDTF">2021-08-26T10:54:24Z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0x010100025D8DFE0E19674E8426B512D9D90B7E</vt:lpwstr>
  </property>
</Properties>
</file>