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36" r:id="rId2"/>
    <p:sldMasterId id="2147483747" r:id="rId3"/>
    <p:sldMasterId id="2147483758" r:id="rId4"/>
    <p:sldMasterId id="2147483769" r:id="rId5"/>
    <p:sldMasterId id="2147483780" r:id="rId6"/>
    <p:sldMasterId id="2147483791" r:id="rId7"/>
  </p:sldMasterIdLst>
  <p:notesMasterIdLst>
    <p:notesMasterId r:id="rId68"/>
  </p:notesMasterIdLst>
  <p:handoutMasterIdLst>
    <p:handoutMasterId r:id="rId69"/>
  </p:handoutMasterIdLst>
  <p:sldIdLst>
    <p:sldId id="257" r:id="rId8"/>
    <p:sldId id="370" r:id="rId9"/>
    <p:sldId id="373" r:id="rId10"/>
    <p:sldId id="375" r:id="rId11"/>
    <p:sldId id="374" r:id="rId12"/>
    <p:sldId id="377" r:id="rId13"/>
    <p:sldId id="378" r:id="rId14"/>
    <p:sldId id="381" r:id="rId15"/>
    <p:sldId id="382" r:id="rId16"/>
    <p:sldId id="383" r:id="rId17"/>
    <p:sldId id="384" r:id="rId18"/>
    <p:sldId id="376" r:id="rId19"/>
    <p:sldId id="380" r:id="rId20"/>
    <p:sldId id="379" r:id="rId21"/>
    <p:sldId id="369" r:id="rId22"/>
    <p:sldId id="371" r:id="rId23"/>
    <p:sldId id="368" r:id="rId24"/>
    <p:sldId id="322" r:id="rId25"/>
    <p:sldId id="324" r:id="rId26"/>
    <p:sldId id="327" r:id="rId27"/>
    <p:sldId id="328" r:id="rId28"/>
    <p:sldId id="323" r:id="rId29"/>
    <p:sldId id="329" r:id="rId30"/>
    <p:sldId id="330" r:id="rId31"/>
    <p:sldId id="393" r:id="rId32"/>
    <p:sldId id="394" r:id="rId33"/>
    <p:sldId id="331" r:id="rId34"/>
    <p:sldId id="332" r:id="rId35"/>
    <p:sldId id="333" r:id="rId36"/>
    <p:sldId id="334" r:id="rId37"/>
    <p:sldId id="335" r:id="rId38"/>
    <p:sldId id="336" r:id="rId39"/>
    <p:sldId id="337" r:id="rId40"/>
    <p:sldId id="338" r:id="rId41"/>
    <p:sldId id="339" r:id="rId42"/>
    <p:sldId id="340" r:id="rId43"/>
    <p:sldId id="341" r:id="rId44"/>
    <p:sldId id="343" r:id="rId45"/>
    <p:sldId id="345" r:id="rId46"/>
    <p:sldId id="347" r:id="rId47"/>
    <p:sldId id="346" r:id="rId48"/>
    <p:sldId id="354" r:id="rId49"/>
    <p:sldId id="355" r:id="rId50"/>
    <p:sldId id="356" r:id="rId51"/>
    <p:sldId id="358" r:id="rId52"/>
    <p:sldId id="357" r:id="rId53"/>
    <p:sldId id="348" r:id="rId54"/>
    <p:sldId id="372" r:id="rId55"/>
    <p:sldId id="362" r:id="rId56"/>
    <p:sldId id="392" r:id="rId57"/>
    <p:sldId id="365" r:id="rId58"/>
    <p:sldId id="366" r:id="rId59"/>
    <p:sldId id="367" r:id="rId60"/>
    <p:sldId id="363" r:id="rId61"/>
    <p:sldId id="385" r:id="rId62"/>
    <p:sldId id="295" r:id="rId63"/>
    <p:sldId id="386" r:id="rId64"/>
    <p:sldId id="387" r:id="rId65"/>
    <p:sldId id="388" r:id="rId66"/>
    <p:sldId id="389" r:id="rId67"/>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A489"/>
    <a:srgbClr val="263F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35" autoAdjust="0"/>
  </p:normalViewPr>
  <p:slideViewPr>
    <p:cSldViewPr>
      <p:cViewPr varScale="1">
        <p:scale>
          <a:sx n="32" d="100"/>
          <a:sy n="32" d="100"/>
        </p:scale>
        <p:origin x="1648" y="2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6693"/>
    </p:cViewPr>
  </p:sorterViewPr>
  <p:notesViewPr>
    <p:cSldViewPr>
      <p:cViewPr varScale="1">
        <p:scale>
          <a:sx n="69" d="100"/>
          <a:sy n="69" d="100"/>
        </p:scale>
        <p:origin x="326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90551181102378E-2"/>
          <c:y val="0.16486074657334499"/>
          <c:w val="0.83734908136482944"/>
          <c:h val="0.74546296296296299"/>
        </c:manualLayout>
      </c:layout>
      <c:lineChart>
        <c:grouping val="standard"/>
        <c:varyColors val="0"/>
        <c:ser>
          <c:idx val="3"/>
          <c:order val="0"/>
          <c:tx>
            <c:strRef>
              <c:f>Trade_total_fuels!$K$2</c:f>
              <c:strCache>
                <c:ptCount val="1"/>
                <c:pt idx="0">
                  <c:v>Imports</c:v>
                </c:pt>
              </c:strCache>
            </c:strRef>
          </c:tx>
          <c:spPr>
            <a:ln w="22225" cap="rnd">
              <a:solidFill>
                <a:srgbClr val="003953"/>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Trade_total_fuels!$L$2:$BT$2</c:f>
              <c:numCache>
                <c:formatCode>0</c:formatCode>
                <c:ptCount val="61"/>
                <c:pt idx="0">
                  <c:v>18.817257999999999</c:v>
                </c:pt>
                <c:pt idx="1">
                  <c:v>18.334821000000002</c:v>
                </c:pt>
                <c:pt idx="2">
                  <c:v>19.372204</c:v>
                </c:pt>
                <c:pt idx="3">
                  <c:v>21.218333999999999</c:v>
                </c:pt>
                <c:pt idx="4">
                  <c:v>22.306671999999999</c:v>
                </c:pt>
                <c:pt idx="5">
                  <c:v>22.179611999999999</c:v>
                </c:pt>
                <c:pt idx="6">
                  <c:v>23.633255999999999</c:v>
                </c:pt>
                <c:pt idx="7">
                  <c:v>25.119240000000001</c:v>
                </c:pt>
                <c:pt idx="8">
                  <c:v>26.472518999999998</c:v>
                </c:pt>
                <c:pt idx="9">
                  <c:v>27.151581</c:v>
                </c:pt>
                <c:pt idx="10">
                  <c:v>28.865252999999999</c:v>
                </c:pt>
                <c:pt idx="11">
                  <c:v>30.052174999999998</c:v>
                </c:pt>
                <c:pt idx="12">
                  <c:v>29.330542999999999</c:v>
                </c:pt>
                <c:pt idx="13">
                  <c:v>31.006947</c:v>
                </c:pt>
                <c:pt idx="14">
                  <c:v>33.492251000000003</c:v>
                </c:pt>
                <c:pt idx="15">
                  <c:v>34.659267999999997</c:v>
                </c:pt>
                <c:pt idx="16">
                  <c:v>34.648789000000001</c:v>
                </c:pt>
                <c:pt idx="17">
                  <c:v>34.678533999999999</c:v>
                </c:pt>
                <c:pt idx="18">
                  <c:v>32.970368000000001</c:v>
                </c:pt>
                <c:pt idx="19">
                  <c:v>29.690355</c:v>
                </c:pt>
                <c:pt idx="20">
                  <c:v>29.865911000000001</c:v>
                </c:pt>
                <c:pt idx="21">
                  <c:v>28.74803</c:v>
                </c:pt>
                <c:pt idx="22">
                  <c:v>27.068145999999999</c:v>
                </c:pt>
                <c:pt idx="23">
                  <c:v>24.622565999999999</c:v>
                </c:pt>
                <c:pt idx="24">
                  <c:v>23.240985999999999</c:v>
                </c:pt>
                <c:pt idx="25">
                  <c:v>23.793672999999998</c:v>
                </c:pt>
                <c:pt idx="26">
                  <c:v>25.378160999999999</c:v>
                </c:pt>
                <c:pt idx="27">
                  <c:v>25.473987999999999</c:v>
                </c:pt>
                <c:pt idx="28">
                  <c:v>25.724468000000002</c:v>
                </c:pt>
                <c:pt idx="29">
                  <c:v>23.631159</c:v>
                </c:pt>
                <c:pt idx="30">
                  <c:v>22.088115999999999</c:v>
                </c:pt>
                <c:pt idx="31">
                  <c:v>21.601748000000001</c:v>
                </c:pt>
                <c:pt idx="32">
                  <c:v>20.359100000000002</c:v>
                </c:pt>
                <c:pt idx="33">
                  <c:v>20.427803000000001</c:v>
                </c:pt>
                <c:pt idx="34">
                  <c:v>19.895889</c:v>
                </c:pt>
                <c:pt idx="35">
                  <c:v>20.100735</c:v>
                </c:pt>
                <c:pt idx="36">
                  <c:v>18.958548</c:v>
                </c:pt>
                <c:pt idx="37">
                  <c:v>17.457214</c:v>
                </c:pt>
                <c:pt idx="38">
                  <c:v>17.940480999999998</c:v>
                </c:pt>
                <c:pt idx="39">
                  <c:v>17.797104000000001</c:v>
                </c:pt>
                <c:pt idx="40">
                  <c:v>17.724388000000001</c:v>
                </c:pt>
                <c:pt idx="41">
                  <c:v>17.752791999999999</c:v>
                </c:pt>
                <c:pt idx="42">
                  <c:v>17.766739000000001</c:v>
                </c:pt>
                <c:pt idx="43">
                  <c:v>17.605398000000001</c:v>
                </c:pt>
                <c:pt idx="44">
                  <c:v>18.108668999999999</c:v>
                </c:pt>
                <c:pt idx="45">
                  <c:v>18.240448000000001</c:v>
                </c:pt>
                <c:pt idx="46">
                  <c:v>18.494095000000002</c:v>
                </c:pt>
                <c:pt idx="47">
                  <c:v>18.910108999999999</c:v>
                </c:pt>
                <c:pt idx="48">
                  <c:v>19.230326000000002</c:v>
                </c:pt>
                <c:pt idx="49">
                  <c:v>19.174520000000001</c:v>
                </c:pt>
                <c:pt idx="50">
                  <c:v>19.575012000000001</c:v>
                </c:pt>
                <c:pt idx="51">
                  <c:v>19.800616999999999</c:v>
                </c:pt>
                <c:pt idx="52">
                  <c:v>19.046023999999999</c:v>
                </c:pt>
                <c:pt idx="53">
                  <c:v>20.369965000000001</c:v>
                </c:pt>
                <c:pt idx="54">
                  <c:v>20.147099999999998</c:v>
                </c:pt>
                <c:pt idx="55">
                  <c:v>21.482558999999998</c:v>
                </c:pt>
                <c:pt idx="56">
                  <c:v>21.013453999999999</c:v>
                </c:pt>
                <c:pt idx="57">
                  <c:v>21.419065</c:v>
                </c:pt>
                <c:pt idx="58">
                  <c:v>21.88505</c:v>
                </c:pt>
                <c:pt idx="59">
                  <c:v>22.341394000000001</c:v>
                </c:pt>
                <c:pt idx="60">
                  <c:v>22.824981999999999</c:v>
                </c:pt>
              </c:numCache>
            </c:numRef>
          </c:val>
          <c:smooth val="0"/>
          <c:extLst>
            <c:ext xmlns:c16="http://schemas.microsoft.com/office/drawing/2014/chart" uri="{C3380CC4-5D6E-409C-BE32-E72D297353CC}">
              <c16:uniqueId val="{00000000-1BB3-403D-AC46-3EE5D66F36F5}"/>
            </c:ext>
          </c:extLst>
        </c:ser>
        <c:ser>
          <c:idx val="2"/>
          <c:order val="1"/>
          <c:tx>
            <c:strRef>
              <c:f>Trade_total_fuels!$K$3</c:f>
              <c:strCache>
                <c:ptCount val="1"/>
                <c:pt idx="0">
                  <c:v>Exports</c:v>
                </c:pt>
              </c:strCache>
            </c:strRef>
          </c:tx>
          <c:spPr>
            <a:ln w="22225" cap="rnd">
              <a:solidFill>
                <a:srgbClr val="A33340"/>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Trade_total_fuels!$L$3:$BT$3</c:f>
              <c:numCache>
                <c:formatCode>0</c:formatCode>
                <c:ptCount val="61"/>
                <c:pt idx="0">
                  <c:v>4.7524839999999999</c:v>
                </c:pt>
                <c:pt idx="1">
                  <c:v>5.1409649999999996</c:v>
                </c:pt>
                <c:pt idx="2">
                  <c:v>4.9369420000000002</c:v>
                </c:pt>
                <c:pt idx="3">
                  <c:v>4.2266719999999998</c:v>
                </c:pt>
                <c:pt idx="4">
                  <c:v>4.0352839999999999</c:v>
                </c:pt>
                <c:pt idx="5">
                  <c:v>4.495889</c:v>
                </c:pt>
                <c:pt idx="6">
                  <c:v>4.6125530000000001</c:v>
                </c:pt>
                <c:pt idx="7">
                  <c:v>4.4933969999999999</c:v>
                </c:pt>
                <c:pt idx="8">
                  <c:v>4.236745</c:v>
                </c:pt>
                <c:pt idx="9">
                  <c:v>3.6687859999999999</c:v>
                </c:pt>
                <c:pt idx="10">
                  <c:v>3.9616549999999999</c:v>
                </c:pt>
                <c:pt idx="11">
                  <c:v>3.731109</c:v>
                </c:pt>
                <c:pt idx="12">
                  <c:v>3.6082399999999999</c:v>
                </c:pt>
                <c:pt idx="13">
                  <c:v>4.0131300000000003</c:v>
                </c:pt>
                <c:pt idx="14">
                  <c:v>4.3513599999999997</c:v>
                </c:pt>
                <c:pt idx="15">
                  <c:v>4.4618859999999998</c:v>
                </c:pt>
                <c:pt idx="16">
                  <c:v>4.7273360000000002</c:v>
                </c:pt>
                <c:pt idx="17">
                  <c:v>5.3378100000000002</c:v>
                </c:pt>
                <c:pt idx="18">
                  <c:v>6.9491829999999997</c:v>
                </c:pt>
                <c:pt idx="19">
                  <c:v>6.9202000000000004</c:v>
                </c:pt>
                <c:pt idx="20">
                  <c:v>8.1760300000000008</c:v>
                </c:pt>
                <c:pt idx="21">
                  <c:v>10.372719</c:v>
                </c:pt>
                <c:pt idx="22">
                  <c:v>11.267352000000001</c:v>
                </c:pt>
                <c:pt idx="23">
                  <c:v>11.787545</c:v>
                </c:pt>
                <c:pt idx="24">
                  <c:v>12.269774999999999</c:v>
                </c:pt>
                <c:pt idx="25">
                  <c:v>12.902151999999999</c:v>
                </c:pt>
                <c:pt idx="26">
                  <c:v>14.119206999999999</c:v>
                </c:pt>
                <c:pt idx="27">
                  <c:v>17.916938999999999</c:v>
                </c:pt>
                <c:pt idx="28">
                  <c:v>21.493131999999999</c:v>
                </c:pt>
                <c:pt idx="29">
                  <c:v>22.843166</c:v>
                </c:pt>
                <c:pt idx="30">
                  <c:v>26.129836999999998</c:v>
                </c:pt>
                <c:pt idx="31">
                  <c:v>27.130231999999999</c:v>
                </c:pt>
                <c:pt idx="32">
                  <c:v>27.204832</c:v>
                </c:pt>
                <c:pt idx="33">
                  <c:v>28.038001999999999</c:v>
                </c:pt>
                <c:pt idx="34">
                  <c:v>28.801224000000001</c:v>
                </c:pt>
                <c:pt idx="35">
                  <c:v>29.905214000000001</c:v>
                </c:pt>
                <c:pt idx="36">
                  <c:v>30.195021000000001</c:v>
                </c:pt>
                <c:pt idx="37">
                  <c:v>29.598955</c:v>
                </c:pt>
                <c:pt idx="38">
                  <c:v>29.973793000000001</c:v>
                </c:pt>
                <c:pt idx="39">
                  <c:v>30.348763000000002</c:v>
                </c:pt>
                <c:pt idx="40">
                  <c:v>30.560327999999998</c:v>
                </c:pt>
                <c:pt idx="41">
                  <c:v>30.932010999999999</c:v>
                </c:pt>
                <c:pt idx="42">
                  <c:v>30.946617</c:v>
                </c:pt>
                <c:pt idx="43">
                  <c:v>30.971572999999999</c:v>
                </c:pt>
                <c:pt idx="44">
                  <c:v>31.345424999999999</c:v>
                </c:pt>
                <c:pt idx="45">
                  <c:v>31.414733999999999</c:v>
                </c:pt>
                <c:pt idx="46">
                  <c:v>31.781935000000001</c:v>
                </c:pt>
                <c:pt idx="47">
                  <c:v>31.990442000000002</c:v>
                </c:pt>
                <c:pt idx="48">
                  <c:v>32.284111000000003</c:v>
                </c:pt>
                <c:pt idx="49">
                  <c:v>32.176144000000001</c:v>
                </c:pt>
                <c:pt idx="50">
                  <c:v>32.453442000000003</c:v>
                </c:pt>
                <c:pt idx="51">
                  <c:v>32.455329999999996</c:v>
                </c:pt>
                <c:pt idx="52">
                  <c:v>31.281189000000001</c:v>
                </c:pt>
                <c:pt idx="53">
                  <c:v>31.88044</c:v>
                </c:pt>
                <c:pt idx="54">
                  <c:v>31.187162000000001</c:v>
                </c:pt>
                <c:pt idx="55">
                  <c:v>31.838957000000001</c:v>
                </c:pt>
                <c:pt idx="56">
                  <c:v>30.736602999999999</c:v>
                </c:pt>
                <c:pt idx="57">
                  <c:v>30.468305999999998</c:v>
                </c:pt>
                <c:pt idx="58">
                  <c:v>30.255527000000001</c:v>
                </c:pt>
                <c:pt idx="59">
                  <c:v>29.947448999999999</c:v>
                </c:pt>
                <c:pt idx="60">
                  <c:v>29.859154</c:v>
                </c:pt>
              </c:numCache>
            </c:numRef>
          </c:val>
          <c:smooth val="0"/>
          <c:extLst>
            <c:ext xmlns:c16="http://schemas.microsoft.com/office/drawing/2014/chart" uri="{C3380CC4-5D6E-409C-BE32-E72D297353CC}">
              <c16:uniqueId val="{00000001-1BB3-403D-AC46-3EE5D66F36F5}"/>
            </c:ext>
          </c:extLst>
        </c:ser>
        <c:dLbls>
          <c:showLegendKey val="0"/>
          <c:showVal val="0"/>
          <c:showCatName val="0"/>
          <c:showSerName val="0"/>
          <c:showPercent val="0"/>
          <c:showBubbleSize val="0"/>
        </c:dLbls>
        <c:smooth val="0"/>
        <c:axId val="223236864"/>
        <c:axId val="223237424"/>
      </c:lineChart>
      <c:catAx>
        <c:axId val="2232368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23237424"/>
        <c:crosses val="autoZero"/>
        <c:auto val="1"/>
        <c:lblAlgn val="ctr"/>
        <c:lblOffset val="100"/>
        <c:tickLblSkip val="20"/>
        <c:tickMarkSkip val="10"/>
        <c:noMultiLvlLbl val="0"/>
      </c:catAx>
      <c:valAx>
        <c:axId val="223237424"/>
        <c:scaling>
          <c:orientation val="minMax"/>
          <c:max val="4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23236864"/>
        <c:crossesAt val="29"/>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90551181102378E-2"/>
          <c:y val="0.18521225802406099"/>
          <c:w val="0.65121281714785639"/>
          <c:h val="0.7281594488188976"/>
        </c:manualLayout>
      </c:layout>
      <c:lineChart>
        <c:grouping val="standard"/>
        <c:varyColors val="0"/>
        <c:ser>
          <c:idx val="5"/>
          <c:order val="0"/>
          <c:tx>
            <c:strRef>
              <c:f>Trade_total_fuels!$K$5</c:f>
              <c:strCache>
                <c:ptCount val="1"/>
                <c:pt idx="0">
                  <c:v>petroleum and other liquids</c:v>
                </c:pt>
              </c:strCache>
            </c:strRef>
          </c:tx>
          <c:spPr>
            <a:ln w="22225" cap="rnd">
              <a:solidFill>
                <a:srgbClr val="BD732A"/>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Trade_total_fuels!$L$5:$BT$5</c:f>
              <c:numCache>
                <c:formatCode>General</c:formatCode>
                <c:ptCount val="61"/>
                <c:pt idx="0">
                  <c:v>15.293357000000002</c:v>
                </c:pt>
                <c:pt idx="1">
                  <c:v>14.220075000000001</c:v>
                </c:pt>
                <c:pt idx="2">
                  <c:v>14.959920000000002</c:v>
                </c:pt>
                <c:pt idx="3">
                  <c:v>16.372893000000005</c:v>
                </c:pt>
                <c:pt idx="4">
                  <c:v>17.19913</c:v>
                </c:pt>
                <c:pt idx="5">
                  <c:v>16.825251000000002</c:v>
                </c:pt>
                <c:pt idx="6">
                  <c:v>18.178942000000003</c:v>
                </c:pt>
                <c:pt idx="7">
                  <c:v>19.564861000000001</c:v>
                </c:pt>
                <c:pt idx="8">
                  <c:v>20.890241</c:v>
                </c:pt>
                <c:pt idx="9">
                  <c:v>21.124064000000001</c:v>
                </c:pt>
                <c:pt idx="10">
                  <c:v>22.314369000000003</c:v>
                </c:pt>
                <c:pt idx="11">
                  <c:v>23.295788999999996</c:v>
                </c:pt>
                <c:pt idx="12">
                  <c:v>22.616711999999996</c:v>
                </c:pt>
                <c:pt idx="13">
                  <c:v>24.056143000000002</c:v>
                </c:pt>
                <c:pt idx="14">
                  <c:v>26.032464000000001</c:v>
                </c:pt>
                <c:pt idx="15">
                  <c:v>26.865962</c:v>
                </c:pt>
                <c:pt idx="16">
                  <c:v>26.594876000000003</c:v>
                </c:pt>
                <c:pt idx="17">
                  <c:v>25.913962999999999</c:v>
                </c:pt>
                <c:pt idx="18">
                  <c:v>23.971966000000005</c:v>
                </c:pt>
                <c:pt idx="19">
                  <c:v>20.863512</c:v>
                </c:pt>
                <c:pt idx="20">
                  <c:v>20.537501000000002</c:v>
                </c:pt>
                <c:pt idx="21">
                  <c:v>18.624352999999999</c:v>
                </c:pt>
                <c:pt idx="22">
                  <c:v>16.928065999999998</c:v>
                </c:pt>
                <c:pt idx="23">
                  <c:v>13.981785</c:v>
                </c:pt>
                <c:pt idx="24">
                  <c:v>11.759028000000001</c:v>
                </c:pt>
                <c:pt idx="25">
                  <c:v>11.291676000000001</c:v>
                </c:pt>
                <c:pt idx="26">
                  <c:v>11.652392000000003</c:v>
                </c:pt>
                <c:pt idx="27" formatCode="0.000">
                  <c:v>9.8503200000000017</c:v>
                </c:pt>
                <c:pt idx="28" formatCode="0.000">
                  <c:v>7.231659999999998</c:v>
                </c:pt>
                <c:pt idx="29" formatCode="0.000">
                  <c:v>5.4704980000000027</c:v>
                </c:pt>
                <c:pt idx="30" formatCode="0.000">
                  <c:v>1.3227119999999992</c:v>
                </c:pt>
                <c:pt idx="31" formatCode="0.000">
                  <c:v>-0.19694499999999948</c:v>
                </c:pt>
                <c:pt idx="32" formatCode="0.000">
                  <c:v>-1.195727999999999</c:v>
                </c:pt>
                <c:pt idx="33" formatCode="0.000">
                  <c:v>-1.4910579999999989</c:v>
                </c:pt>
                <c:pt idx="34" formatCode="0.000">
                  <c:v>-2.1824069999999978</c:v>
                </c:pt>
                <c:pt idx="35" formatCode="0.000">
                  <c:v>-2.670967000000001</c:v>
                </c:pt>
                <c:pt idx="36" formatCode="0.000">
                  <c:v>-3.6236510000000024</c:v>
                </c:pt>
                <c:pt idx="37" formatCode="0.000">
                  <c:v>-4.2824880000000007</c:v>
                </c:pt>
                <c:pt idx="38" formatCode="0.000">
                  <c:v>-4.1835859999999983</c:v>
                </c:pt>
                <c:pt idx="39" formatCode="0.000">
                  <c:v>-4.3860120000000009</c:v>
                </c:pt>
                <c:pt idx="40" formatCode="0.000">
                  <c:v>-4.671104999999999</c:v>
                </c:pt>
                <c:pt idx="41" formatCode="0.000">
                  <c:v>-5.0009989999999984</c:v>
                </c:pt>
                <c:pt idx="42" formatCode="0.000">
                  <c:v>-5.0006440000000012</c:v>
                </c:pt>
                <c:pt idx="43" formatCode="0.000">
                  <c:v>-5.1736590000000025</c:v>
                </c:pt>
                <c:pt idx="44" formatCode="0.000">
                  <c:v>-5.1275329999999997</c:v>
                </c:pt>
                <c:pt idx="45" formatCode="0.000">
                  <c:v>-4.9898410000000002</c:v>
                </c:pt>
                <c:pt idx="46" formatCode="0.000">
                  <c:v>-4.922131000000002</c:v>
                </c:pt>
                <c:pt idx="47" formatCode="0.000">
                  <c:v>-4.5996290000000002</c:v>
                </c:pt>
                <c:pt idx="48" formatCode="0.000">
                  <c:v>-4.4687950000000001</c:v>
                </c:pt>
                <c:pt idx="49" formatCode="0.000">
                  <c:v>-4.3321419999999975</c:v>
                </c:pt>
                <c:pt idx="50" formatCode="0.000">
                  <c:v>-4.1678519999999999</c:v>
                </c:pt>
                <c:pt idx="51" formatCode="0.000">
                  <c:v>-3.8312220000000003</c:v>
                </c:pt>
                <c:pt idx="52" formatCode="0.000">
                  <c:v>-3.3650370000000009</c:v>
                </c:pt>
                <c:pt idx="53" formatCode="0.000">
                  <c:v>-2.6138300000000001</c:v>
                </c:pt>
                <c:pt idx="54" formatCode="0.000">
                  <c:v>-1.947808000000002</c:v>
                </c:pt>
                <c:pt idx="55" formatCode="0.000">
                  <c:v>-1.1509789999999995</c:v>
                </c:pt>
                <c:pt idx="56" formatCode="0.000">
                  <c:v>-0.48050899999999785</c:v>
                </c:pt>
                <c:pt idx="57" formatCode="0.000">
                  <c:v>0.24155400000000427</c:v>
                </c:pt>
                <c:pt idx="58" formatCode="0.000">
                  <c:v>1.0535850000000018</c:v>
                </c:pt>
                <c:pt idx="59" formatCode="0.000">
                  <c:v>1.8869219999999984</c:v>
                </c:pt>
                <c:pt idx="60" formatCode="0.000">
                  <c:v>2.5875429999999966</c:v>
                </c:pt>
              </c:numCache>
            </c:numRef>
          </c:val>
          <c:smooth val="0"/>
          <c:extLst>
            <c:ext xmlns:c16="http://schemas.microsoft.com/office/drawing/2014/chart" uri="{C3380CC4-5D6E-409C-BE32-E72D297353CC}">
              <c16:uniqueId val="{00000000-63C0-404A-947F-BF86733D8952}"/>
            </c:ext>
          </c:extLst>
        </c:ser>
        <c:ser>
          <c:idx val="1"/>
          <c:order val="1"/>
          <c:tx>
            <c:strRef>
              <c:f>Trade_total_fuels!$K$7</c:f>
              <c:strCache>
                <c:ptCount val="1"/>
                <c:pt idx="0">
                  <c:v>coal and coke</c:v>
                </c:pt>
              </c:strCache>
            </c:strRef>
          </c:tx>
          <c:spPr>
            <a:ln w="22225" cap="rnd">
              <a:solidFill>
                <a:srgbClr val="7F7F7F"/>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Trade_total_fuels!$L$7:$BT$7</c:f>
              <c:numCache>
                <c:formatCode>General</c:formatCode>
                <c:ptCount val="61"/>
                <c:pt idx="0">
                  <c:v>-2.7000110000000004</c:v>
                </c:pt>
                <c:pt idx="1">
                  <c:v>-2.7592360000000005</c:v>
                </c:pt>
                <c:pt idx="2">
                  <c:v>-2.5522320000000001</c:v>
                </c:pt>
                <c:pt idx="3">
                  <c:v>-1.730834</c:v>
                </c:pt>
                <c:pt idx="4">
                  <c:v>-1.5987259999999999</c:v>
                </c:pt>
                <c:pt idx="5">
                  <c:v>-2.0202789999999999</c:v>
                </c:pt>
                <c:pt idx="6">
                  <c:v>-2.1423380000000005</c:v>
                </c:pt>
                <c:pt idx="7">
                  <c:v>-1.9595269999999998</c:v>
                </c:pt>
                <c:pt idx="8">
                  <c:v>-1.8064899999999999</c:v>
                </c:pt>
                <c:pt idx="9">
                  <c:v>-1.240183</c:v>
                </c:pt>
                <c:pt idx="10">
                  <c:v>-1.1493719999999998</c:v>
                </c:pt>
                <c:pt idx="11">
                  <c:v>-0.74127799999999999</c:v>
                </c:pt>
                <c:pt idx="12">
                  <c:v>-0.54944399999999993</c:v>
                </c:pt>
                <c:pt idx="13">
                  <c:v>-0.44053299999999995</c:v>
                </c:pt>
                <c:pt idx="14">
                  <c:v>-0.43336699999999984</c:v>
                </c:pt>
                <c:pt idx="15">
                  <c:v>-0.46752700000000014</c:v>
                </c:pt>
                <c:pt idx="16">
                  <c:v>-0.29673599999999983</c:v>
                </c:pt>
                <c:pt idx="17">
                  <c:v>-0.57278600000000002</c:v>
                </c:pt>
                <c:pt idx="18">
                  <c:v>-1.1745400000000001</c:v>
                </c:pt>
                <c:pt idx="19">
                  <c:v>-0.97267999999999999</c:v>
                </c:pt>
                <c:pt idx="20">
                  <c:v>-1.6235089999999999</c:v>
                </c:pt>
                <c:pt idx="21">
                  <c:v>-2.4123520000000003</c:v>
                </c:pt>
                <c:pt idx="22">
                  <c:v>-2.8713630000000001</c:v>
                </c:pt>
                <c:pt idx="23">
                  <c:v>-2.7131110000000001</c:v>
                </c:pt>
                <c:pt idx="24">
                  <c:v>-2.2042700000000002</c:v>
                </c:pt>
                <c:pt idx="25">
                  <c:v>-1.614117</c:v>
                </c:pt>
                <c:pt idx="26">
                  <c:v>-1.345477</c:v>
                </c:pt>
                <c:pt idx="27" formatCode="0.000">
                  <c:v>-2.3984997945000002</c:v>
                </c:pt>
                <c:pt idx="28" formatCode="0.000">
                  <c:v>-2.4568512956039998</c:v>
                </c:pt>
                <c:pt idx="29" formatCode="0.000">
                  <c:v>-2.4128948775280001</c:v>
                </c:pt>
                <c:pt idx="30" formatCode="0.000">
                  <c:v>-2.3151009423519997</c:v>
                </c:pt>
                <c:pt idx="31" formatCode="0.000">
                  <c:v>-2.0047579168759997</c:v>
                </c:pt>
                <c:pt idx="32" formatCode="0.000">
                  <c:v>-2.0682466697119999</c:v>
                </c:pt>
                <c:pt idx="33" formatCode="0.000">
                  <c:v>-2.0330904779639996</c:v>
                </c:pt>
                <c:pt idx="34" formatCode="0.000">
                  <c:v>-2.0876893214119998</c:v>
                </c:pt>
                <c:pt idx="35" formatCode="0.000">
                  <c:v>-2.0526880403519998</c:v>
                </c:pt>
                <c:pt idx="36" formatCode="0.000">
                  <c:v>-2.1042217055079999</c:v>
                </c:pt>
                <c:pt idx="37" formatCode="0.000">
                  <c:v>-2.0680732789160001</c:v>
                </c:pt>
                <c:pt idx="38" formatCode="0.000">
                  <c:v>-1.862351443876</c:v>
                </c:pt>
                <c:pt idx="39" formatCode="0.000">
                  <c:v>-1.9595642987560002</c:v>
                </c:pt>
                <c:pt idx="40" formatCode="0.000">
                  <c:v>-1.865658195692</c:v>
                </c:pt>
                <c:pt idx="41" formatCode="0.000">
                  <c:v>-1.827274187604</c:v>
                </c:pt>
                <c:pt idx="42" formatCode="0.000">
                  <c:v>-1.8665949753240001</c:v>
                </c:pt>
                <c:pt idx="43" formatCode="0.000">
                  <c:v>-1.8418086102319999</c:v>
                </c:pt>
                <c:pt idx="44" formatCode="0.000">
                  <c:v>-1.6553857180480001</c:v>
                </c:pt>
                <c:pt idx="45" formatCode="0.000">
                  <c:v>-1.67470869408</c:v>
                </c:pt>
                <c:pt idx="46" formatCode="0.000">
                  <c:v>-1.7126663756960001</c:v>
                </c:pt>
                <c:pt idx="47" formatCode="0.000">
                  <c:v>-1.7323315458239998</c:v>
                </c:pt>
                <c:pt idx="48" formatCode="0.000">
                  <c:v>-1.753243659784</c:v>
                </c:pt>
                <c:pt idx="49" formatCode="0.000">
                  <c:v>-1.7608732774119999</c:v>
                </c:pt>
                <c:pt idx="50" formatCode="0.000">
                  <c:v>-1.7253283842160001</c:v>
                </c:pt>
                <c:pt idx="51" formatCode="0.000">
                  <c:v>-1.7522371193279997</c:v>
                </c:pt>
                <c:pt idx="52" formatCode="0.000">
                  <c:v>-1.7161633156239999</c:v>
                </c:pt>
                <c:pt idx="53" formatCode="0.000">
                  <c:v>-1.6697602645560001</c:v>
                </c:pt>
                <c:pt idx="54" formatCode="0.000">
                  <c:v>-1.6582538711479999</c:v>
                </c:pt>
                <c:pt idx="55" formatCode="0.000">
                  <c:v>-1.7034981826479998</c:v>
                </c:pt>
                <c:pt idx="56" formatCode="0.000">
                  <c:v>-1.589951239276</c:v>
                </c:pt>
                <c:pt idx="57" formatCode="0.000">
                  <c:v>-1.5008084317399999</c:v>
                </c:pt>
                <c:pt idx="58" formatCode="0.000">
                  <c:v>-1.5009212524160001</c:v>
                </c:pt>
                <c:pt idx="59" formatCode="0.000">
                  <c:v>-1.500993178504</c:v>
                </c:pt>
                <c:pt idx="60" formatCode="0.000">
                  <c:v>-1.501115793276</c:v>
                </c:pt>
              </c:numCache>
            </c:numRef>
          </c:val>
          <c:smooth val="0"/>
          <c:extLst>
            <c:ext xmlns:c16="http://schemas.microsoft.com/office/drawing/2014/chart" uri="{C3380CC4-5D6E-409C-BE32-E72D297353CC}">
              <c16:uniqueId val="{00000001-63C0-404A-947F-BF86733D8952}"/>
            </c:ext>
          </c:extLst>
        </c:ser>
        <c:ser>
          <c:idx val="4"/>
          <c:order val="2"/>
          <c:tx>
            <c:strRef>
              <c:f>Trade_total_fuels!$K$8</c:f>
              <c:strCache>
                <c:ptCount val="1"/>
                <c:pt idx="0">
                  <c:v>natural gas</c:v>
                </c:pt>
              </c:strCache>
            </c:strRef>
          </c:tx>
          <c:spPr>
            <a:ln w="22225" cap="rnd">
              <a:solidFill>
                <a:srgbClr val="0096D7"/>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Trade_total_fuels!$L$8:$BT$8</c:f>
              <c:numCache>
                <c:formatCode>General</c:formatCode>
                <c:ptCount val="61"/>
                <c:pt idx="0">
                  <c:v>1.463541</c:v>
                </c:pt>
                <c:pt idx="1">
                  <c:v>1.6660509999999999</c:v>
                </c:pt>
                <c:pt idx="2">
                  <c:v>1.940841</c:v>
                </c:pt>
                <c:pt idx="3">
                  <c:v>2.2546910000000002</c:v>
                </c:pt>
                <c:pt idx="4">
                  <c:v>2.5180469999999997</c:v>
                </c:pt>
                <c:pt idx="5">
                  <c:v>2.7448960000000002</c:v>
                </c:pt>
                <c:pt idx="6">
                  <c:v>2.846956</c:v>
                </c:pt>
                <c:pt idx="7">
                  <c:v>2.9043060000000001</c:v>
                </c:pt>
                <c:pt idx="8">
                  <c:v>3.0637989999999999</c:v>
                </c:pt>
                <c:pt idx="9">
                  <c:v>3.4999910000000001</c:v>
                </c:pt>
                <c:pt idx="10">
                  <c:v>3.623402</c:v>
                </c:pt>
                <c:pt idx="11">
                  <c:v>3.691398</c:v>
                </c:pt>
                <c:pt idx="12">
                  <c:v>3.58344</c:v>
                </c:pt>
                <c:pt idx="13">
                  <c:v>3.3563009999999998</c:v>
                </c:pt>
                <c:pt idx="14">
                  <c:v>3.5031969999999997</c:v>
                </c:pt>
                <c:pt idx="15">
                  <c:v>3.7144019999999998</c:v>
                </c:pt>
                <c:pt idx="16">
                  <c:v>3.5604639999999996</c:v>
                </c:pt>
                <c:pt idx="17">
                  <c:v>3.8929149999999999</c:v>
                </c:pt>
                <c:pt idx="18">
                  <c:v>3.1117720000000002</c:v>
                </c:pt>
                <c:pt idx="19">
                  <c:v>2.7631359999999998</c:v>
                </c:pt>
                <c:pt idx="20">
                  <c:v>2.6872560000000001</c:v>
                </c:pt>
                <c:pt idx="21">
                  <c:v>2.0362090000000004</c:v>
                </c:pt>
                <c:pt idx="22">
                  <c:v>1.5828360000000001</c:v>
                </c:pt>
                <c:pt idx="23">
                  <c:v>1.3688740000000001</c:v>
                </c:pt>
                <c:pt idx="24">
                  <c:v>1.234893</c:v>
                </c:pt>
                <c:pt idx="25">
                  <c:v>0.98648199999999986</c:v>
                </c:pt>
                <c:pt idx="26">
                  <c:v>0.72513300000000003</c:v>
                </c:pt>
                <c:pt idx="27" formatCode="0.000">
                  <c:v>-8.6914000000000158E-2</c:v>
                </c:pt>
                <c:pt idx="28" formatCode="0.000">
                  <c:v>-0.72741400000000001</c:v>
                </c:pt>
                <c:pt idx="29" formatCode="0.000">
                  <c:v>-2.4600549999999997</c:v>
                </c:pt>
                <c:pt idx="30" formatCode="0.000">
                  <c:v>-3.2380590000000002</c:v>
                </c:pt>
                <c:pt idx="31" formatCode="0.000">
                  <c:v>-3.5201180000000001</c:v>
                </c:pt>
                <c:pt idx="32" formatCode="0.000">
                  <c:v>-3.762915</c:v>
                </c:pt>
                <c:pt idx="33" formatCode="0.000">
                  <c:v>-4.2609159999999999</c:v>
                </c:pt>
                <c:pt idx="34" formatCode="0.000">
                  <c:v>-4.8078890000000003</c:v>
                </c:pt>
                <c:pt idx="35" formatCode="0.000">
                  <c:v>-5.2539109999999996</c:v>
                </c:pt>
                <c:pt idx="36" formatCode="0.000">
                  <c:v>-5.6811369999999997</c:v>
                </c:pt>
                <c:pt idx="37" formatCode="0.000">
                  <c:v>-5.9728260000000004</c:v>
                </c:pt>
                <c:pt idx="38" formatCode="0.000">
                  <c:v>-6.1845140000000001</c:v>
                </c:pt>
                <c:pt idx="39" formatCode="0.000">
                  <c:v>-6.4063010000000009</c:v>
                </c:pt>
                <c:pt idx="40" formatCode="0.000">
                  <c:v>-6.5058159999999994</c:v>
                </c:pt>
                <c:pt idx="41" formatCode="0.000">
                  <c:v>-6.5512309999999996</c:v>
                </c:pt>
                <c:pt idx="42" formatCode="0.000">
                  <c:v>-6.5183930000000005</c:v>
                </c:pt>
                <c:pt idx="43" formatCode="0.000">
                  <c:v>-6.556439000000001</c:v>
                </c:pt>
                <c:pt idx="44" formatCode="0.000">
                  <c:v>-6.6665559999999999</c:v>
                </c:pt>
                <c:pt idx="45" formatCode="0.000">
                  <c:v>-6.716228000000001</c:v>
                </c:pt>
                <c:pt idx="46" formatCode="0.000">
                  <c:v>-6.8597450000000002</c:v>
                </c:pt>
                <c:pt idx="47" formatCode="0.000">
                  <c:v>-6.9553630000000002</c:v>
                </c:pt>
                <c:pt idx="48" formatCode="0.000">
                  <c:v>-7.0394170000000003</c:v>
                </c:pt>
                <c:pt idx="49" formatCode="0.000">
                  <c:v>-7.1173020000000005</c:v>
                </c:pt>
                <c:pt idx="50" formatCode="0.000">
                  <c:v>-7.1961890000000004</c:v>
                </c:pt>
                <c:pt idx="51" formatCode="0.000">
                  <c:v>-7.2799639999999997</c:v>
                </c:pt>
                <c:pt idx="52" formatCode="0.000">
                  <c:v>-7.360434999999999</c:v>
                </c:pt>
                <c:pt idx="53" formatCode="0.000">
                  <c:v>-7.4311309999999997</c:v>
                </c:pt>
                <c:pt idx="54" formatCode="0.000">
                  <c:v>-7.6360120000000009</c:v>
                </c:pt>
                <c:pt idx="55" formatCode="0.000">
                  <c:v>-7.7026900000000005</c:v>
                </c:pt>
                <c:pt idx="56" formatCode="0.000">
                  <c:v>-7.8510390000000001</c:v>
                </c:pt>
                <c:pt idx="57" formatCode="0.000">
                  <c:v>-7.986540999999999</c:v>
                </c:pt>
                <c:pt idx="58" formatCode="0.000">
                  <c:v>-8.1182629999999989</c:v>
                </c:pt>
                <c:pt idx="59" formatCode="0.000">
                  <c:v>-8.1862939999999984</c:v>
                </c:pt>
                <c:pt idx="60" formatCode="0.000">
                  <c:v>-8.31419</c:v>
                </c:pt>
              </c:numCache>
            </c:numRef>
          </c:val>
          <c:smooth val="0"/>
          <c:extLst>
            <c:ext xmlns:c16="http://schemas.microsoft.com/office/drawing/2014/chart" uri="{C3380CC4-5D6E-409C-BE32-E72D297353CC}">
              <c16:uniqueId val="{00000002-63C0-404A-947F-BF86733D8952}"/>
            </c:ext>
          </c:extLst>
        </c:ser>
        <c:ser>
          <c:idx val="7"/>
          <c:order val="3"/>
          <c:tx>
            <c:strRef>
              <c:f>Trade_total_fuels!$K$6</c:f>
              <c:strCache>
                <c:ptCount val="1"/>
                <c:pt idx="0">
                  <c:v>electricity</c:v>
                </c:pt>
              </c:strCache>
            </c:strRef>
          </c:tx>
          <c:spPr>
            <a:ln w="22225" cap="rnd">
              <a:solidFill>
                <a:srgbClr val="FFC702"/>
              </a:solidFill>
              <a:round/>
            </a:ln>
            <a:effectLst/>
          </c:spPr>
          <c:marker>
            <c:symbol val="none"/>
          </c:marker>
          <c:cat>
            <c:numRef>
              <c:f>Trade_total_fuels!$L$1:$BT$1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Trade_total_fuels!$L$6:$BT$6</c:f>
              <c:numCache>
                <c:formatCode>General</c:formatCode>
                <c:ptCount val="61"/>
                <c:pt idx="0">
                  <c:v>7.8880000000000061E-3</c:v>
                </c:pt>
                <c:pt idx="1">
                  <c:v>6.6966000000000012E-2</c:v>
                </c:pt>
                <c:pt idx="2">
                  <c:v>8.6733000000000005E-2</c:v>
                </c:pt>
                <c:pt idx="3">
                  <c:v>9.4910000000000008E-2</c:v>
                </c:pt>
                <c:pt idx="4">
                  <c:v>0.15293699999999999</c:v>
                </c:pt>
                <c:pt idx="5">
                  <c:v>0.133855</c:v>
                </c:pt>
                <c:pt idx="6">
                  <c:v>0.13714399999999999</c:v>
                </c:pt>
                <c:pt idx="7">
                  <c:v>0.116204</c:v>
                </c:pt>
                <c:pt idx="8">
                  <c:v>8.8223999999999997E-2</c:v>
                </c:pt>
                <c:pt idx="9">
                  <c:v>9.8923999999999998E-2</c:v>
                </c:pt>
                <c:pt idx="10">
                  <c:v>0.115199</c:v>
                </c:pt>
                <c:pt idx="11">
                  <c:v>7.5156000000000001E-2</c:v>
                </c:pt>
                <c:pt idx="12">
                  <c:v>7.1594999999999992E-2</c:v>
                </c:pt>
                <c:pt idx="13">
                  <c:v>2.1904000000000007E-2</c:v>
                </c:pt>
                <c:pt idx="14">
                  <c:v>3.8596999999999992E-2</c:v>
                </c:pt>
                <c:pt idx="15">
                  <c:v>8.4543999999999994E-2</c:v>
                </c:pt>
                <c:pt idx="16">
                  <c:v>6.2848999999999988E-2</c:v>
                </c:pt>
                <c:pt idx="17">
                  <c:v>0.10663199999999999</c:v>
                </c:pt>
                <c:pt idx="18">
                  <c:v>0.111986</c:v>
                </c:pt>
                <c:pt idx="19">
                  <c:v>0.11618700000000001</c:v>
                </c:pt>
                <c:pt idx="20">
                  <c:v>8.8633999999999991E-2</c:v>
                </c:pt>
                <c:pt idx="21">
                  <c:v>0.12710099999999999</c:v>
                </c:pt>
                <c:pt idx="22">
                  <c:v>0.16125600000000001</c:v>
                </c:pt>
                <c:pt idx="23">
                  <c:v>0.19747299999999998</c:v>
                </c:pt>
                <c:pt idx="24">
                  <c:v>0.181559</c:v>
                </c:pt>
                <c:pt idx="25">
                  <c:v>0.22748000000000002</c:v>
                </c:pt>
                <c:pt idx="26">
                  <c:v>0.226906</c:v>
                </c:pt>
                <c:pt idx="27" formatCode="0.000">
                  <c:v>0.19214379449999999</c:v>
                </c:pt>
                <c:pt idx="28" formatCode="0.000">
                  <c:v>0.18394029560399999</c:v>
                </c:pt>
                <c:pt idx="29" formatCode="0.000">
                  <c:v>0.19044587752799999</c:v>
                </c:pt>
                <c:pt idx="30" formatCode="0.000">
                  <c:v>0.18872794235199999</c:v>
                </c:pt>
                <c:pt idx="31" formatCode="0.000">
                  <c:v>0.19333491687599999</c:v>
                </c:pt>
                <c:pt idx="32" formatCode="0.000">
                  <c:v>0.18115766971200001</c:v>
                </c:pt>
                <c:pt idx="33" formatCode="0.000">
                  <c:v>0.17486447796400001</c:v>
                </c:pt>
                <c:pt idx="34" formatCode="0.000">
                  <c:v>0.17265232141199999</c:v>
                </c:pt>
                <c:pt idx="35" formatCode="0.000">
                  <c:v>0.17308904035199998</c:v>
                </c:pt>
                <c:pt idx="36" formatCode="0.000">
                  <c:v>0.17253770550800002</c:v>
                </c:pt>
                <c:pt idx="37" formatCode="0.000">
                  <c:v>0.18164427891600002</c:v>
                </c:pt>
                <c:pt idx="38" formatCode="0.000">
                  <c:v>0.19713844387599999</c:v>
                </c:pt>
                <c:pt idx="39" formatCode="0.000">
                  <c:v>0.200220298756</c:v>
                </c:pt>
                <c:pt idx="40" formatCode="0.000">
                  <c:v>0.20663819569200001</c:v>
                </c:pt>
                <c:pt idx="41" formatCode="0.000">
                  <c:v>0.20028718760399999</c:v>
                </c:pt>
                <c:pt idx="42" formatCode="0.000">
                  <c:v>0.205755975324</c:v>
                </c:pt>
                <c:pt idx="43" formatCode="0.000">
                  <c:v>0.20573161023200001</c:v>
                </c:pt>
                <c:pt idx="44" formatCode="0.000">
                  <c:v>0.21271671804800002</c:v>
                </c:pt>
                <c:pt idx="45" formatCode="0.000">
                  <c:v>0.20649369408000001</c:v>
                </c:pt>
                <c:pt idx="46" formatCode="0.000">
                  <c:v>0.206701375696</c:v>
                </c:pt>
                <c:pt idx="47" formatCode="0.000">
                  <c:v>0.20699154582400001</c:v>
                </c:pt>
                <c:pt idx="48" formatCode="0.000">
                  <c:v>0.20767165978400001</c:v>
                </c:pt>
                <c:pt idx="49" formatCode="0.000">
                  <c:v>0.208693277412</c:v>
                </c:pt>
                <c:pt idx="50" formatCode="0.000">
                  <c:v>0.21093638421599997</c:v>
                </c:pt>
                <c:pt idx="51" formatCode="0.000">
                  <c:v>0.20870911932800001</c:v>
                </c:pt>
                <c:pt idx="52" formatCode="0.000">
                  <c:v>0.206468315624</c:v>
                </c:pt>
                <c:pt idx="53" formatCode="0.000">
                  <c:v>0.20424526455600001</c:v>
                </c:pt>
                <c:pt idx="54" formatCode="0.000">
                  <c:v>0.20201387114800001</c:v>
                </c:pt>
                <c:pt idx="55" formatCode="0.000">
                  <c:v>0.20077318264800001</c:v>
                </c:pt>
                <c:pt idx="56" formatCode="0.000">
                  <c:v>0.19835123927600001</c:v>
                </c:pt>
                <c:pt idx="57" formatCode="0.000">
                  <c:v>0.19655643174000001</c:v>
                </c:pt>
                <c:pt idx="58" formatCode="0.000">
                  <c:v>0.19512125241600001</c:v>
                </c:pt>
                <c:pt idx="59" formatCode="0.000">
                  <c:v>0.19431217850399998</c:v>
                </c:pt>
                <c:pt idx="60" formatCode="0.000">
                  <c:v>0.19358979327600001</c:v>
                </c:pt>
              </c:numCache>
            </c:numRef>
          </c:val>
          <c:smooth val="0"/>
          <c:extLst>
            <c:ext xmlns:c16="http://schemas.microsoft.com/office/drawing/2014/chart" uri="{C3380CC4-5D6E-409C-BE32-E72D297353CC}">
              <c16:uniqueId val="{00000003-63C0-404A-947F-BF86733D8952}"/>
            </c:ext>
          </c:extLst>
        </c:ser>
        <c:dLbls>
          <c:showLegendKey val="0"/>
          <c:showVal val="0"/>
          <c:showCatName val="0"/>
          <c:showSerName val="0"/>
          <c:showPercent val="0"/>
          <c:showBubbleSize val="0"/>
        </c:dLbls>
        <c:smooth val="0"/>
        <c:axId val="144875872"/>
        <c:axId val="144876432"/>
      </c:lineChart>
      <c:catAx>
        <c:axId val="144875872"/>
        <c:scaling>
          <c:orientation val="minMax"/>
        </c:scaling>
        <c:delete val="0"/>
        <c:axPos val="b"/>
        <c:numFmt formatCode="General" sourceLinked="1"/>
        <c:majorTickMark val="cross"/>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4876432"/>
        <c:crosses val="autoZero"/>
        <c:auto val="1"/>
        <c:lblAlgn val="ctr"/>
        <c:lblOffset val="100"/>
        <c:tickLblSkip val="20"/>
        <c:tickMarkSkip val="10"/>
        <c:noMultiLvlLbl val="0"/>
      </c:catAx>
      <c:valAx>
        <c:axId val="144876432"/>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4875872"/>
        <c:crossesAt val="29"/>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8575" y="0"/>
          <a:ext cx="2543175" cy="6381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400" b="1" i="0" baseline="0" dirty="0" smtClean="0">
              <a:solidFill>
                <a:sysClr val="windowText" lastClr="000000"/>
              </a:solidFill>
              <a:latin typeface="+mn-lt"/>
              <a:ea typeface="Times New Roman" charset="0"/>
              <a:cs typeface="Times New Roman" charset="0"/>
            </a:rPr>
            <a:t>Gross energy trade (Reference case)</a:t>
          </a:r>
        </a:p>
        <a:p xmlns:a="http://schemas.openxmlformats.org/drawingml/2006/main">
          <a:pPr eaLnBrk="0" hangingPunct="0"/>
          <a:r>
            <a:rPr lang="en-US" sz="1400" i="0" baseline="0" dirty="0" smtClean="0">
              <a:solidFill>
                <a:sysClr val="windowText" lastClr="000000"/>
              </a:solidFill>
              <a:latin typeface="+mn-lt"/>
              <a:ea typeface="Times New Roman" charset="0"/>
              <a:cs typeface="Times New Roman" charset="0"/>
            </a:rPr>
            <a:t>quadrillion British thermal units</a:t>
          </a:r>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0.76472</cdr:x>
      <cdr:y>0.25296</cdr:y>
    </cdr:from>
    <cdr:to>
      <cdr:x>0.96521</cdr:x>
      <cdr:y>0.52081</cdr:y>
    </cdr:to>
    <cdr:sp macro="" textlink="">
      <cdr:nvSpPr>
        <cdr:cNvPr id="3" name="TextBox 1"/>
        <cdr:cNvSpPr txBox="1"/>
      </cdr:nvSpPr>
      <cdr:spPr bwMode="auto">
        <a:xfrm xmlns:a="http://schemas.openxmlformats.org/drawingml/2006/main">
          <a:off x="2108446" y="707930"/>
          <a:ext cx="552777" cy="7496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1" i="0" dirty="0" smtClean="0">
              <a:solidFill>
                <a:schemeClr val="accent5"/>
              </a:solidFill>
              <a:latin typeface="+mn-lt"/>
              <a:ea typeface="Times New Roman" charset="0"/>
              <a:cs typeface="Times New Roman" charset="0"/>
            </a:rPr>
            <a:t>exports</a:t>
          </a:r>
        </a:p>
        <a:p xmlns:a="http://schemas.openxmlformats.org/drawingml/2006/main">
          <a:pPr eaLnBrk="0" hangingPunct="0"/>
          <a:endParaRPr lang="en-US" sz="900" b="1" i="0" dirty="0" smtClean="0">
            <a:solidFill>
              <a:schemeClr val="tx2"/>
            </a:solidFill>
            <a:latin typeface="+mn-lt"/>
            <a:ea typeface="Times New Roman" charset="0"/>
            <a:cs typeface="Times New Roman" charset="0"/>
          </a:endParaRPr>
        </a:p>
        <a:p xmlns:a="http://schemas.openxmlformats.org/drawingml/2006/main">
          <a:pPr eaLnBrk="0" hangingPunct="0"/>
          <a:endParaRPr lang="en-US" sz="900" b="1" i="0" dirty="0" smtClean="0">
            <a:solidFill>
              <a:schemeClr val="tx2"/>
            </a:solidFill>
            <a:latin typeface="+mn-lt"/>
            <a:ea typeface="Times New Roman" charset="0"/>
            <a:cs typeface="Times New Roman" charset="0"/>
          </a:endParaRPr>
        </a:p>
        <a:p xmlns:a="http://schemas.openxmlformats.org/drawingml/2006/main">
          <a:pPr eaLnBrk="0" hangingPunct="0"/>
          <a:endParaRPr lang="en-US" sz="900" b="1" i="0" dirty="0" smtClean="0">
            <a:solidFill>
              <a:schemeClr val="tx2"/>
            </a:solidFill>
            <a:latin typeface="+mn-lt"/>
            <a:ea typeface="Times New Roman" charset="0"/>
            <a:cs typeface="Times New Roman" charset="0"/>
          </a:endParaRPr>
        </a:p>
        <a:p xmlns:a="http://schemas.openxmlformats.org/drawingml/2006/main">
          <a:pPr eaLnBrk="0" hangingPunct="0"/>
          <a:r>
            <a:rPr lang="en-US" sz="1400" b="1" i="0" dirty="0" smtClean="0">
              <a:solidFill>
                <a:schemeClr val="tx2"/>
              </a:solidFill>
              <a:latin typeface="+mn-lt"/>
              <a:ea typeface="Times New Roman" charset="0"/>
              <a:cs typeface="Times New Roman" charset="0"/>
            </a:rPr>
            <a:t>imports</a:t>
          </a:r>
        </a:p>
      </cdr:txBody>
    </cdr:sp>
  </cdr:relSizeAnchor>
  <cdr:relSizeAnchor xmlns:cdr="http://schemas.openxmlformats.org/drawingml/2006/chartDrawing">
    <cdr:from>
      <cdr:x>0.32992</cdr:x>
      <cdr:y>0.10947</cdr:y>
    </cdr:from>
    <cdr:to>
      <cdr:x>0.54288</cdr:x>
      <cdr:y>0.24371</cdr:y>
    </cdr:to>
    <cdr:sp macro="" textlink="">
      <cdr:nvSpPr>
        <cdr:cNvPr id="6" name="TextBox 1"/>
        <cdr:cNvSpPr txBox="1"/>
      </cdr:nvSpPr>
      <cdr:spPr bwMode="auto">
        <a:xfrm xmlns:a="http://schemas.openxmlformats.org/drawingml/2006/main">
          <a:off x="1413399" y="439088"/>
          <a:ext cx="912344" cy="538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900" b="0" i="0" dirty="0" smtClean="0">
              <a:solidFill>
                <a:schemeClr val="bg2"/>
              </a:solidFill>
              <a:latin typeface="+mn-lt"/>
              <a:ea typeface="Times New Roman" charset="0"/>
              <a:cs typeface="Times New Roman" charset="0"/>
            </a:rPr>
            <a:t>             </a:t>
          </a:r>
          <a:r>
            <a:rPr lang="en-US" sz="1400" b="1" i="0" dirty="0" smtClean="0">
              <a:solidFill>
                <a:schemeClr val="bg2"/>
              </a:solidFill>
              <a:latin typeface="+mn-lt"/>
              <a:ea typeface="Times New Roman" charset="0"/>
              <a:cs typeface="Times New Roman" charset="0"/>
            </a:rPr>
            <a:t>2018</a:t>
          </a:r>
        </a:p>
        <a:p xmlns:a="http://schemas.openxmlformats.org/drawingml/2006/main">
          <a:pPr eaLnBrk="0" hangingPunct="0"/>
          <a:endParaRPr lang="en-US" sz="300" b="0" i="0" dirty="0" smtClean="0">
            <a:solidFill>
              <a:schemeClr val="bg2"/>
            </a:solidFill>
            <a:latin typeface="+mn-lt"/>
            <a:ea typeface="Times New Roman" charset="0"/>
            <a:cs typeface="Times New Roman" charset="0"/>
          </a:endParaRPr>
        </a:p>
        <a:p xmlns:a="http://schemas.openxmlformats.org/drawingml/2006/main">
          <a:pPr eaLnBrk="0" hangingPunct="0"/>
          <a:r>
            <a:rPr lang="en-US" sz="1400" b="0" i="0" dirty="0" smtClean="0">
              <a:solidFill>
                <a:schemeClr val="bg2"/>
              </a:solidFill>
              <a:latin typeface="+mn-lt"/>
              <a:ea typeface="Times New Roman" charset="0"/>
              <a:cs typeface="Times New Roman" charset="0"/>
            </a:rPr>
            <a:t>history</a:t>
          </a:r>
          <a:r>
            <a:rPr lang="en-US" sz="1400" b="0" i="0" baseline="0" dirty="0" smtClean="0">
              <a:solidFill>
                <a:schemeClr val="bg2"/>
              </a:solidFill>
              <a:latin typeface="+mn-lt"/>
              <a:ea typeface="Times New Roman" charset="0"/>
              <a:cs typeface="Times New Roman" charset="0"/>
            </a:rPr>
            <a:t>     projections</a:t>
          </a:r>
          <a:endParaRPr lang="en-US" sz="1400" b="0" i="0" dirty="0" smtClean="0">
            <a:solidFill>
              <a:schemeClr val="bg2"/>
            </a:solidFill>
            <a:latin typeface="+mn-lt"/>
            <a:ea typeface="Times New Roman" charset="0"/>
            <a:cs typeface="Times New Roman"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8575" y="0"/>
          <a:ext cx="2543175" cy="6381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400" b="1" i="0" baseline="0" dirty="0" smtClean="0">
              <a:solidFill>
                <a:sysClr val="windowText" lastClr="000000"/>
              </a:solidFill>
              <a:latin typeface="+mn-lt"/>
              <a:ea typeface="Times New Roman" charset="0"/>
              <a:cs typeface="Times New Roman" charset="0"/>
            </a:rPr>
            <a:t>Net energy imports (Reference case)</a:t>
          </a:r>
        </a:p>
        <a:p xmlns:a="http://schemas.openxmlformats.org/drawingml/2006/main">
          <a:pPr eaLnBrk="0" hangingPunct="0"/>
          <a:r>
            <a:rPr lang="en-US" sz="1400" i="0" baseline="0" dirty="0" smtClean="0">
              <a:solidFill>
                <a:sysClr val="windowText" lastClr="000000"/>
              </a:solidFill>
              <a:latin typeface="+mn-lt"/>
              <a:ea typeface="Times New Roman" charset="0"/>
              <a:cs typeface="Times New Roman" charset="0"/>
            </a:rPr>
            <a:t>quadrillion British thermal units</a:t>
          </a:r>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0.75681</cdr:x>
      <cdr:y>0.31162</cdr:y>
    </cdr:from>
    <cdr:to>
      <cdr:x>1</cdr:x>
      <cdr:y>0.67392</cdr:y>
    </cdr:to>
    <cdr:sp macro="" textlink="">
      <cdr:nvSpPr>
        <cdr:cNvPr id="3" name="TextBox 1"/>
        <cdr:cNvSpPr txBox="1"/>
      </cdr:nvSpPr>
      <cdr:spPr bwMode="auto">
        <a:xfrm xmlns:a="http://schemas.openxmlformats.org/drawingml/2006/main">
          <a:off x="3287129" y="1309153"/>
          <a:ext cx="1056271" cy="152206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b="1" i="0" dirty="0" smtClean="0">
            <a:solidFill>
              <a:schemeClr val="accent2"/>
            </a:solidFill>
            <a:latin typeface="+mn-lt"/>
            <a:ea typeface="Times New Roman" charset="0"/>
            <a:cs typeface="Times New Roman" charset="0"/>
          </a:endParaRPr>
        </a:p>
        <a:p xmlns:a="http://schemas.openxmlformats.org/drawingml/2006/main">
          <a:pPr eaLnBrk="0" hangingPunct="0"/>
          <a:endParaRPr lang="en-US" sz="1400" b="1" i="0" dirty="0" smtClean="0">
            <a:solidFill>
              <a:schemeClr val="accent2"/>
            </a:solidFill>
            <a:latin typeface="+mn-lt"/>
            <a:ea typeface="Times New Roman" charset="0"/>
            <a:cs typeface="Times New Roman" charset="0"/>
          </a:endParaRPr>
        </a:p>
        <a:p xmlns:a="http://schemas.openxmlformats.org/drawingml/2006/main">
          <a:pPr eaLnBrk="0" hangingPunct="0"/>
          <a:endParaRPr lang="en-US" sz="1400" b="1" i="0" dirty="0" smtClean="0">
            <a:solidFill>
              <a:schemeClr val="accent2"/>
            </a:solidFill>
            <a:latin typeface="+mn-lt"/>
            <a:ea typeface="Times New Roman" charset="0"/>
            <a:cs typeface="Times New Roman" charset="0"/>
          </a:endParaRPr>
        </a:p>
        <a:p xmlns:a="http://schemas.openxmlformats.org/drawingml/2006/main">
          <a:pPr eaLnBrk="0" hangingPunct="0"/>
          <a:endParaRPr lang="en-US" sz="1400" b="1" i="0" dirty="0" smtClean="0">
            <a:solidFill>
              <a:schemeClr val="accent2"/>
            </a:solidFill>
            <a:latin typeface="+mn-lt"/>
            <a:ea typeface="Times New Roman" charset="0"/>
            <a:cs typeface="Times New Roman" charset="0"/>
          </a:endParaRPr>
        </a:p>
        <a:p xmlns:a="http://schemas.openxmlformats.org/drawingml/2006/main">
          <a:pPr eaLnBrk="0" hangingPunct="0"/>
          <a:endParaRPr lang="en-US" sz="1400" b="1" i="0" dirty="0" smtClean="0">
            <a:solidFill>
              <a:schemeClr val="accent2"/>
            </a:solidFill>
            <a:latin typeface="+mn-lt"/>
            <a:ea typeface="Times New Roman" charset="0"/>
            <a:cs typeface="Times New Roman" charset="0"/>
          </a:endParaRPr>
        </a:p>
        <a:p xmlns:a="http://schemas.openxmlformats.org/drawingml/2006/main">
          <a:pPr eaLnBrk="0" hangingPunct="0"/>
          <a:r>
            <a:rPr lang="en-US" sz="1400" b="1" i="0" dirty="0" smtClean="0">
              <a:solidFill>
                <a:schemeClr val="accent2"/>
              </a:solidFill>
              <a:latin typeface="+mn-lt"/>
              <a:ea typeface="Times New Roman" charset="0"/>
              <a:cs typeface="Times New Roman" charset="0"/>
            </a:rPr>
            <a:t>petroleum</a:t>
          </a:r>
          <a:r>
            <a:rPr lang="en-US" sz="1400" b="1" i="0" baseline="0" dirty="0" smtClean="0">
              <a:solidFill>
                <a:schemeClr val="accent2"/>
              </a:solidFill>
              <a:latin typeface="+mn-lt"/>
              <a:ea typeface="Times New Roman" charset="0"/>
              <a:cs typeface="Times New Roman" charset="0"/>
            </a:rPr>
            <a:t> and other l</a:t>
          </a:r>
          <a:r>
            <a:rPr lang="en-US" sz="1400" b="1" i="0" dirty="0" smtClean="0">
              <a:solidFill>
                <a:schemeClr val="accent2"/>
              </a:solidFill>
              <a:latin typeface="+mn-lt"/>
              <a:ea typeface="Times New Roman" charset="0"/>
              <a:cs typeface="Times New Roman" charset="0"/>
            </a:rPr>
            <a:t>iquids</a:t>
          </a:r>
        </a:p>
        <a:p xmlns:a="http://schemas.openxmlformats.org/drawingml/2006/main">
          <a:pPr eaLnBrk="0" hangingPunct="0"/>
          <a:r>
            <a:rPr lang="en-US" sz="1400" b="1" i="0" dirty="0" smtClean="0">
              <a:solidFill>
                <a:schemeClr val="accent4"/>
              </a:solidFill>
              <a:latin typeface="+mn-lt"/>
              <a:ea typeface="Times New Roman" charset="0"/>
              <a:cs typeface="Times New Roman" charset="0"/>
            </a:rPr>
            <a:t>electricity</a:t>
          </a:r>
        </a:p>
        <a:p xmlns:a="http://schemas.openxmlformats.org/drawingml/2006/main">
          <a:pPr eaLnBrk="0" hangingPunct="0"/>
          <a:r>
            <a:rPr lang="en-US" sz="1400" b="1" i="0" dirty="0" smtClean="0">
              <a:solidFill>
                <a:srgbClr val="7F7F7F"/>
              </a:solidFill>
              <a:latin typeface="+mn-lt"/>
              <a:ea typeface="Times New Roman" charset="0"/>
              <a:cs typeface="Times New Roman" charset="0"/>
            </a:rPr>
            <a:t>coal and coke</a:t>
          </a:r>
        </a:p>
        <a:p xmlns:a="http://schemas.openxmlformats.org/drawingml/2006/main">
          <a:pPr eaLnBrk="0" hangingPunct="0"/>
          <a:r>
            <a:rPr lang="en-US" sz="1400" b="1" i="0" dirty="0" smtClean="0">
              <a:solidFill>
                <a:schemeClr val="accent1"/>
              </a:solidFill>
              <a:latin typeface="+mn-lt"/>
              <a:ea typeface="Times New Roman" charset="0"/>
              <a:cs typeface="Times New Roman" charset="0"/>
            </a:rPr>
            <a:t>natural gas</a:t>
          </a:r>
        </a:p>
      </cdr:txBody>
    </cdr:sp>
  </cdr:relSizeAnchor>
  <cdr:relSizeAnchor xmlns:cdr="http://schemas.openxmlformats.org/drawingml/2006/chartDrawing">
    <cdr:from>
      <cdr:x>0.26078</cdr:x>
      <cdr:y>0.11864</cdr:y>
    </cdr:from>
    <cdr:to>
      <cdr:x>0.47374</cdr:x>
      <cdr:y>0.25288</cdr:y>
    </cdr:to>
    <cdr:sp macro="" textlink="">
      <cdr:nvSpPr>
        <cdr:cNvPr id="6" name="TextBox 1"/>
        <cdr:cNvSpPr txBox="1"/>
      </cdr:nvSpPr>
      <cdr:spPr bwMode="auto">
        <a:xfrm xmlns:a="http://schemas.openxmlformats.org/drawingml/2006/main">
          <a:off x="1132689" y="498431"/>
          <a:ext cx="924970" cy="5639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900" b="0" i="0" dirty="0" smtClean="0">
              <a:solidFill>
                <a:schemeClr val="bg2"/>
              </a:solidFill>
              <a:latin typeface="+mn-lt"/>
              <a:ea typeface="Times New Roman" charset="0"/>
              <a:cs typeface="Times New Roman" charset="0"/>
            </a:rPr>
            <a:t>             </a:t>
          </a:r>
          <a:r>
            <a:rPr lang="en-US" sz="1400" b="1" i="0" dirty="0" smtClean="0">
              <a:solidFill>
                <a:schemeClr val="bg2"/>
              </a:solidFill>
              <a:latin typeface="+mn-lt"/>
              <a:ea typeface="Times New Roman" charset="0"/>
              <a:cs typeface="Times New Roman" charset="0"/>
            </a:rPr>
            <a:t>2018</a:t>
          </a:r>
        </a:p>
        <a:p xmlns:a="http://schemas.openxmlformats.org/drawingml/2006/main">
          <a:pPr eaLnBrk="0" hangingPunct="0"/>
          <a:endParaRPr lang="en-US" sz="300" b="0" i="0" dirty="0" smtClean="0">
            <a:solidFill>
              <a:schemeClr val="bg2"/>
            </a:solidFill>
            <a:latin typeface="+mn-lt"/>
            <a:ea typeface="Times New Roman" charset="0"/>
            <a:cs typeface="Times New Roman" charset="0"/>
          </a:endParaRPr>
        </a:p>
        <a:p xmlns:a="http://schemas.openxmlformats.org/drawingml/2006/main">
          <a:pPr eaLnBrk="0" hangingPunct="0"/>
          <a:r>
            <a:rPr lang="en-US" sz="1400" b="0" i="0" dirty="0" smtClean="0">
              <a:solidFill>
                <a:schemeClr val="bg2"/>
              </a:solidFill>
              <a:latin typeface="+mn-lt"/>
              <a:ea typeface="Times New Roman" charset="0"/>
              <a:cs typeface="Times New Roman" charset="0"/>
            </a:rPr>
            <a:t>history</a:t>
          </a:r>
          <a:r>
            <a:rPr lang="en-US" sz="1400" b="0" i="0" baseline="0" dirty="0" smtClean="0">
              <a:solidFill>
                <a:schemeClr val="bg2"/>
              </a:solidFill>
              <a:latin typeface="+mn-lt"/>
              <a:ea typeface="Times New Roman" charset="0"/>
              <a:cs typeface="Times New Roman" charset="0"/>
            </a:rPr>
            <a:t>     projections</a:t>
          </a:r>
          <a:endParaRPr lang="en-US" sz="14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0.14989</cdr:x>
      <cdr:y>0.59144</cdr:y>
    </cdr:from>
    <cdr:to>
      <cdr:x>0.27952</cdr:x>
      <cdr:y>0.78125</cdr:y>
    </cdr:to>
    <cdr:sp macro="" textlink="">
      <cdr:nvSpPr>
        <cdr:cNvPr id="7" name="TextBox 1"/>
        <cdr:cNvSpPr txBox="1"/>
      </cdr:nvSpPr>
      <cdr:spPr bwMode="auto">
        <a:xfrm xmlns:a="http://schemas.openxmlformats.org/drawingml/2006/main">
          <a:off x="411169" y="1622426"/>
          <a:ext cx="355601" cy="520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0" i="0" dirty="0" smtClean="0">
              <a:solidFill>
                <a:schemeClr val="bg2"/>
              </a:solidFill>
              <a:latin typeface="+mn-lt"/>
              <a:ea typeface="Times New Roman" charset="0"/>
              <a:cs typeface="Times New Roman" charset="0"/>
            </a:rPr>
            <a:t>net</a:t>
          </a:r>
          <a:r>
            <a:rPr lang="en-US" sz="1400" b="0" i="0" baseline="0" dirty="0" smtClean="0">
              <a:solidFill>
                <a:schemeClr val="bg2"/>
              </a:solidFill>
              <a:latin typeface="+mn-lt"/>
              <a:ea typeface="Times New Roman" charset="0"/>
              <a:cs typeface="Times New Roman" charset="0"/>
            </a:rPr>
            <a:t> imports</a:t>
          </a:r>
        </a:p>
        <a:p xmlns:a="http://schemas.openxmlformats.org/drawingml/2006/main">
          <a:pPr eaLnBrk="0" hangingPunct="0"/>
          <a:endParaRPr lang="en-US" sz="14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smtClean="0">
            <a:solidFill>
              <a:schemeClr val="bg2"/>
            </a:solidFill>
            <a:latin typeface="+mn-lt"/>
            <a:ea typeface="Times New Roman" charset="0"/>
            <a:cs typeface="Times New Roman" charset="0"/>
          </a:endParaRPr>
        </a:p>
        <a:p xmlns:a="http://schemas.openxmlformats.org/drawingml/2006/main">
          <a:pPr eaLnBrk="0" hangingPunct="0"/>
          <a:r>
            <a:rPr lang="en-US" sz="1400" b="0" i="0" baseline="0" dirty="0" smtClean="0">
              <a:solidFill>
                <a:schemeClr val="bg2"/>
              </a:solidFill>
              <a:latin typeface="+mn-lt"/>
              <a:ea typeface="Times New Roman" charset="0"/>
              <a:cs typeface="Times New Roman" charset="0"/>
            </a:rPr>
            <a:t>net exports</a:t>
          </a:r>
          <a:endParaRPr lang="en-US" sz="1400" b="0" i="0" dirty="0" smtClean="0">
            <a:solidFill>
              <a:schemeClr val="bg2"/>
            </a:solidFill>
            <a:latin typeface="+mn-lt"/>
            <a:ea typeface="Times New Roman" charset="0"/>
            <a:cs typeface="Times New Roman"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8D68F5F-DAE0-45DF-9918-C04E76ADB182}" type="datetimeFigureOut">
              <a:rPr lang="en-US"/>
              <a:pPr>
                <a:defRPr/>
              </a:pPr>
              <a:t>2/28/2019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E766233A-3EA8-4D0A-8341-D2AD7A25D44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43" name="Text Box 2"/>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44" name="Text Box 3"/>
          <p:cNvSpPr txBox="1">
            <a:spLocks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45" name="Rectangle 4"/>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p:cNvSpPr>
            <a:spLocks noGrp="1" noChangeArrowheads="1"/>
          </p:cNvSpPr>
          <p:nvPr>
            <p:ph type="body"/>
          </p:nvPr>
        </p:nvSpPr>
        <p:spPr bwMode="auto">
          <a:xfrm>
            <a:off x="685800" y="4343400"/>
            <a:ext cx="5484813" cy="4113213"/>
          </a:xfrm>
          <a:prstGeom prst="rect">
            <a:avLst/>
          </a:prstGeom>
          <a:noFill/>
          <a:ln>
            <a:noFill/>
          </a:ln>
          <a:effectLs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10247" name="Text Box 6"/>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p:cNvSpPr>
            <a:spLocks noGrp="1" noChangeArrowheads="1"/>
          </p:cNvSpPr>
          <p:nvPr>
            <p:ph type="sldNum"/>
          </p:nvPr>
        </p:nvSpPr>
        <p:spPr bwMode="auto">
          <a:xfrm>
            <a:off x="3884613" y="8685213"/>
            <a:ext cx="2970212" cy="455612"/>
          </a:xfrm>
          <a:prstGeom prst="rect">
            <a:avLst/>
          </a:prstGeom>
          <a:noFill/>
          <a:ln>
            <a:noFill/>
          </a:ln>
          <a:effectLs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58168FCC-9AC6-487E-B5EF-8B602E3685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fld id="{F5D5795F-2C1F-43C8-9A91-1F6F2C318833}" type="slidenum">
              <a:rPr lang="en-US" altLang="en-US" smtClean="0">
                <a:solidFill>
                  <a:srgbClr val="000000"/>
                </a:solidFill>
              </a:rPr>
              <a:pPr/>
              <a:t>1</a:t>
            </a:fld>
            <a:endParaRPr lang="en-US" altLang="en-US" smtClean="0">
              <a:solidFill>
                <a:srgbClr val="000000"/>
              </a:solidFill>
            </a:endParaRPr>
          </a:p>
        </p:txBody>
      </p:sp>
      <p:sp>
        <p:nvSpPr>
          <p:cNvPr id="13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31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Decision to issue IHAs to 5 companies that submitted applications occurred in November</a:t>
            </a:r>
            <a:r>
              <a:rPr lang="en-US" baseline="0" dirty="0" smtClean="0"/>
              <a:t> 2018.</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12</a:t>
            </a:fld>
            <a:endParaRPr lang="en-US" altLang="en-US"/>
          </a:p>
        </p:txBody>
      </p:sp>
    </p:spTree>
    <p:extLst>
      <p:ext uri="{BB962C8B-B14F-4D97-AF65-F5344CB8AC3E}">
        <p14:creationId xmlns:p14="http://schemas.microsoft.com/office/powerpoint/2010/main" val="299833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Lawsuit filed on December 11, 2018</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13</a:t>
            </a:fld>
            <a:endParaRPr lang="en-US" altLang="en-US"/>
          </a:p>
        </p:txBody>
      </p:sp>
    </p:spTree>
    <p:extLst>
      <p:ext uri="{BB962C8B-B14F-4D97-AF65-F5344CB8AC3E}">
        <p14:creationId xmlns:p14="http://schemas.microsoft.com/office/powerpoint/2010/main" val="364672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14</a:t>
            </a:fld>
            <a:endParaRPr lang="en-US" altLang="en-US"/>
          </a:p>
        </p:txBody>
      </p:sp>
    </p:spTree>
    <p:extLst>
      <p:ext uri="{BB962C8B-B14F-4D97-AF65-F5344CB8AC3E}">
        <p14:creationId xmlns:p14="http://schemas.microsoft.com/office/powerpoint/2010/main" val="84800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fld id="{F5D5795F-2C1F-43C8-9A91-1F6F2C318833}" type="slidenum">
              <a:rPr lang="en-US" altLang="en-US" smtClean="0">
                <a:solidFill>
                  <a:srgbClr val="000000"/>
                </a:solidFill>
              </a:rPr>
              <a:pPr/>
              <a:t>15</a:t>
            </a:fld>
            <a:endParaRPr lang="en-US" altLang="en-US" smtClean="0">
              <a:solidFill>
                <a:srgbClr val="000000"/>
              </a:solidFill>
            </a:endParaRPr>
          </a:p>
        </p:txBody>
      </p:sp>
      <p:sp>
        <p:nvSpPr>
          <p:cNvPr id="13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31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817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The </a:t>
            </a:r>
            <a:r>
              <a:rPr lang="en-US" baseline="0" dirty="0" smtClean="0"/>
              <a:t>Department of the Interior is the federal executive department of the U.S. government responsible for the management and conservation of federal lands and natural resources. </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19</a:t>
            </a:fld>
            <a:endParaRPr lang="en-US" altLang="en-US"/>
          </a:p>
        </p:txBody>
      </p:sp>
    </p:spTree>
    <p:extLst>
      <p:ext uri="{BB962C8B-B14F-4D97-AF65-F5344CB8AC3E}">
        <p14:creationId xmlns:p14="http://schemas.microsoft.com/office/powerpoint/2010/main" val="165868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The </a:t>
            </a:r>
            <a:r>
              <a:rPr lang="en-US" baseline="0" dirty="0" smtClean="0"/>
              <a:t>Department of the Interior is the federal executive department of the U.S. government responsible for the management and conservation of federal lands and natural resources. </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20</a:t>
            </a:fld>
            <a:endParaRPr lang="en-US" altLang="en-US"/>
          </a:p>
        </p:txBody>
      </p:sp>
    </p:spTree>
    <p:extLst>
      <p:ext uri="{BB962C8B-B14F-4D97-AF65-F5344CB8AC3E}">
        <p14:creationId xmlns:p14="http://schemas.microsoft.com/office/powerpoint/2010/main" val="418257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smtClean="0">
                <a:solidFill>
                  <a:srgbClr val="263F6A"/>
                </a:solidFill>
                <a:latin typeface="Calibri" panose="020F0502020204030204"/>
                <a:ea typeface="MS PGothic" panose="020B0600070205080204" pitchFamily="34" charset="-128"/>
                <a:cs typeface="ＭＳ Ｐゴシック" charset="0"/>
              </a:rPr>
              <a:t>The BOEM Office of Strategic Resources is responsible for the development of the Five Year Outer Continental Shelf (OCS) Oil and Natural Gas Leasing Program.</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21</a:t>
            </a:fld>
            <a:endParaRPr lang="en-US" altLang="en-US"/>
          </a:p>
        </p:txBody>
      </p:sp>
    </p:spTree>
    <p:extLst>
      <p:ext uri="{BB962C8B-B14F-4D97-AF65-F5344CB8AC3E}">
        <p14:creationId xmlns:p14="http://schemas.microsoft.com/office/powerpoint/2010/main" val="1434063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Evolution of BOEM</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22</a:t>
            </a:fld>
            <a:endParaRPr lang="en-US" altLang="en-US"/>
          </a:p>
        </p:txBody>
      </p:sp>
    </p:spTree>
    <p:extLst>
      <p:ext uri="{BB962C8B-B14F-4D97-AF65-F5344CB8AC3E}">
        <p14:creationId xmlns:p14="http://schemas.microsoft.com/office/powerpoint/2010/main" val="52382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seaward limit of the outer continental shelf (OCS) extends for 200 nautical miles from where the baseline of the territorial sea is measured, which is variable depending on the state of reference.  In North Carolina, the seaward limits of state jurisdiction extend for 3 international nautical miles</a:t>
            </a:r>
            <a:endParaRPr lang="en-US" dirty="0" smtClean="0"/>
          </a:p>
          <a:p>
            <a:r>
              <a:rPr lang="en-US" dirty="0" smtClean="0"/>
              <a:t>English mile = 5,280 feet</a:t>
            </a:r>
          </a:p>
          <a:p>
            <a:r>
              <a:rPr lang="en-US" dirty="0" smtClean="0"/>
              <a:t>U.S. nautical mile = 6,080.2 feet</a:t>
            </a:r>
          </a:p>
          <a:p>
            <a:r>
              <a:rPr lang="en-US" dirty="0" smtClean="0"/>
              <a:t>International nautical mile = 6,076.1033 feet.</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24</a:t>
            </a:fld>
            <a:endParaRPr lang="en-US" altLang="en-US"/>
          </a:p>
        </p:txBody>
      </p:sp>
    </p:spTree>
    <p:extLst>
      <p:ext uri="{BB962C8B-B14F-4D97-AF65-F5344CB8AC3E}">
        <p14:creationId xmlns:p14="http://schemas.microsoft.com/office/powerpoint/2010/main" val="182361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25</a:t>
            </a:fld>
            <a:endParaRPr lang="en-US" altLang="en-US"/>
          </a:p>
        </p:txBody>
      </p:sp>
    </p:spTree>
    <p:extLst>
      <p:ext uri="{BB962C8B-B14F-4D97-AF65-F5344CB8AC3E}">
        <p14:creationId xmlns:p14="http://schemas.microsoft.com/office/powerpoint/2010/main" val="234100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American Petroleum</a:t>
            </a:r>
            <a:r>
              <a:rPr lang="en-US" baseline="0" dirty="0" smtClean="0"/>
              <a:t> Institute is the largest U.S. trade association for the oil and natural gas industry. It claims to represent about 650 corporations involved in production, refinement, distribution, and many other aspects of the petroleum industry. </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a:t>
            </a:fld>
            <a:endParaRPr lang="en-US" altLang="en-US"/>
          </a:p>
        </p:txBody>
      </p:sp>
    </p:spTree>
    <p:extLst>
      <p:ext uri="{BB962C8B-B14F-4D97-AF65-F5344CB8AC3E}">
        <p14:creationId xmlns:p14="http://schemas.microsoft.com/office/powerpoint/2010/main" val="2842115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26</a:t>
            </a:fld>
            <a:endParaRPr lang="en-US" altLang="en-US"/>
          </a:p>
        </p:txBody>
      </p:sp>
    </p:spTree>
    <p:extLst>
      <p:ext uri="{BB962C8B-B14F-4D97-AF65-F5344CB8AC3E}">
        <p14:creationId xmlns:p14="http://schemas.microsoft.com/office/powerpoint/2010/main" val="2345091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https://www.boem.gov/National-OCS-Program-for-2017-2022/</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27</a:t>
            </a:fld>
            <a:endParaRPr lang="en-US" altLang="en-US"/>
          </a:p>
        </p:txBody>
      </p:sp>
    </p:spTree>
    <p:extLst>
      <p:ext uri="{BB962C8B-B14F-4D97-AF65-F5344CB8AC3E}">
        <p14:creationId xmlns:p14="http://schemas.microsoft.com/office/powerpoint/2010/main" val="1742253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29 companies participated in the</a:t>
            </a:r>
            <a:r>
              <a:rPr lang="en-US" baseline="0" dirty="0" smtClean="0"/>
              <a:t> lease sale no. 251 bid process on August 15, 2018.</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28</a:t>
            </a:fld>
            <a:endParaRPr lang="en-US" altLang="en-US"/>
          </a:p>
        </p:txBody>
      </p:sp>
    </p:spTree>
    <p:extLst>
      <p:ext uri="{BB962C8B-B14F-4D97-AF65-F5344CB8AC3E}">
        <p14:creationId xmlns:p14="http://schemas.microsoft.com/office/powerpoint/2010/main" val="50901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29 companies participated in the</a:t>
            </a:r>
            <a:r>
              <a:rPr lang="en-US" baseline="0" dirty="0" smtClean="0"/>
              <a:t> lease sale no. 251 bid process on August 15, 2018.</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29</a:t>
            </a:fld>
            <a:endParaRPr lang="en-US" altLang="en-US"/>
          </a:p>
        </p:txBody>
      </p:sp>
    </p:spTree>
    <p:extLst>
      <p:ext uri="{BB962C8B-B14F-4D97-AF65-F5344CB8AC3E}">
        <p14:creationId xmlns:p14="http://schemas.microsoft.com/office/powerpoint/2010/main" val="1681565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30</a:t>
            </a:fld>
            <a:endParaRPr lang="en-US" altLang="en-US"/>
          </a:p>
        </p:txBody>
      </p:sp>
    </p:spTree>
    <p:extLst>
      <p:ext uri="{BB962C8B-B14F-4D97-AF65-F5344CB8AC3E}">
        <p14:creationId xmlns:p14="http://schemas.microsoft.com/office/powerpoint/2010/main" val="344019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https://www.boem.gov/Areas-Under-Moratoria/</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31</a:t>
            </a:fld>
            <a:endParaRPr lang="en-US" altLang="en-US"/>
          </a:p>
        </p:txBody>
      </p:sp>
    </p:spTree>
    <p:extLst>
      <p:ext uri="{BB962C8B-B14F-4D97-AF65-F5344CB8AC3E}">
        <p14:creationId xmlns:p14="http://schemas.microsoft.com/office/powerpoint/2010/main" val="75625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The Mid-Atlantic</a:t>
            </a:r>
            <a:r>
              <a:rPr lang="en-US" baseline="0" dirty="0" smtClean="0"/>
              <a:t> and South-Atlantic regions were included in the 2017-2022 Draft Proposed Program, however, they were removed following the direct, indirect, and cumulative impacts of oil and gas activities described in the Final Environmental Impact Statement (EIS) released on March 15, 2016.</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32</a:t>
            </a:fld>
            <a:endParaRPr lang="en-US" altLang="en-US"/>
          </a:p>
        </p:txBody>
      </p:sp>
    </p:spTree>
    <p:extLst>
      <p:ext uri="{BB962C8B-B14F-4D97-AF65-F5344CB8AC3E}">
        <p14:creationId xmlns:p14="http://schemas.microsoft.com/office/powerpoint/2010/main" val="119442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https://www.boem.gov/National-OCS-Program-for-2017-2022/</a:t>
            </a:r>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34</a:t>
            </a:fld>
            <a:endParaRPr lang="en-US" altLang="en-US"/>
          </a:p>
        </p:txBody>
      </p:sp>
    </p:spTree>
    <p:extLst>
      <p:ext uri="{BB962C8B-B14F-4D97-AF65-F5344CB8AC3E}">
        <p14:creationId xmlns:p14="http://schemas.microsoft.com/office/powerpoint/2010/main" val="2811433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2019-2024 Draft Proposed Program Lease Sale Schedule</a:t>
            </a:r>
            <a:r>
              <a:rPr lang="en-US" baseline="0" dirty="0" smtClean="0"/>
              <a:t> contains 47 total lease sales and 3 in the Mid-Atlantic.  The first would occur at the end of 2020, then 2022, and finally in 2024.</a:t>
            </a: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35</a:t>
            </a:fld>
            <a:endParaRPr lang="en-US" altLang="en-US"/>
          </a:p>
        </p:txBody>
      </p:sp>
    </p:spTree>
    <p:extLst>
      <p:ext uri="{BB962C8B-B14F-4D97-AF65-F5344CB8AC3E}">
        <p14:creationId xmlns:p14="http://schemas.microsoft.com/office/powerpoint/2010/main" val="331135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2019-2024 Draft Proposed Program Lease Sale Schedule</a:t>
            </a:r>
            <a:r>
              <a:rPr lang="en-US" baseline="0" dirty="0" smtClean="0"/>
              <a:t> contains 47 total lease sales and 3 in the Mid-Atlantic.  The first would occur at the end of 2020, then 2022, and finally in 2024.</a:t>
            </a: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36</a:t>
            </a:fld>
            <a:endParaRPr lang="en-US" altLang="en-US"/>
          </a:p>
        </p:txBody>
      </p:sp>
    </p:spTree>
    <p:extLst>
      <p:ext uri="{BB962C8B-B14F-4D97-AF65-F5344CB8AC3E}">
        <p14:creationId xmlns:p14="http://schemas.microsoft.com/office/powerpoint/2010/main" val="109186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a:t>
            </a:fld>
            <a:endParaRPr lang="en-US" altLang="en-US"/>
          </a:p>
        </p:txBody>
      </p:sp>
    </p:spTree>
    <p:extLst>
      <p:ext uri="{BB962C8B-B14F-4D97-AF65-F5344CB8AC3E}">
        <p14:creationId xmlns:p14="http://schemas.microsoft.com/office/powerpoint/2010/main" val="1373705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2019-2024 Draft Proposed Program Lease Sale Schedule</a:t>
            </a:r>
            <a:r>
              <a:rPr lang="en-US" baseline="0" dirty="0" smtClean="0"/>
              <a:t> also contains lease sales in Alaska.</a:t>
            </a: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37</a:t>
            </a:fld>
            <a:endParaRPr lang="en-US" altLang="en-US"/>
          </a:p>
        </p:txBody>
      </p:sp>
    </p:spTree>
    <p:extLst>
      <p:ext uri="{BB962C8B-B14F-4D97-AF65-F5344CB8AC3E}">
        <p14:creationId xmlns:p14="http://schemas.microsoft.com/office/powerpoint/2010/main" val="2902747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38</a:t>
            </a:fld>
            <a:endParaRPr lang="en-US" altLang="en-US"/>
          </a:p>
        </p:txBody>
      </p:sp>
    </p:spTree>
    <p:extLst>
      <p:ext uri="{BB962C8B-B14F-4D97-AF65-F5344CB8AC3E}">
        <p14:creationId xmlns:p14="http://schemas.microsoft.com/office/powerpoint/2010/main" val="2876623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39</a:t>
            </a:fld>
            <a:endParaRPr lang="en-US" altLang="en-US"/>
          </a:p>
        </p:txBody>
      </p:sp>
    </p:spTree>
    <p:extLst>
      <p:ext uri="{BB962C8B-B14F-4D97-AF65-F5344CB8AC3E}">
        <p14:creationId xmlns:p14="http://schemas.microsoft.com/office/powerpoint/2010/main" val="528556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40</a:t>
            </a:fld>
            <a:endParaRPr lang="en-US" altLang="en-US"/>
          </a:p>
        </p:txBody>
      </p:sp>
    </p:spTree>
    <p:extLst>
      <p:ext uri="{BB962C8B-B14F-4D97-AF65-F5344CB8AC3E}">
        <p14:creationId xmlns:p14="http://schemas.microsoft.com/office/powerpoint/2010/main" val="3208751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41</a:t>
            </a:fld>
            <a:endParaRPr lang="en-US" altLang="en-US"/>
          </a:p>
        </p:txBody>
      </p:sp>
    </p:spTree>
    <p:extLst>
      <p:ext uri="{BB962C8B-B14F-4D97-AF65-F5344CB8AC3E}">
        <p14:creationId xmlns:p14="http://schemas.microsoft.com/office/powerpoint/2010/main" val="1905027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42</a:t>
            </a:fld>
            <a:endParaRPr lang="en-US" altLang="en-US"/>
          </a:p>
        </p:txBody>
      </p:sp>
    </p:spTree>
    <p:extLst>
      <p:ext uri="{BB962C8B-B14F-4D97-AF65-F5344CB8AC3E}">
        <p14:creationId xmlns:p14="http://schemas.microsoft.com/office/powerpoint/2010/main" val="24954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43</a:t>
            </a:fld>
            <a:endParaRPr lang="en-US" altLang="en-US"/>
          </a:p>
        </p:txBody>
      </p:sp>
    </p:spTree>
    <p:extLst>
      <p:ext uri="{BB962C8B-B14F-4D97-AF65-F5344CB8AC3E}">
        <p14:creationId xmlns:p14="http://schemas.microsoft.com/office/powerpoint/2010/main" val="1802729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44</a:t>
            </a:fld>
            <a:endParaRPr lang="en-US" altLang="en-US"/>
          </a:p>
        </p:txBody>
      </p:sp>
    </p:spTree>
    <p:extLst>
      <p:ext uri="{BB962C8B-B14F-4D97-AF65-F5344CB8AC3E}">
        <p14:creationId xmlns:p14="http://schemas.microsoft.com/office/powerpoint/2010/main" val="712299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45</a:t>
            </a:fld>
            <a:endParaRPr lang="en-US" altLang="en-US"/>
          </a:p>
        </p:txBody>
      </p:sp>
    </p:spTree>
    <p:extLst>
      <p:ext uri="{BB962C8B-B14F-4D97-AF65-F5344CB8AC3E}">
        <p14:creationId xmlns:p14="http://schemas.microsoft.com/office/powerpoint/2010/main" val="2748800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46</a:t>
            </a:fld>
            <a:endParaRPr lang="en-US" altLang="en-US"/>
          </a:p>
        </p:txBody>
      </p:sp>
    </p:spTree>
    <p:extLst>
      <p:ext uri="{BB962C8B-B14F-4D97-AF65-F5344CB8AC3E}">
        <p14:creationId xmlns:p14="http://schemas.microsoft.com/office/powerpoint/2010/main" val="192303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“Opportunistic monitoring of a seismic</a:t>
            </a:r>
            <a:r>
              <a:rPr lang="en-US" baseline="0" dirty="0" smtClean="0"/>
              <a:t> survey offshore of NC during September of 2014 determined whether reef-associated fishes in their natural environment respond to marine seismic surveying.  The academic objective of the seismic survey was to study the formation and evolution of the Eastern North American Margin... The majority of the survey occurred in deep (&gt;1000m) waters off the </a:t>
            </a:r>
            <a:r>
              <a:rPr lang="en-US" baseline="0" dirty="0" err="1" smtClean="0"/>
              <a:t>contintental</a:t>
            </a:r>
            <a:r>
              <a:rPr lang="en-US" baseline="0" dirty="0" smtClean="0"/>
              <a:t> shelf, although it continued across the shelf and into shallow (&lt;35m) inner </a:t>
            </a:r>
            <a:r>
              <a:rPr lang="en-US" baseline="0" dirty="0" err="1" smtClean="0"/>
              <a:t>contintental</a:t>
            </a:r>
            <a:r>
              <a:rPr lang="en-US" baseline="0" dirty="0" smtClean="0"/>
              <a:t> shelf waters of northeastern </a:t>
            </a:r>
            <a:r>
              <a:rPr lang="en-US" baseline="0" dirty="0" err="1" smtClean="0"/>
              <a:t>Onslwo</a:t>
            </a:r>
            <a:r>
              <a:rPr lang="en-US" baseline="0" dirty="0" smtClean="0"/>
              <a:t> Bay, NC.” (Paxton et al., 2017)</a:t>
            </a:r>
          </a:p>
          <a:p>
            <a:endParaRPr lang="en-US" baseline="0"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“Reef-fish abundance declined by 78% during evening hours when fish habitat use was highest</a:t>
            </a:r>
            <a:r>
              <a:rPr lang="en-US" baseline="0" dirty="0" smtClean="0"/>
              <a:t> on the previous three days without seismic noise.” (Paxton et al., 2017)</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6</a:t>
            </a:fld>
            <a:endParaRPr lang="en-US" altLang="en-US"/>
          </a:p>
        </p:txBody>
      </p:sp>
    </p:spTree>
    <p:extLst>
      <p:ext uri="{BB962C8B-B14F-4D97-AF65-F5344CB8AC3E}">
        <p14:creationId xmlns:p14="http://schemas.microsoft.com/office/powerpoint/2010/main" val="647923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47</a:t>
            </a:fld>
            <a:endParaRPr lang="en-US" altLang="en-US"/>
          </a:p>
        </p:txBody>
      </p:sp>
    </p:spTree>
    <p:extLst>
      <p:ext uri="{BB962C8B-B14F-4D97-AF65-F5344CB8AC3E}">
        <p14:creationId xmlns:p14="http://schemas.microsoft.com/office/powerpoint/2010/main" val="1477819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48</a:t>
            </a:fld>
            <a:endParaRPr lang="en-US" altLang="en-US"/>
          </a:p>
        </p:txBody>
      </p:sp>
    </p:spTree>
    <p:extLst>
      <p:ext uri="{BB962C8B-B14F-4D97-AF65-F5344CB8AC3E}">
        <p14:creationId xmlns:p14="http://schemas.microsoft.com/office/powerpoint/2010/main" val="35893617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49</a:t>
            </a:fld>
            <a:endParaRPr lang="en-US" altLang="en-US"/>
          </a:p>
        </p:txBody>
      </p:sp>
    </p:spTree>
    <p:extLst>
      <p:ext uri="{BB962C8B-B14F-4D97-AF65-F5344CB8AC3E}">
        <p14:creationId xmlns:p14="http://schemas.microsoft.com/office/powerpoint/2010/main" val="2327586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50</a:t>
            </a:fld>
            <a:endParaRPr lang="en-US" altLang="en-US"/>
          </a:p>
        </p:txBody>
      </p:sp>
    </p:spTree>
    <p:extLst>
      <p:ext uri="{BB962C8B-B14F-4D97-AF65-F5344CB8AC3E}">
        <p14:creationId xmlns:p14="http://schemas.microsoft.com/office/powerpoint/2010/main" val="979160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51</a:t>
            </a:fld>
            <a:endParaRPr lang="en-US" altLang="en-US"/>
          </a:p>
        </p:txBody>
      </p:sp>
    </p:spTree>
    <p:extLst>
      <p:ext uri="{BB962C8B-B14F-4D97-AF65-F5344CB8AC3E}">
        <p14:creationId xmlns:p14="http://schemas.microsoft.com/office/powerpoint/2010/main" val="3973905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52</a:t>
            </a:fld>
            <a:endParaRPr lang="en-US" altLang="en-US"/>
          </a:p>
        </p:txBody>
      </p:sp>
    </p:spTree>
    <p:extLst>
      <p:ext uri="{BB962C8B-B14F-4D97-AF65-F5344CB8AC3E}">
        <p14:creationId xmlns:p14="http://schemas.microsoft.com/office/powerpoint/2010/main" val="2798322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53</a:t>
            </a:fld>
            <a:endParaRPr lang="en-US" altLang="en-US"/>
          </a:p>
        </p:txBody>
      </p:sp>
    </p:spTree>
    <p:extLst>
      <p:ext uri="{BB962C8B-B14F-4D97-AF65-F5344CB8AC3E}">
        <p14:creationId xmlns:p14="http://schemas.microsoft.com/office/powerpoint/2010/main" val="3825318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54</a:t>
            </a:fld>
            <a:endParaRPr lang="en-US" altLang="en-US"/>
          </a:p>
        </p:txBody>
      </p:sp>
    </p:spTree>
    <p:extLst>
      <p:ext uri="{BB962C8B-B14F-4D97-AF65-F5344CB8AC3E}">
        <p14:creationId xmlns:p14="http://schemas.microsoft.com/office/powerpoint/2010/main" val="915113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55</a:t>
            </a:fld>
            <a:endParaRPr lang="en-US" altLang="en-US"/>
          </a:p>
        </p:txBody>
      </p:sp>
    </p:spTree>
    <p:extLst>
      <p:ext uri="{BB962C8B-B14F-4D97-AF65-F5344CB8AC3E}">
        <p14:creationId xmlns:p14="http://schemas.microsoft.com/office/powerpoint/2010/main" val="3934469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A4C88-B6CE-4DF6-AC5C-0E11A83F5D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31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a:t>
            </a:r>
            <a:r>
              <a:rPr lang="en-US" baseline="0" dirty="0" smtClean="0"/>
              <a:t> seismic research vessel, operating 24 hours a day, will travel along the survey lines to acquire seismic data.  The line </a:t>
            </a:r>
            <a:r>
              <a:rPr lang="en-US" baseline="0" dirty="0" smtClean="0"/>
              <a:t>lengths for the proposed survey area by CGG is </a:t>
            </a:r>
            <a:r>
              <a:rPr lang="en-US" baseline="0" dirty="0" smtClean="0"/>
              <a:t>186 mi to 466 mi in length and </a:t>
            </a:r>
            <a:r>
              <a:rPr lang="en-US" baseline="0" dirty="0" smtClean="0"/>
              <a:t>will take </a:t>
            </a:r>
            <a:r>
              <a:rPr lang="en-US" baseline="0" dirty="0" smtClean="0"/>
              <a:t>approximately 36 to 90 hours to complete. Upon reaching the survey line, the vessel will take four to six hours to turn around and start another line.  The seismic acoustic source will be silent during line changes. </a:t>
            </a:r>
            <a:endParaRPr lang="en-US" dirty="0" smtClean="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7</a:t>
            </a:fld>
            <a:endParaRPr lang="en-US" altLang="en-US"/>
          </a:p>
        </p:txBody>
      </p:sp>
    </p:spTree>
    <p:extLst>
      <p:ext uri="{BB962C8B-B14F-4D97-AF65-F5344CB8AC3E}">
        <p14:creationId xmlns:p14="http://schemas.microsoft.com/office/powerpoint/2010/main" val="1443664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A4C88-B6CE-4DF6-AC5C-0E11A83F5D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884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A4C88-B6CE-4DF6-AC5C-0E11A83F5D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36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ION </a:t>
            </a:r>
            <a:r>
              <a:rPr lang="en-US" dirty="0" err="1" smtClean="0"/>
              <a:t>GeoVentures</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8</a:t>
            </a:fld>
            <a:endParaRPr lang="en-US" altLang="en-US"/>
          </a:p>
        </p:txBody>
      </p:sp>
    </p:spTree>
    <p:extLst>
      <p:ext uri="{BB962C8B-B14F-4D97-AF65-F5344CB8AC3E}">
        <p14:creationId xmlns:p14="http://schemas.microsoft.com/office/powerpoint/2010/main" val="167645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Spectrum Geo</a:t>
            </a:r>
            <a:r>
              <a:rPr lang="en-US" baseline="0" dirty="0" smtClean="0"/>
              <a:t> Inc.</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9</a:t>
            </a:fld>
            <a:endParaRPr lang="en-US" altLang="en-US"/>
          </a:p>
        </p:txBody>
      </p:sp>
    </p:spTree>
    <p:extLst>
      <p:ext uri="{BB962C8B-B14F-4D97-AF65-F5344CB8AC3E}">
        <p14:creationId xmlns:p14="http://schemas.microsoft.com/office/powerpoint/2010/main" val="1424429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TGS-NOPEC Geophysical Company</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10</a:t>
            </a:fld>
            <a:endParaRPr lang="en-US" altLang="en-US"/>
          </a:p>
        </p:txBody>
      </p:sp>
    </p:spTree>
    <p:extLst>
      <p:ext uri="{BB962C8B-B14F-4D97-AF65-F5344CB8AC3E}">
        <p14:creationId xmlns:p14="http://schemas.microsoft.com/office/powerpoint/2010/main" val="27754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Western</a:t>
            </a:r>
            <a:r>
              <a:rPr lang="en-US" baseline="0" dirty="0" err="1" smtClean="0"/>
              <a:t>Geco</a:t>
            </a:r>
            <a:r>
              <a:rPr lang="en-US" baseline="0" dirty="0" smtClean="0"/>
              <a:t>, LLC</a:t>
            </a:r>
            <a:endParaRPr lang="en-US" dirty="0"/>
          </a:p>
        </p:txBody>
      </p:sp>
      <p:sp>
        <p:nvSpPr>
          <p:cNvPr id="4" name="Slide Number Placeholder 3"/>
          <p:cNvSpPr>
            <a:spLocks noGrp="1"/>
          </p:cNvSpPr>
          <p:nvPr>
            <p:ph type="sldNum" idx="10"/>
          </p:nvPr>
        </p:nvSpPr>
        <p:spPr/>
        <p:txBody>
          <a:bodyPr/>
          <a:lstStyle/>
          <a:p>
            <a:pPr>
              <a:defRPr/>
            </a:pPr>
            <a:fld id="{58168FCC-9AC6-487E-B5EF-8B602E3685CD}" type="slidenum">
              <a:rPr lang="en-US" altLang="en-US" smtClean="0"/>
              <a:pPr>
                <a:defRPr/>
              </a:pPr>
              <a:t>11</a:t>
            </a:fld>
            <a:endParaRPr lang="en-US" altLang="en-US"/>
          </a:p>
        </p:txBody>
      </p:sp>
    </p:spTree>
    <p:extLst>
      <p:ext uri="{BB962C8B-B14F-4D97-AF65-F5344CB8AC3E}">
        <p14:creationId xmlns:p14="http://schemas.microsoft.com/office/powerpoint/2010/main" val="2021153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5"/>
          <p:cNvSpPr>
            <a:spLocks noGrp="1" noChangeArrowheads="1"/>
          </p:cNvSpPr>
          <p:nvPr>
            <p:ph type="sldNum" idx="10"/>
          </p:nvPr>
        </p:nvSpPr>
        <p:spPr/>
        <p:txBody>
          <a:bodyPr/>
          <a:lstStyle>
            <a:lvl1pPr>
              <a:defRPr/>
            </a:lvl1pPr>
          </a:lstStyle>
          <a:p>
            <a:pPr>
              <a:defRPr/>
            </a:pPr>
            <a:fld id="{1C292C72-8165-492D-BF1C-E4C8BE34740D}" type="slidenum">
              <a:rPr lang="en-US" altLang="en-US"/>
              <a:pPr>
                <a:defRPr/>
              </a:pPr>
              <a:t>‹#›</a:t>
            </a:fld>
            <a:endParaRPr lang="en-US" altLang="en-US"/>
          </a:p>
        </p:txBody>
      </p:sp>
    </p:spTree>
    <p:extLst>
      <p:ext uri="{BB962C8B-B14F-4D97-AF65-F5344CB8AC3E}">
        <p14:creationId xmlns:p14="http://schemas.microsoft.com/office/powerpoint/2010/main" val="213436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ABE80F2B-272D-4D76-A6C3-026B08C75973}" type="slidenum">
              <a:rPr lang="en-US" altLang="en-US"/>
              <a:pPr>
                <a:defRPr/>
              </a:pPr>
              <a:t>‹#›</a:t>
            </a:fld>
            <a:endParaRPr lang="en-US" altLang="en-US"/>
          </a:p>
        </p:txBody>
      </p:sp>
    </p:spTree>
    <p:extLst>
      <p:ext uri="{BB962C8B-B14F-4D97-AF65-F5344CB8AC3E}">
        <p14:creationId xmlns:p14="http://schemas.microsoft.com/office/powerpoint/2010/main" val="96803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89060D2-DBED-4074-9CEB-63F65AE22730}" type="slidenum">
              <a:rPr lang="en-US" altLang="en-US"/>
              <a:pPr>
                <a:defRPr/>
              </a:pPr>
              <a:t>‹#›</a:t>
            </a:fld>
            <a:endParaRPr lang="en-US" altLang="en-US"/>
          </a:p>
        </p:txBody>
      </p:sp>
    </p:spTree>
    <p:extLst>
      <p:ext uri="{BB962C8B-B14F-4D97-AF65-F5344CB8AC3E}">
        <p14:creationId xmlns:p14="http://schemas.microsoft.com/office/powerpoint/2010/main" val="122404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11247619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17395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1715861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030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74391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535818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12015553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23916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5000">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sldNum" idx="10"/>
          </p:nvPr>
        </p:nvSpPr>
        <p:spPr/>
        <p:txBody>
          <a:bodyPr/>
          <a:lstStyle>
            <a:lvl1pPr>
              <a:defRPr/>
            </a:lvl1pPr>
          </a:lstStyle>
          <a:p>
            <a:pPr>
              <a:defRPr/>
            </a:pPr>
            <a:fld id="{560285C8-FCD8-4F65-9470-DA196E9DC947}" type="slidenum">
              <a:rPr lang="en-US" altLang="en-US"/>
              <a:pPr>
                <a:defRPr/>
              </a:pPr>
              <a:t>‹#›</a:t>
            </a:fld>
            <a:endParaRPr lang="en-US" altLang="en-US"/>
          </a:p>
        </p:txBody>
      </p:sp>
    </p:spTree>
    <p:extLst>
      <p:ext uri="{BB962C8B-B14F-4D97-AF65-F5344CB8AC3E}">
        <p14:creationId xmlns:p14="http://schemas.microsoft.com/office/powerpoint/2010/main" val="3149423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8669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6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5375932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1599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306274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519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352914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3037595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57222313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65459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51A1C85C-9D6C-4EE7-AC4C-961E4C959EA3}" type="slidenum">
              <a:rPr lang="en-US" altLang="en-US"/>
              <a:pPr>
                <a:defRPr/>
              </a:pPr>
              <a:t>‹#›</a:t>
            </a:fld>
            <a:endParaRPr lang="en-US" altLang="en-US"/>
          </a:p>
        </p:txBody>
      </p:sp>
    </p:spTree>
    <p:extLst>
      <p:ext uri="{BB962C8B-B14F-4D97-AF65-F5344CB8AC3E}">
        <p14:creationId xmlns:p14="http://schemas.microsoft.com/office/powerpoint/2010/main" val="77447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635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655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19894454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78741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035893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313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84128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076509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1599921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76047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idx="10"/>
          </p:nvPr>
        </p:nvSpPr>
        <p:spPr/>
        <p:txBody>
          <a:bodyPr/>
          <a:lstStyle>
            <a:lvl1pPr>
              <a:defRPr/>
            </a:lvl1pPr>
          </a:lstStyle>
          <a:p>
            <a:pPr>
              <a:defRPr/>
            </a:pPr>
            <a:fld id="{DAF50CE9-47B2-47C9-903B-04815AF87BBB}" type="slidenum">
              <a:rPr lang="en-US" altLang="en-US"/>
              <a:pPr>
                <a:defRPr/>
              </a:pPr>
              <a:t>‹#›</a:t>
            </a:fld>
            <a:endParaRPr lang="en-US" altLang="en-US"/>
          </a:p>
        </p:txBody>
      </p:sp>
    </p:spTree>
    <p:extLst>
      <p:ext uri="{BB962C8B-B14F-4D97-AF65-F5344CB8AC3E}">
        <p14:creationId xmlns:p14="http://schemas.microsoft.com/office/powerpoint/2010/main" val="2582502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10119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46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2689785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450515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3941004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4165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859141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992340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25741220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42831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sldNum" idx="10"/>
          </p:nvPr>
        </p:nvSpPr>
        <p:spPr/>
        <p:txBody>
          <a:bodyPr/>
          <a:lstStyle>
            <a:lvl1pPr>
              <a:defRPr/>
            </a:lvl1pPr>
          </a:lstStyle>
          <a:p>
            <a:pPr>
              <a:defRPr/>
            </a:pPr>
            <a:fld id="{6FBFA609-AB28-4708-9CFE-8CC5A081FBA4}" type="slidenum">
              <a:rPr lang="en-US" altLang="en-US"/>
              <a:pPr>
                <a:defRPr/>
              </a:pPr>
              <a:t>‹#›</a:t>
            </a:fld>
            <a:endParaRPr lang="en-US" altLang="en-US"/>
          </a:p>
        </p:txBody>
      </p:sp>
    </p:spTree>
    <p:extLst>
      <p:ext uri="{BB962C8B-B14F-4D97-AF65-F5344CB8AC3E}">
        <p14:creationId xmlns:p14="http://schemas.microsoft.com/office/powerpoint/2010/main" val="3235522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3214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5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2045983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0495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4099180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8855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1297902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61232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1573480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501950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D1779DD5-510C-46AD-8F89-51D3A755B36B}" type="slidenum">
              <a:rPr lang="en-US" altLang="en-US"/>
              <a:pPr>
                <a:defRPr/>
              </a:pPr>
              <a:t>‹#›</a:t>
            </a:fld>
            <a:endParaRPr lang="en-US" altLang="en-US"/>
          </a:p>
        </p:txBody>
      </p:sp>
    </p:spTree>
    <p:extLst>
      <p:ext uri="{BB962C8B-B14F-4D97-AF65-F5344CB8AC3E}">
        <p14:creationId xmlns:p14="http://schemas.microsoft.com/office/powerpoint/2010/main" val="791059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8123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34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Placeholder 8"/>
          <p:cNvSpPr>
            <a:spLocks noGrp="1"/>
          </p:cNvSpPr>
          <p:nvPr>
            <p:ph type="body" sz="quarter" idx="12"/>
          </p:nvPr>
        </p:nvSpPr>
        <p:spPr>
          <a:xfrm>
            <a:off x="231820" y="1689100"/>
            <a:ext cx="8693239" cy="4487863"/>
          </a:xfrm>
          <a:prstGeom prst="rect">
            <a:avLst/>
          </a:prstGeom>
        </p:spPr>
        <p:txBody>
          <a:bodyPr/>
          <a:lstStyle>
            <a:lvl1pPr marL="237744" indent="-237744">
              <a:lnSpc>
                <a:spcPct val="125000"/>
              </a:lnSpc>
              <a:spcBef>
                <a:spcPts val="1600"/>
              </a:spcBef>
              <a:spcAft>
                <a:spcPts val="600"/>
              </a:spcAft>
              <a:defRPr sz="1400"/>
            </a:lvl1pPr>
            <a:lvl2pPr marL="694944" indent="-237744">
              <a:lnSpc>
                <a:spcPct val="125000"/>
              </a:lnSpc>
              <a:spcAft>
                <a:spcPts val="400"/>
              </a:spcAft>
              <a:defRPr sz="1400"/>
            </a:lvl2pPr>
            <a:lvl3pPr marL="1088136" indent="-173736">
              <a:lnSpc>
                <a:spcPct val="125000"/>
              </a:lnSpc>
              <a:spcAft>
                <a:spcPts val="400"/>
              </a:spcAft>
              <a:defRPr sz="1400"/>
            </a:lvl3pPr>
            <a:lvl4pPr marL="1609344" indent="-237744">
              <a:lnSpc>
                <a:spcPct val="125000"/>
              </a:lnSpc>
              <a:spcAft>
                <a:spcPts val="400"/>
              </a:spcAft>
              <a:defRPr sz="1400"/>
            </a:lvl4pPr>
            <a:lvl5pPr marL="2002536" indent="-173736">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6" name="Slide Number Placeholder 5"/>
          <p:cNvSpPr>
            <a:spLocks noGrp="1"/>
          </p:cNvSpPr>
          <p:nvPr>
            <p:ph type="sldNum" sz="quarter" idx="4"/>
          </p:nvPr>
        </p:nvSpPr>
        <p:spPr>
          <a:xfrm>
            <a:off x="8636000" y="6419088"/>
            <a:ext cx="508000"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44517873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8693239"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5" name="Slide Number Placeholder 5"/>
          <p:cNvSpPr>
            <a:spLocks noGrp="1"/>
          </p:cNvSpPr>
          <p:nvPr>
            <p:ph type="sldNum" sz="quarter" idx="4"/>
          </p:nvPr>
        </p:nvSpPr>
        <p:spPr>
          <a:xfrm>
            <a:off x="8649477" y="6419088"/>
            <a:ext cx="485192"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299910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816698" y="1689100"/>
            <a:ext cx="4105141"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30816" y="6419088"/>
            <a:ext cx="513184"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601943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59"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21486" y="6419088"/>
            <a:ext cx="522515"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
        <p:nvSpPr>
          <p:cNvPr id="8" name="Content Placeholder 10"/>
          <p:cNvSpPr>
            <a:spLocks noGrp="1"/>
          </p:cNvSpPr>
          <p:nvPr>
            <p:ph sz="quarter" idx="13"/>
          </p:nvPr>
        </p:nvSpPr>
        <p:spPr>
          <a:xfrm>
            <a:off x="321793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10"/>
          <p:cNvSpPr>
            <a:spLocks noGrp="1"/>
          </p:cNvSpPr>
          <p:nvPr>
            <p:ph sz="quarter" idx="14"/>
          </p:nvPr>
        </p:nvSpPr>
        <p:spPr>
          <a:xfrm>
            <a:off x="6197600" y="1689100"/>
            <a:ext cx="2743200" cy="4491567"/>
          </a:xfrm>
          <a:prstGeom prst="rect">
            <a:avLst/>
          </a:prstGeom>
        </p:spPr>
        <p:txBody>
          <a:bodyPr/>
          <a:lstStyle>
            <a:lvl1pPr marL="237744" indent="-237744">
              <a:lnSpc>
                <a:spcPct val="125000"/>
              </a:lnSpc>
              <a:spcBef>
                <a:spcPts val="1600"/>
              </a:spcBef>
              <a:spcAft>
                <a:spcPts val="600"/>
              </a:spcAft>
              <a:defRPr sz="1400"/>
            </a:lvl1pPr>
            <a:lvl2pPr>
              <a:lnSpc>
                <a:spcPct val="125000"/>
              </a:lnSpc>
              <a:spcAft>
                <a:spcPts val="400"/>
              </a:spcAft>
              <a:defRPr sz="1400"/>
            </a:lvl2pPr>
            <a:lvl3pPr>
              <a:lnSpc>
                <a:spcPct val="125000"/>
              </a:lnSpc>
              <a:spcAft>
                <a:spcPts val="400"/>
              </a:spcAft>
              <a:defRPr sz="1400"/>
            </a:lvl3pPr>
            <a:lvl4pPr>
              <a:lnSpc>
                <a:spcPct val="125000"/>
              </a:lnSpc>
              <a:spcAft>
                <a:spcPts val="400"/>
              </a:spcAft>
              <a:defRPr sz="1400"/>
            </a:lvl4pPr>
            <a:lvl5pPr>
              <a:lnSpc>
                <a:spcPct val="125000"/>
              </a:lnSpc>
              <a:spcAft>
                <a:spcPts val="400"/>
              </a:spcAft>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616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1"/>
          <p:cNvSpPr>
            <a:spLocks noGrp="1"/>
          </p:cNvSpPr>
          <p:nvPr>
            <p:ph type="body" sz="quarter" idx="13" hasCustomPrompt="1"/>
          </p:nvPr>
        </p:nvSpPr>
        <p:spPr>
          <a:xfrm>
            <a:off x="221628" y="1691005"/>
            <a:ext cx="4196279" cy="548640"/>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y-axis title here</a:t>
            </a:r>
          </a:p>
          <a:p>
            <a:pPr lvl="0"/>
            <a:r>
              <a:rPr lang="en-US" dirty="0" smtClean="0"/>
              <a:t>y-axis units here</a:t>
            </a:r>
          </a:p>
        </p:txBody>
      </p:sp>
      <p:sp>
        <p:nvSpPr>
          <p:cNvPr id="14" name="Text Placeholder 13"/>
          <p:cNvSpPr>
            <a:spLocks noGrp="1"/>
          </p:cNvSpPr>
          <p:nvPr>
            <p:ph type="body" sz="quarter" idx="14" hasCustomPrompt="1"/>
          </p:nvPr>
        </p:nvSpPr>
        <p:spPr>
          <a:xfrm>
            <a:off x="4709160" y="1691005"/>
            <a:ext cx="4206240" cy="548640"/>
          </a:xfrm>
          <a:prstGeom prst="rect">
            <a:avLst/>
          </a:prstGeom>
        </p:spPr>
        <p:txBody>
          <a:bodyPr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secondary y-axis title here</a:t>
            </a:r>
          </a:p>
          <a:p>
            <a:pPr lvl="0"/>
            <a:r>
              <a:rPr lang="en-US" dirty="0" smtClean="0"/>
              <a:t>secondary y-axis units here</a:t>
            </a:r>
          </a:p>
        </p:txBody>
      </p:sp>
      <p:sp>
        <p:nvSpPr>
          <p:cNvPr id="10" name="Text Placeholder 15"/>
          <p:cNvSpPr>
            <a:spLocks noGrp="1"/>
          </p:cNvSpPr>
          <p:nvPr>
            <p:ph type="body" sz="quarter" idx="15" hasCustomPrompt="1"/>
          </p:nvPr>
        </p:nvSpPr>
        <p:spPr>
          <a:xfrm>
            <a:off x="231819" y="6020678"/>
            <a:ext cx="868358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1" name="Chart Placeholder 8"/>
          <p:cNvSpPr>
            <a:spLocks noGrp="1"/>
          </p:cNvSpPr>
          <p:nvPr>
            <p:ph type="chart" sz="quarter" idx="12"/>
          </p:nvPr>
        </p:nvSpPr>
        <p:spPr>
          <a:xfrm>
            <a:off x="231819" y="2285803"/>
            <a:ext cx="8683581" cy="362251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7"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3342060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a:xfrm>
            <a:off x="8593667" y="6419088"/>
            <a:ext cx="5503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Chart Placeholder 8"/>
          <p:cNvSpPr>
            <a:spLocks noGrp="1"/>
          </p:cNvSpPr>
          <p:nvPr>
            <p:ph type="chart" sz="quarter" idx="12"/>
          </p:nvPr>
        </p:nvSpPr>
        <p:spPr>
          <a:xfrm>
            <a:off x="222959" y="1978025"/>
            <a:ext cx="8694891" cy="396839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chart</a:t>
            </a:r>
          </a:p>
        </p:txBody>
      </p:sp>
      <p:sp>
        <p:nvSpPr>
          <p:cNvPr id="12" name="Text Placeholder 11"/>
          <p:cNvSpPr>
            <a:spLocks noGrp="1"/>
          </p:cNvSpPr>
          <p:nvPr>
            <p:ph type="body" sz="quarter" idx="13" hasCustomPrompt="1"/>
          </p:nvPr>
        </p:nvSpPr>
        <p:spPr>
          <a:xfrm>
            <a:off x="222959" y="1706090"/>
            <a:ext cx="8694891" cy="292608"/>
          </a:xfrm>
          <a:prstGeom prst="rect">
            <a:avLst/>
          </a:prstGeom>
        </p:spPr>
        <p:txBody>
          <a:bodyPr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400"/>
            </a:lvl1pPr>
            <a:lvl2pPr>
              <a:defRPr sz="1400"/>
            </a:lvl2pPr>
            <a:lvl3pPr>
              <a:defRPr sz="1400"/>
            </a:lvl3pPr>
            <a:lvl4pPr>
              <a:defRPr sz="1400"/>
            </a:lvl4pPr>
            <a:lvl5pPr>
              <a:defRPr sz="1400"/>
            </a:lvl5pPr>
          </a:lstStyle>
          <a:p>
            <a:pPr lvl="0"/>
            <a:r>
              <a:rPr lang="en-US" dirty="0" smtClean="0"/>
              <a:t>pie chart units here</a:t>
            </a:r>
            <a:endParaRPr lang="en-US" dirty="0"/>
          </a:p>
        </p:txBody>
      </p:sp>
      <p:sp>
        <p:nvSpPr>
          <p:cNvPr id="16" name="Text Placeholder 15"/>
          <p:cNvSpPr>
            <a:spLocks noGrp="1"/>
          </p:cNvSpPr>
          <p:nvPr>
            <p:ph type="body" sz="quarter" idx="15" hasCustomPrompt="1"/>
          </p:nvPr>
        </p:nvSpPr>
        <p:spPr>
          <a:xfrm>
            <a:off x="22295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2206032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 Placeholder 15"/>
          <p:cNvSpPr>
            <a:spLocks noGrp="1"/>
          </p:cNvSpPr>
          <p:nvPr>
            <p:ph type="body" sz="quarter" idx="15" hasCustomPrompt="1"/>
          </p:nvPr>
        </p:nvSpPr>
        <p:spPr>
          <a:xfrm>
            <a:off x="231819" y="6020678"/>
            <a:ext cx="8694891" cy="255154"/>
          </a:xfrm>
          <a:prstGeom prst="rect">
            <a:avLst/>
          </a:prstGeom>
        </p:spPr>
        <p:txBody>
          <a:bodyPr anchor="b" anchorCtr="0"/>
          <a:lstStyle>
            <a:lvl1pPr>
              <a:buNone/>
              <a:defRPr sz="1200" i="1"/>
            </a:lvl1pPr>
            <a:lvl2pPr>
              <a:buNone/>
              <a:defRPr sz="1200" i="1"/>
            </a:lvl2pPr>
            <a:lvl3pPr>
              <a:buNone/>
              <a:defRPr sz="1200" i="1"/>
            </a:lvl3pPr>
            <a:lvl4pPr>
              <a:buNone/>
              <a:defRPr sz="1200" i="1"/>
            </a:lvl4pPr>
            <a:lvl5pPr>
              <a:buNone/>
              <a:defRPr sz="1200" i="1"/>
            </a:lvl5pPr>
          </a:lstStyle>
          <a:p>
            <a:pPr lvl="0"/>
            <a:r>
              <a:rPr lang="en-US" dirty="0" smtClean="0"/>
              <a:t>Source: Click to edit text</a:t>
            </a:r>
          </a:p>
        </p:txBody>
      </p:sp>
      <p:sp>
        <p:nvSpPr>
          <p:cNvPr id="13" name="Picture Placeholder 12"/>
          <p:cNvSpPr>
            <a:spLocks noGrp="1"/>
          </p:cNvSpPr>
          <p:nvPr>
            <p:ph type="pic" sz="quarter" idx="16"/>
          </p:nvPr>
        </p:nvSpPr>
        <p:spPr>
          <a:xfrm>
            <a:off x="231819" y="1706090"/>
            <a:ext cx="8683581" cy="423751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r>
              <a:rPr lang="en-US" dirty="0" smtClean="0"/>
              <a:t>Click icon to add picture</a:t>
            </a:r>
          </a:p>
        </p:txBody>
      </p:sp>
      <p:sp>
        <p:nvSpPr>
          <p:cNvPr id="9" name="Title 1"/>
          <p:cNvSpPr>
            <a:spLocks noGrp="1"/>
          </p:cNvSpPr>
          <p:nvPr>
            <p:ph type="title" hasCustomPrompt="1"/>
          </p:nvPr>
        </p:nvSpPr>
        <p:spPr>
          <a:xfrm>
            <a:off x="231819" y="755506"/>
            <a:ext cx="8699679" cy="755794"/>
          </a:xfrm>
          <a:prstGeom prst="rect">
            <a:avLst/>
          </a:prstGeom>
        </p:spPr>
        <p:txBody>
          <a:bodyPr anchor="b" anchorCtr="0"/>
          <a:lstStyle>
            <a:lvl1pPr algn="l">
              <a:defRPr sz="24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87799416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Oval 13"/>
          <p:cNvSpPr>
            <a:spLocks noChangeAspect="1"/>
          </p:cNvSpPr>
          <p:nvPr/>
        </p:nvSpPr>
        <p:spPr bwMode="auto">
          <a:xfrm>
            <a:off x="8732838" y="6456542"/>
            <a:ext cx="276225" cy="274638"/>
          </a:xfrm>
          <a:prstGeom prst="ellipse">
            <a:avLst/>
          </a:prstGeom>
          <a:solidFill>
            <a:srgbClr val="FFFFFF"/>
          </a:solid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54354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291FE7C-2443-428B-A0F6-B36AFBF2CEF7}" type="slidenum">
              <a:rPr lang="en-US" altLang="en-US"/>
              <a:pPr>
                <a:defRPr/>
              </a:pPr>
              <a:t>‹#›</a:t>
            </a:fld>
            <a:endParaRPr lang="en-US" altLang="en-US"/>
          </a:p>
        </p:txBody>
      </p:sp>
    </p:spTree>
    <p:extLst>
      <p:ext uri="{BB962C8B-B14F-4D97-AF65-F5344CB8AC3E}">
        <p14:creationId xmlns:p14="http://schemas.microsoft.com/office/powerpoint/2010/main" val="1715188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280990" y="1575175"/>
            <a:ext cx="6405809" cy="1490472"/>
          </a:xfrm>
          <a:prstGeom prst="rect">
            <a:avLst/>
          </a:prstGeom>
        </p:spPr>
        <p:txBody>
          <a:bodyPr anchor="b" anchorCtr="0"/>
          <a:lstStyle>
            <a:lvl1pPr algn="l">
              <a:defRPr sz="4000">
                <a:solidFill>
                  <a:schemeClr val="bg1"/>
                </a:solidFill>
              </a:defRPr>
            </a:lvl1pPr>
          </a:lstStyle>
          <a:p>
            <a:r>
              <a:rPr lang="en-US" dirty="0" smtClean="0"/>
              <a:t>Section Title — click to edit</a:t>
            </a:r>
            <a:endParaRPr lang="en-US" dirty="0"/>
          </a:p>
        </p:txBody>
      </p:sp>
      <p:sp>
        <p:nvSpPr>
          <p:cNvPr id="12" name="Text Placeholder 11"/>
          <p:cNvSpPr>
            <a:spLocks noGrp="1"/>
          </p:cNvSpPr>
          <p:nvPr>
            <p:ph type="body" sz="quarter" idx="13"/>
          </p:nvPr>
        </p:nvSpPr>
        <p:spPr>
          <a:xfrm>
            <a:off x="2322094" y="3248276"/>
            <a:ext cx="4511843" cy="3164555"/>
          </a:xfrm>
          <a:prstGeom prst="rect">
            <a:avLst/>
          </a:prstGeom>
        </p:spPr>
        <p:txBody>
          <a:bodyPr/>
          <a:lstStyle>
            <a:lvl1pPr marL="0" indent="0">
              <a:buNone/>
              <a:defRPr sz="1600">
                <a:solidFill>
                  <a:schemeClr val="bg1"/>
                </a:solidFill>
              </a:defRPr>
            </a:lvl1pPr>
          </a:lstStyle>
          <a:p>
            <a:pPr lvl="0"/>
            <a:r>
              <a:rPr lang="en-US" dirty="0" smtClean="0"/>
              <a:t>Click to edit Master text styles</a:t>
            </a:r>
          </a:p>
        </p:txBody>
      </p:sp>
      <p:cxnSp>
        <p:nvCxnSpPr>
          <p:cNvPr id="4" name="Straight Connector 3"/>
          <p:cNvCxnSpPr/>
          <p:nvPr userDrawn="1"/>
        </p:nvCxnSpPr>
        <p:spPr>
          <a:xfrm flipH="1">
            <a:off x="2189018" y="1681018"/>
            <a:ext cx="91972" cy="4193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96376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67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noChangeArrowheads="1"/>
          </p:cNvSpPr>
          <p:nvPr>
            <p:ph type="sldNum" idx="10"/>
          </p:nvPr>
        </p:nvSpPr>
        <p:spPr/>
        <p:txBody>
          <a:bodyPr/>
          <a:lstStyle>
            <a:lvl1pPr>
              <a:defRPr/>
            </a:lvl1pPr>
          </a:lstStyle>
          <a:p>
            <a:pPr>
              <a:defRPr/>
            </a:pPr>
            <a:fld id="{8ED552B0-4912-4FCC-9B57-497904D7F48E}" type="slidenum">
              <a:rPr lang="en-US" altLang="en-US"/>
              <a:pPr>
                <a:defRPr/>
              </a:pPr>
              <a:t>‹#›</a:t>
            </a:fld>
            <a:endParaRPr lang="en-US" altLang="en-US"/>
          </a:p>
        </p:txBody>
      </p:sp>
    </p:spTree>
    <p:extLst>
      <p:ext uri="{BB962C8B-B14F-4D97-AF65-F5344CB8AC3E}">
        <p14:creationId xmlns:p14="http://schemas.microsoft.com/office/powerpoint/2010/main" val="180990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764213"/>
            <a:ext cx="2286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noChangeArrowheads="1"/>
          </p:cNvSpPr>
          <p:nvPr>
            <p:ph type="sldNum" idx="10"/>
          </p:nvPr>
        </p:nvSpPr>
        <p:spPr/>
        <p:txBody>
          <a:bodyPr/>
          <a:lstStyle>
            <a:lvl1pPr>
              <a:defRPr/>
            </a:lvl1pPr>
          </a:lstStyle>
          <a:p>
            <a:pPr>
              <a:defRPr/>
            </a:pPr>
            <a:fld id="{E0BD7DDF-BEE8-4947-9248-C53BE0D7521E}" type="slidenum">
              <a:rPr lang="en-US" altLang="en-US"/>
              <a:pPr>
                <a:defRPr/>
              </a:pPr>
              <a:t>‹#›</a:t>
            </a:fld>
            <a:endParaRPr lang="en-US" altLang="en-US"/>
          </a:p>
        </p:txBody>
      </p:sp>
    </p:spTree>
    <p:extLst>
      <p:ext uri="{BB962C8B-B14F-4D97-AF65-F5344CB8AC3E}">
        <p14:creationId xmlns:p14="http://schemas.microsoft.com/office/powerpoint/2010/main" val="164888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19" Type="http://schemas.openxmlformats.org/officeDocument/2006/relationships/image" Target="../media/image10.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2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19" Type="http://schemas.openxmlformats.org/officeDocument/2006/relationships/image" Target="../media/image10.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3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5" Type="http://schemas.openxmlformats.org/officeDocument/2006/relationships/image" Target="../media/image6.png"/><Relationship Id="rId10" Type="http://schemas.openxmlformats.org/officeDocument/2006/relationships/slideLayout" Target="../slideLayouts/slideLayout41.xml"/><Relationship Id="rId19" Type="http://schemas.openxmlformats.org/officeDocument/2006/relationships/image" Target="../media/image10.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4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5" Type="http://schemas.openxmlformats.org/officeDocument/2006/relationships/image" Target="../media/image6.png"/><Relationship Id="rId10" Type="http://schemas.openxmlformats.org/officeDocument/2006/relationships/slideLayout" Target="../slideLayouts/slideLayout51.xml"/><Relationship Id="rId19" Type="http://schemas.openxmlformats.org/officeDocument/2006/relationships/image" Target="../media/image10.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5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5" Type="http://schemas.openxmlformats.org/officeDocument/2006/relationships/image" Target="../media/image6.png"/><Relationship Id="rId10" Type="http://schemas.openxmlformats.org/officeDocument/2006/relationships/slideLayout" Target="../slideLayouts/slideLayout61.xml"/><Relationship Id="rId19" Type="http://schemas.openxmlformats.org/officeDocument/2006/relationships/image" Target="../media/image10.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6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5" Type="http://schemas.openxmlformats.org/officeDocument/2006/relationships/image" Target="../media/image6.png"/><Relationship Id="rId10" Type="http://schemas.openxmlformats.org/officeDocument/2006/relationships/slideLayout" Target="../slideLayouts/slideLayout71.xml"/><Relationship Id="rId19" Type="http://schemas.openxmlformats.org/officeDocument/2006/relationships/image" Target="../media/image10.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eaLnBrk="1" hangingPunct="1">
              <a:buSzPct val="100000"/>
              <a:defRPr>
                <a:solidFill>
                  <a:srgbClr val="000000"/>
                </a:solidFill>
              </a:defRPr>
            </a:lvl1pPr>
          </a:lstStyle>
          <a:p>
            <a:pPr>
              <a:defRPr/>
            </a:pPr>
            <a:fld id="{578C53BE-2D44-4AA9-B84F-3912E294C45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25" r:id="rId7"/>
    <p:sldLayoutId id="2147483734" r:id="rId8"/>
    <p:sldLayoutId id="2147483735" r:id="rId9"/>
    <p:sldLayoutId id="2147483726" r:id="rId10"/>
    <p:sldLayoutId id="2147483727"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35025436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378006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14958630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15079316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37622363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332883"/>
            <a:ext cx="9144000" cy="92075"/>
          </a:xfrm>
          <a:prstGeom prst="rect">
            <a:avLst/>
          </a:prstGeom>
          <a:solidFill>
            <a:srgbClr val="169DD8"/>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8577" y="6419088"/>
            <a:ext cx="590737" cy="365125"/>
          </a:xfrm>
          <a:prstGeom prst="rect">
            <a:avLst/>
          </a:prstGeom>
        </p:spPr>
        <p:txBody>
          <a:bodyPr vert="horz" lIns="91440" tIns="45720" rIns="91440" bIns="45720" rtlCol="0" anchor="ctr"/>
          <a:lstStyle>
            <a:lvl1pPr algn="ctr">
              <a:defRPr sz="1200">
                <a:solidFill>
                  <a:schemeClr val="tx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userDrawn="1"/>
        </p:nvSpPr>
        <p:spPr bwMode="auto">
          <a:xfrm>
            <a:off x="739331" y="6475711"/>
            <a:ext cx="2941715" cy="261610"/>
          </a:xfrm>
          <a:prstGeom prst="rect">
            <a:avLst/>
          </a:prstGeom>
          <a:noFill/>
          <a:ln w="9525">
            <a:noFill/>
            <a:miter lim="800000"/>
            <a:headEnd/>
            <a:tailEnd/>
          </a:ln>
        </p:spPr>
        <p:txBody>
          <a:bodyPr wrap="square" lIns="0" tIns="0" rIns="0" rtlCol="0" anchor="b">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charset="0"/>
                <a:ea typeface="Times New Roman" charset="0"/>
                <a:cs typeface="Times New Roman" charset="0"/>
              </a:rPr>
              <a:t>U.S. Energy Information Administration</a:t>
            </a:r>
          </a:p>
        </p:txBody>
      </p:sp>
      <p:cxnSp>
        <p:nvCxnSpPr>
          <p:cNvPr id="3" name="Straight Connector 2"/>
          <p:cNvCxnSpPr/>
          <p:nvPr userDrawn="1"/>
        </p:nvCxnSpPr>
        <p:spPr>
          <a:xfrm>
            <a:off x="-3254" y="636627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a:off x="8678068" y="6411180"/>
            <a:ext cx="388030" cy="388030"/>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userDrawn="1"/>
        </p:nvSpPr>
        <p:spPr>
          <a:xfrm>
            <a:off x="6406561" y="6472718"/>
            <a:ext cx="219873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lumMod val="65000"/>
                    <a:lumOff val="35000"/>
                  </a:srgbClr>
                </a:solidFill>
                <a:effectLst/>
                <a:uLnTx/>
                <a:uFillTx/>
                <a:latin typeface="Arial"/>
                <a:ea typeface="+mn-ea"/>
                <a:cs typeface="+mn-cs"/>
              </a:rPr>
              <a:t>www.eia.gov/aeo</a:t>
            </a:r>
            <a:endParaRPr kumimoji="0" lang="en-US" sz="13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4" name="TextBox 13"/>
          <p:cNvSpPr txBox="1"/>
          <p:nvPr userDrawn="1"/>
        </p:nvSpPr>
        <p:spPr>
          <a:xfrm>
            <a:off x="5279604" y="6466021"/>
            <a:ext cx="1040908"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96D7"/>
                </a:solidFill>
                <a:effectLst/>
                <a:uLnTx/>
                <a:uFillTx/>
                <a:latin typeface="Arial"/>
                <a:ea typeface="+mn-ea"/>
                <a:cs typeface="+mn-cs"/>
              </a:rPr>
              <a:t>#</a:t>
            </a:r>
            <a:r>
              <a:rPr kumimoji="0" lang="en-US" sz="1300" b="0"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300" b="0" i="0" u="none" strike="noStrike" kern="1200" cap="none" spc="0" normalizeH="0" baseline="0" noProof="0" dirty="0">
              <a:ln>
                <a:noFill/>
              </a:ln>
              <a:solidFill>
                <a:srgbClr val="0096D7"/>
              </a:solidFill>
              <a:effectLst/>
              <a:uLnTx/>
              <a:uFillTx/>
              <a:latin typeface="Arial"/>
              <a:ea typeface="+mn-ea"/>
              <a:cs typeface="+mn-cs"/>
            </a:endParaRPr>
          </a:p>
        </p:txBody>
      </p:sp>
      <p:cxnSp>
        <p:nvCxnSpPr>
          <p:cNvPr id="15" name="Straight Connector 14"/>
          <p:cNvCxnSpPr/>
          <p:nvPr userDrawn="1"/>
        </p:nvCxnSpPr>
        <p:spPr>
          <a:xfrm>
            <a:off x="6393281" y="6464792"/>
            <a:ext cx="0" cy="282198"/>
          </a:xfrm>
          <a:prstGeom prst="line">
            <a:avLst/>
          </a:prstGeom>
          <a:ln w="19050" cmpd="sng">
            <a:solidFill>
              <a:schemeClr val="bg2">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228945" y="6473378"/>
            <a:ext cx="30379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lumMod val="65000"/>
                    <a:lumOff val="35000"/>
                  </a:srgbClr>
                </a:solidFill>
                <a:effectLst/>
                <a:uLnTx/>
                <a:uFillTx/>
                <a:latin typeface="Times New Roman"/>
                <a:ea typeface="+mn-ea"/>
                <a:cs typeface="Times New Roman"/>
              </a:rPr>
              <a:t>U.S. Energy Information Administration</a:t>
            </a:r>
            <a:endParaRPr kumimoji="0" lang="en-US" sz="1200" b="0" i="0" u="none" strike="noStrike" kern="1200" cap="none" spc="0" normalizeH="0" baseline="0" noProof="0" dirty="0">
              <a:ln>
                <a:noFill/>
              </a:ln>
              <a:solidFill>
                <a:srgbClr val="000000">
                  <a:lumMod val="65000"/>
                  <a:lumOff val="35000"/>
                </a:srgbClr>
              </a:solidFill>
              <a:effectLst/>
              <a:uLnTx/>
              <a:uFillTx/>
              <a:latin typeface="Times New Roman"/>
              <a:ea typeface="+mn-ea"/>
              <a:cs typeface="Times New Roman"/>
            </a:endParaRPr>
          </a:p>
        </p:txBody>
      </p:sp>
      <p:pic>
        <p:nvPicPr>
          <p:cNvPr id="18" name="Picture 17" descr="blueicon_1.png">
            <a:hlinkClick r:id="" action="ppaction://noaction"/>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945" y="63009"/>
            <a:ext cx="596900" cy="609600"/>
          </a:xfrm>
          <a:prstGeom prst="rect">
            <a:avLst/>
          </a:prstGeom>
        </p:spPr>
      </p:pic>
      <p:pic>
        <p:nvPicPr>
          <p:cNvPr id="27" name="Picture 26" descr="blueicon_3.png">
            <a:hlinkClick r:id="" action="ppaction://noaction"/>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1993" y="69594"/>
            <a:ext cx="596900" cy="609600"/>
          </a:xfrm>
          <a:prstGeom prst="rect">
            <a:avLst/>
          </a:prstGeom>
        </p:spPr>
      </p:pic>
      <p:pic>
        <p:nvPicPr>
          <p:cNvPr id="28" name="Picture 27" descr="blueicon_4.png">
            <a:hlinkClick r:id="" action="ppaction://noaction"/>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35469" y="74120"/>
            <a:ext cx="596900" cy="609600"/>
          </a:xfrm>
          <a:prstGeom prst="rect">
            <a:avLst/>
          </a:prstGeom>
        </p:spPr>
      </p:pic>
      <p:pic>
        <p:nvPicPr>
          <p:cNvPr id="29" name="Picture 28" descr="blueicon_6.png">
            <a:hlinkClick r:id="" action="ppaction://noaction"/>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4964" y="78598"/>
            <a:ext cx="596900" cy="609600"/>
          </a:xfrm>
          <a:prstGeom prst="rect">
            <a:avLst/>
          </a:prstGeom>
        </p:spPr>
      </p:pic>
      <p:pic>
        <p:nvPicPr>
          <p:cNvPr id="30" name="Picture 29" descr="blueicon_5.png">
            <a:hlinkClick r:id="" action="ppaction://noaction"/>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8731" y="69605"/>
            <a:ext cx="596900" cy="609600"/>
          </a:xfrm>
          <a:prstGeom prst="rect">
            <a:avLst/>
          </a:prstGeom>
        </p:spPr>
      </p:pic>
      <p:pic>
        <p:nvPicPr>
          <p:cNvPr id="31" name="Picture 30" descr="blueicon_7.png">
            <a:hlinkClick r:id="" action="ppaction://noaction"/>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2207" y="78602"/>
            <a:ext cx="596900" cy="609600"/>
          </a:xfrm>
          <a:prstGeom prst="rect">
            <a:avLst/>
          </a:prstGeom>
        </p:spPr>
      </p:pic>
      <p:pic>
        <p:nvPicPr>
          <p:cNvPr id="4" name="Picture 3">
            <a:hlinkClick r:id="" action="ppaction://noaction"/>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59609" y="80911"/>
            <a:ext cx="594635" cy="607287"/>
          </a:xfrm>
          <a:prstGeom prst="rect">
            <a:avLst/>
          </a:prstGeom>
        </p:spPr>
      </p:pic>
      <p:pic>
        <p:nvPicPr>
          <p:cNvPr id="5" name="Picture 4">
            <a:hlinkClick r:id="" action="ppaction://noaction"/>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245255" y="63929"/>
            <a:ext cx="607992" cy="620929"/>
          </a:xfrm>
          <a:prstGeom prst="rect">
            <a:avLst/>
          </a:prstGeom>
        </p:spPr>
      </p:pic>
      <p:pic>
        <p:nvPicPr>
          <p:cNvPr id="2" name="Picture 1">
            <a:hlinkClick r:id="" action="ppaction://noaction"/>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60606" y="84883"/>
            <a:ext cx="607993" cy="620929"/>
          </a:xfrm>
          <a:prstGeom prst="rect">
            <a:avLst/>
          </a:prstGeom>
        </p:spPr>
      </p:pic>
    </p:spTree>
    <p:extLst>
      <p:ext uri="{BB962C8B-B14F-4D97-AF65-F5344CB8AC3E}">
        <p14:creationId xmlns:p14="http://schemas.microsoft.com/office/powerpoint/2010/main" val="41857065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FN8IAb0rG9A" TargetMode="Externa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61.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5zLUTJ0oB8k" TargetMode="Externa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4.xml"/><Relationship Id="rId6" Type="http://schemas.openxmlformats.org/officeDocument/2006/relationships/image" Target="../media/image56.png"/><Relationship Id="rId11" Type="http://schemas.openxmlformats.org/officeDocument/2006/relationships/chart" Target="../charts/chart2.xml"/><Relationship Id="rId5" Type="http://schemas.openxmlformats.org/officeDocument/2006/relationships/image" Target="../media/image55.png"/><Relationship Id="rId10" Type="http://schemas.openxmlformats.org/officeDocument/2006/relationships/chart" Target="../charts/chart1.xml"/><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25146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pPr algn="ctr" eaLnBrk="1" hangingPunct="1">
              <a:buSzPct val="100000"/>
            </a:pPr>
            <a:r>
              <a:rPr lang="en-US" altLang="en-US" sz="4000" dirty="0" smtClean="0">
                <a:solidFill>
                  <a:srgbClr val="263F6A"/>
                </a:solidFill>
                <a:latin typeface="Verdana" panose="020B0604030504040204" pitchFamily="34" charset="0"/>
                <a:ea typeface="Verdana" panose="020B0604030504040204" pitchFamily="34" charset="0"/>
                <a:cs typeface="Calibri" panose="020F0502020204030204" pitchFamily="34" charset="0"/>
              </a:rPr>
              <a:t>Seismic Testing Surveys </a:t>
            </a:r>
          </a:p>
          <a:p>
            <a:pPr algn="ctr" eaLnBrk="1" hangingPunct="1">
              <a:buSzPct val="100000"/>
            </a:pPr>
            <a:r>
              <a:rPr lang="en-US" altLang="en-US" sz="4000" dirty="0" smtClean="0">
                <a:solidFill>
                  <a:srgbClr val="263F6A"/>
                </a:solidFill>
                <a:latin typeface="Verdana" panose="020B0604030504040204" pitchFamily="34" charset="0"/>
                <a:ea typeface="Verdana" panose="020B0604030504040204" pitchFamily="34" charset="0"/>
                <a:cs typeface="Calibri" panose="020F0502020204030204" pitchFamily="34" charset="0"/>
              </a:rPr>
              <a:t>along the Atlantic OCS</a:t>
            </a:r>
          </a:p>
          <a:p>
            <a:pPr algn="ctr" eaLnBrk="1" hangingPunct="1">
              <a:buSzPct val="100000"/>
            </a:pPr>
            <a:r>
              <a:rPr lang="en-US" altLang="en-US" sz="3600" i="1" dirty="0" smtClean="0">
                <a:solidFill>
                  <a:srgbClr val="70A489"/>
                </a:solidFill>
                <a:latin typeface="Verdana" panose="020B0604030504040204" pitchFamily="34" charset="0"/>
                <a:ea typeface="Verdana" panose="020B0604030504040204" pitchFamily="34" charset="0"/>
                <a:cs typeface="Calibri" panose="020F0502020204030204" pitchFamily="34" charset="0"/>
              </a:rPr>
              <a:t>Current State of Development</a:t>
            </a:r>
          </a:p>
          <a:p>
            <a:pPr algn="ctr" eaLnBrk="1" hangingPunct="1">
              <a:buSzPct val="100000"/>
            </a:pPr>
            <a:endParaRPr lang="en-US" altLang="en-US" sz="3600" i="1" dirty="0">
              <a:solidFill>
                <a:srgbClr val="70A489"/>
              </a:solidFill>
              <a:latin typeface="Verdana" panose="020B0604030504040204" pitchFamily="34" charset="0"/>
              <a:ea typeface="Verdana" panose="020B0604030504040204" pitchFamily="34" charset="0"/>
              <a:cs typeface="Calibri" panose="020F0502020204030204" pitchFamily="34" charset="0"/>
            </a:endParaRPr>
          </a:p>
          <a:p>
            <a:pPr algn="ctr" eaLnBrk="1" hangingPunct="1">
              <a:buSzPct val="100000"/>
            </a:pPr>
            <a:r>
              <a:rPr lang="en-US" altLang="en-US" sz="2400" i="1" dirty="0" smtClean="0">
                <a:solidFill>
                  <a:srgbClr val="263F6A"/>
                </a:solidFill>
                <a:latin typeface="Calibri" panose="020F0502020204030204" pitchFamily="34" charset="0"/>
                <a:cs typeface="Calibri" panose="020F0502020204030204" pitchFamily="34" charset="0"/>
              </a:rPr>
              <a:t>Presented to the League of Women Voters of Dare County</a:t>
            </a:r>
          </a:p>
          <a:p>
            <a:pPr algn="ctr" eaLnBrk="1" hangingPunct="1">
              <a:buSzPct val="100000"/>
            </a:pPr>
            <a:r>
              <a:rPr lang="en-US" altLang="en-US" sz="2400" i="1" dirty="0" smtClean="0">
                <a:solidFill>
                  <a:srgbClr val="263F6A"/>
                </a:solidFill>
                <a:latin typeface="Calibri" panose="020F0502020204030204" pitchFamily="34" charset="0"/>
                <a:cs typeface="Calibri" panose="020F0502020204030204" pitchFamily="34" charset="0"/>
              </a:rPr>
              <a:t>February 27, 2019</a:t>
            </a:r>
            <a:endParaRPr lang="en-US" altLang="en-US" sz="2400" i="1" dirty="0">
              <a:solidFill>
                <a:srgbClr val="263F6A"/>
              </a:solidFill>
              <a:latin typeface="Calibri" panose="020F0502020204030204" pitchFamily="34" charset="0"/>
              <a:cs typeface="Calibri" panose="020F0502020204030204" pitchFamily="34" charset="0"/>
            </a:endParaRPr>
          </a:p>
        </p:txBody>
      </p:sp>
      <p:pic>
        <p:nvPicPr>
          <p:cNvPr id="122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90513"/>
            <a:ext cx="4471987"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09850"/>
            <a:ext cx="6400800" cy="5038301"/>
          </a:xfrm>
          <a:prstGeom prst="rect">
            <a:avLst/>
          </a:prstGeom>
        </p:spPr>
      </p:pic>
      <p:sp>
        <p:nvSpPr>
          <p:cNvPr id="3" name="TextBox 2"/>
          <p:cNvSpPr txBox="1"/>
          <p:nvPr/>
        </p:nvSpPr>
        <p:spPr>
          <a:xfrm>
            <a:off x="6477000" y="2133600"/>
            <a:ext cx="2667000" cy="2862322"/>
          </a:xfrm>
          <a:prstGeom prst="rect">
            <a:avLst/>
          </a:prstGeom>
          <a:noFill/>
        </p:spPr>
        <p:txBody>
          <a:bodyPr wrap="square" rtlCol="0">
            <a:spAutoFit/>
          </a:bodyPr>
          <a:lstStyle/>
          <a:p>
            <a:r>
              <a:rPr lang="en-US" dirty="0" smtClean="0">
                <a:solidFill>
                  <a:srgbClr val="263F6A"/>
                </a:solidFill>
                <a:latin typeface="Calibri" panose="020F0502020204030204" pitchFamily="34" charset="0"/>
                <a:cs typeface="Calibri" panose="020F0502020204030204" pitchFamily="34" charset="0"/>
              </a:rPr>
              <a:t>TGS-NOPEC Geophysical Company proposed a survey that consists of 227 lines from FL to DE totaling 34,258 mi and would travel an average speed of 4.5 </a:t>
            </a:r>
            <a:r>
              <a:rPr lang="en-US" dirty="0" err="1" smtClean="0">
                <a:solidFill>
                  <a:srgbClr val="263F6A"/>
                </a:solidFill>
                <a:latin typeface="Calibri" panose="020F0502020204030204" pitchFamily="34" charset="0"/>
                <a:cs typeface="Calibri" panose="020F0502020204030204" pitchFamily="34" charset="0"/>
              </a:rPr>
              <a:t>kn</a:t>
            </a:r>
            <a:r>
              <a:rPr lang="en-US" dirty="0" smtClean="0">
                <a:solidFill>
                  <a:srgbClr val="263F6A"/>
                </a:solidFill>
                <a:latin typeface="Calibri" panose="020F0502020204030204" pitchFamily="34" charset="0"/>
                <a:cs typeface="Calibri" panose="020F0502020204030204" pitchFamily="34" charset="0"/>
              </a:rPr>
              <a:t> in water depths that range from less than 100 m to over 5,000 m.</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998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34710"/>
            <a:ext cx="6400800" cy="5388581"/>
          </a:xfrm>
          <a:prstGeom prst="rect">
            <a:avLst/>
          </a:prstGeom>
        </p:spPr>
      </p:pic>
      <p:sp>
        <p:nvSpPr>
          <p:cNvPr id="4" name="TextBox 3"/>
          <p:cNvSpPr txBox="1"/>
          <p:nvPr/>
        </p:nvSpPr>
        <p:spPr>
          <a:xfrm>
            <a:off x="6400800" y="2133600"/>
            <a:ext cx="2743200" cy="2585323"/>
          </a:xfrm>
          <a:prstGeom prst="rect">
            <a:avLst/>
          </a:prstGeom>
          <a:noFill/>
        </p:spPr>
        <p:txBody>
          <a:bodyPr wrap="square" rtlCol="0">
            <a:spAutoFit/>
          </a:bodyPr>
          <a:lstStyle/>
          <a:p>
            <a:r>
              <a:rPr lang="en-US" dirty="0" err="1" smtClean="0">
                <a:solidFill>
                  <a:srgbClr val="263F6A"/>
                </a:solidFill>
                <a:latin typeface="Calibri" panose="020F0502020204030204" pitchFamily="34" charset="0"/>
                <a:cs typeface="Calibri" panose="020F0502020204030204" pitchFamily="34" charset="0"/>
              </a:rPr>
              <a:t>WesternGeco</a:t>
            </a:r>
            <a:r>
              <a:rPr lang="en-US" dirty="0" smtClean="0">
                <a:solidFill>
                  <a:srgbClr val="263F6A"/>
                </a:solidFill>
                <a:latin typeface="Calibri" panose="020F0502020204030204" pitchFamily="34" charset="0"/>
                <a:cs typeface="Calibri" panose="020F0502020204030204" pitchFamily="34" charset="0"/>
              </a:rPr>
              <a:t>, LCC proposed a survey that consists of 84 lines from SC to DE totaling 17,595 mi and would travel an average speed of 4.5 </a:t>
            </a:r>
            <a:r>
              <a:rPr lang="en-US" dirty="0" err="1" smtClean="0">
                <a:solidFill>
                  <a:srgbClr val="263F6A"/>
                </a:solidFill>
                <a:latin typeface="Calibri" panose="020F0502020204030204" pitchFamily="34" charset="0"/>
                <a:cs typeface="Calibri" panose="020F0502020204030204" pitchFamily="34" charset="0"/>
              </a:rPr>
              <a:t>kn</a:t>
            </a:r>
            <a:r>
              <a:rPr lang="en-US" dirty="0" smtClean="0">
                <a:solidFill>
                  <a:srgbClr val="263F6A"/>
                </a:solidFill>
                <a:latin typeface="Calibri" panose="020F0502020204030204" pitchFamily="34" charset="0"/>
                <a:cs typeface="Calibri" panose="020F0502020204030204" pitchFamily="34" charset="0"/>
              </a:rPr>
              <a:t> in water depths that range from  less than 100 m to over 4,000m.</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983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694" y="228600"/>
            <a:ext cx="8522612" cy="6400800"/>
          </a:xfrm>
          <a:prstGeom prst="rect">
            <a:avLst/>
          </a:prstGeom>
        </p:spPr>
      </p:pic>
      <p:sp>
        <p:nvSpPr>
          <p:cNvPr id="4" name="TextBox 3"/>
          <p:cNvSpPr txBox="1"/>
          <p:nvPr/>
        </p:nvSpPr>
        <p:spPr>
          <a:xfrm>
            <a:off x="2859155" y="381000"/>
            <a:ext cx="2667000" cy="369332"/>
          </a:xfrm>
          <a:prstGeom prst="rect">
            <a:avLst/>
          </a:prstGeom>
          <a:noFill/>
        </p:spPr>
        <p:txBody>
          <a:bodyPr wrap="square" rtlCol="0">
            <a:spAutoFit/>
          </a:bodyPr>
          <a:lstStyle/>
          <a:p>
            <a:r>
              <a:rPr lang="en-US" dirty="0" smtClean="0">
                <a:solidFill>
                  <a:schemeClr val="tx1"/>
                </a:solidFill>
                <a:latin typeface="Calibri" panose="020F0502020204030204" pitchFamily="34" charset="0"/>
                <a:cs typeface="Calibri" panose="020F0502020204030204" pitchFamily="34" charset="0"/>
              </a:rPr>
              <a:t>Geological &amp; Geophysical</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50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457200"/>
            <a:ext cx="4572000" cy="305354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114800" y="2667000"/>
            <a:ext cx="4572000" cy="381693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33400" y="4038600"/>
            <a:ext cx="3276600" cy="1477328"/>
          </a:xfrm>
          <a:prstGeom prst="rect">
            <a:avLst/>
          </a:prstGeom>
        </p:spPr>
        <p:txBody>
          <a:bodyPr wrap="square">
            <a:spAutoFit/>
          </a:bodyPr>
          <a:lstStyle/>
          <a:p>
            <a:pPr marL="457200" lvl="1" indent="0" algn="ctr"/>
            <a:r>
              <a:rPr lang="en-US" dirty="0" smtClean="0">
                <a:solidFill>
                  <a:srgbClr val="263F6A"/>
                </a:solidFill>
                <a:latin typeface="Calibri" panose="020F0502020204030204" pitchFamily="34" charset="0"/>
                <a:cs typeface="Calibri" panose="020F0502020204030204" pitchFamily="34" charset="0"/>
              </a:rPr>
              <a:t>If permitted,  seismic </a:t>
            </a:r>
            <a:r>
              <a:rPr lang="en-US" dirty="0" err="1">
                <a:solidFill>
                  <a:srgbClr val="263F6A"/>
                </a:solidFill>
                <a:latin typeface="Calibri" panose="020F0502020204030204" pitchFamily="34" charset="0"/>
                <a:cs typeface="Calibri" panose="020F0502020204030204" pitchFamily="34" charset="0"/>
              </a:rPr>
              <a:t>airgun</a:t>
            </a:r>
            <a:r>
              <a:rPr lang="en-US" dirty="0">
                <a:solidFill>
                  <a:srgbClr val="263F6A"/>
                </a:solidFill>
                <a:latin typeface="Calibri" panose="020F0502020204030204" pitchFamily="34" charset="0"/>
                <a:cs typeface="Calibri" panose="020F0502020204030204" pitchFamily="34" charset="0"/>
              </a:rPr>
              <a:t> blasts </a:t>
            </a:r>
            <a:r>
              <a:rPr lang="en-US" dirty="0" smtClean="0">
                <a:solidFill>
                  <a:srgbClr val="263F6A"/>
                </a:solidFill>
                <a:latin typeface="Calibri" panose="020F0502020204030204" pitchFamily="34" charset="0"/>
                <a:cs typeface="Calibri" panose="020F0502020204030204" pitchFamily="34" charset="0"/>
              </a:rPr>
              <a:t>would occur </a:t>
            </a:r>
            <a:r>
              <a:rPr lang="en-US" dirty="0">
                <a:solidFill>
                  <a:srgbClr val="263F6A"/>
                </a:solidFill>
                <a:latin typeface="Calibri" panose="020F0502020204030204" pitchFamily="34" charset="0"/>
                <a:cs typeface="Calibri" panose="020F0502020204030204" pitchFamily="34" charset="0"/>
              </a:rPr>
              <a:t>every </a:t>
            </a:r>
            <a:r>
              <a:rPr lang="en-US" dirty="0" smtClean="0">
                <a:solidFill>
                  <a:srgbClr val="263F6A"/>
                </a:solidFill>
                <a:latin typeface="Calibri" panose="020F0502020204030204" pitchFamily="34" charset="0"/>
                <a:cs typeface="Calibri" panose="020F0502020204030204" pitchFamily="34" charset="0"/>
              </a:rPr>
              <a:t>10-60 </a:t>
            </a:r>
            <a:r>
              <a:rPr lang="en-US" dirty="0">
                <a:solidFill>
                  <a:srgbClr val="263F6A"/>
                </a:solidFill>
                <a:latin typeface="Calibri" panose="020F0502020204030204" pitchFamily="34" charset="0"/>
                <a:cs typeface="Calibri" panose="020F0502020204030204" pitchFamily="34" charset="0"/>
              </a:rPr>
              <a:t>seconds while </a:t>
            </a:r>
            <a:r>
              <a:rPr lang="en-US" dirty="0" smtClean="0">
                <a:solidFill>
                  <a:srgbClr val="263F6A"/>
                </a:solidFill>
                <a:latin typeface="Calibri" panose="020F0502020204030204" pitchFamily="34" charset="0"/>
                <a:cs typeface="Calibri" panose="020F0502020204030204" pitchFamily="34" charset="0"/>
              </a:rPr>
              <a:t>5 different companies survey simultaneously for months.</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8915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a:solidFill>
                  <a:srgbClr val="263F6A"/>
                </a:solidFill>
              </a:rPr>
              <a:t>D</a:t>
            </a:r>
            <a:r>
              <a:rPr lang="en-US" sz="3200" b="1" kern="0" dirty="0" smtClean="0">
                <a:solidFill>
                  <a:srgbClr val="263F6A"/>
                </a:solidFill>
              </a:rPr>
              <a:t>ecision to issue IHAs Legally </a:t>
            </a:r>
            <a:r>
              <a:rPr lang="en-US" sz="3200" b="1" kern="0" dirty="0">
                <a:solidFill>
                  <a:srgbClr val="263F6A"/>
                </a:solidFill>
              </a:rPr>
              <a:t>C</a:t>
            </a:r>
            <a:r>
              <a:rPr lang="en-US" sz="3200" b="1" kern="0" dirty="0" smtClean="0">
                <a:solidFill>
                  <a:srgbClr val="263F6A"/>
                </a:solidFill>
              </a:rPr>
              <a:t>hallenged </a:t>
            </a:r>
          </a:p>
          <a:p>
            <a:pPr algn="l"/>
            <a:endParaRPr lang="en-US" sz="3200" b="1" kern="0" dirty="0">
              <a:solidFill>
                <a:srgbClr val="263F6A"/>
              </a:solidFill>
            </a:endParaRPr>
          </a:p>
        </p:txBody>
      </p:sp>
      <p:sp>
        <p:nvSpPr>
          <p:cNvPr id="6" name="Content Placeholder 2"/>
          <p:cNvSpPr txBox="1">
            <a:spLocks/>
          </p:cNvSpPr>
          <p:nvPr/>
        </p:nvSpPr>
        <p:spPr>
          <a:xfrm>
            <a:off x="228600" y="1219200"/>
            <a:ext cx="8686800" cy="5334000"/>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r>
              <a:rPr lang="en-US" sz="2000" b="1" dirty="0" smtClean="0">
                <a:solidFill>
                  <a:srgbClr val="263F6A"/>
                </a:solidFill>
              </a:rPr>
              <a:t>December 2018 </a:t>
            </a:r>
          </a:p>
          <a:p>
            <a:pPr marL="0" indent="0"/>
            <a:r>
              <a:rPr lang="en-US" sz="2000" dirty="0" smtClean="0">
                <a:solidFill>
                  <a:srgbClr val="263F6A"/>
                </a:solidFill>
              </a:rPr>
              <a:t>9 </a:t>
            </a:r>
            <a:r>
              <a:rPr lang="en-US" sz="2000" dirty="0">
                <a:solidFill>
                  <a:srgbClr val="263F6A"/>
                </a:solidFill>
              </a:rPr>
              <a:t>environmental organizations challenged the decision claiming it violates: </a:t>
            </a:r>
            <a:endParaRPr lang="en-US" sz="2000" dirty="0" smtClean="0">
              <a:solidFill>
                <a:srgbClr val="263F6A"/>
              </a:solidFill>
            </a:endParaRPr>
          </a:p>
          <a:p>
            <a:pPr marL="457200" indent="-457200">
              <a:buFont typeface="Arial" panose="020B0604020202020204" pitchFamily="34" charset="0"/>
              <a:buChar char="•"/>
            </a:pPr>
            <a:r>
              <a:rPr lang="en-US" sz="1800" dirty="0" smtClean="0">
                <a:solidFill>
                  <a:srgbClr val="263F6A"/>
                </a:solidFill>
              </a:rPr>
              <a:t>Marine </a:t>
            </a:r>
            <a:r>
              <a:rPr lang="en-US" sz="1800" dirty="0">
                <a:solidFill>
                  <a:srgbClr val="263F6A"/>
                </a:solidFill>
              </a:rPr>
              <a:t>Mammal Protection </a:t>
            </a:r>
            <a:r>
              <a:rPr lang="en-US" sz="1800" dirty="0" smtClean="0">
                <a:solidFill>
                  <a:srgbClr val="263F6A"/>
                </a:solidFill>
              </a:rPr>
              <a:t>Act </a:t>
            </a:r>
          </a:p>
          <a:p>
            <a:pPr marL="457200" indent="-457200">
              <a:buFont typeface="Arial" panose="020B0604020202020204" pitchFamily="34" charset="0"/>
              <a:buChar char="•"/>
            </a:pPr>
            <a:r>
              <a:rPr lang="en-US" sz="1800" dirty="0" smtClean="0">
                <a:solidFill>
                  <a:srgbClr val="263F6A"/>
                </a:solidFill>
              </a:rPr>
              <a:t>Endangered </a:t>
            </a:r>
            <a:r>
              <a:rPr lang="en-US" sz="1800" dirty="0">
                <a:solidFill>
                  <a:srgbClr val="263F6A"/>
                </a:solidFill>
              </a:rPr>
              <a:t>Species </a:t>
            </a:r>
            <a:r>
              <a:rPr lang="en-US" sz="1800" dirty="0" smtClean="0">
                <a:solidFill>
                  <a:srgbClr val="263F6A"/>
                </a:solidFill>
              </a:rPr>
              <a:t>Act</a:t>
            </a:r>
            <a:endParaRPr lang="en-US" sz="1800" dirty="0">
              <a:solidFill>
                <a:srgbClr val="263F6A"/>
              </a:solidFill>
            </a:endParaRPr>
          </a:p>
          <a:p>
            <a:pPr marL="457200" indent="-457200">
              <a:buFont typeface="Arial" panose="020B0604020202020204" pitchFamily="34" charset="0"/>
              <a:buChar char="•"/>
            </a:pPr>
            <a:r>
              <a:rPr lang="en-US" sz="1800" dirty="0" smtClean="0">
                <a:solidFill>
                  <a:srgbClr val="263F6A"/>
                </a:solidFill>
              </a:rPr>
              <a:t>National </a:t>
            </a:r>
            <a:r>
              <a:rPr lang="en-US" sz="1800" dirty="0">
                <a:solidFill>
                  <a:srgbClr val="263F6A"/>
                </a:solidFill>
              </a:rPr>
              <a:t>Environmental Policy </a:t>
            </a:r>
            <a:r>
              <a:rPr lang="en-US" sz="1800" dirty="0" smtClean="0">
                <a:solidFill>
                  <a:srgbClr val="263F6A"/>
                </a:solidFill>
              </a:rPr>
              <a:t>Act</a:t>
            </a:r>
          </a:p>
          <a:p>
            <a:pPr marL="0" indent="0" algn="ctr"/>
            <a:r>
              <a:rPr lang="en-US" sz="1600" dirty="0" smtClean="0">
                <a:solidFill>
                  <a:srgbClr val="263F6A"/>
                </a:solidFill>
              </a:rPr>
              <a:t>Plaintiffs represented by the Southern Environmental Law Center and Earth Justice</a:t>
            </a:r>
          </a:p>
          <a:p>
            <a:pPr marL="0" indent="0"/>
            <a:r>
              <a:rPr lang="en-US" sz="2000" dirty="0" smtClean="0">
                <a:solidFill>
                  <a:srgbClr val="263F6A"/>
                </a:solidFill>
              </a:rPr>
              <a:t>16 S.C. municipalities </a:t>
            </a:r>
            <a:r>
              <a:rPr lang="en-US" sz="2000" dirty="0">
                <a:solidFill>
                  <a:srgbClr val="263F6A"/>
                </a:solidFill>
              </a:rPr>
              <a:t>and small business organizations filed a separate case </a:t>
            </a:r>
            <a:endParaRPr lang="en-US" dirty="0">
              <a:solidFill>
                <a:srgbClr val="263F6A"/>
              </a:solidFill>
            </a:endParaRPr>
          </a:p>
          <a:p>
            <a:pPr marL="0" lvl="1" indent="0" algn="ctr"/>
            <a:r>
              <a:rPr lang="en-US" sz="1600" dirty="0">
                <a:solidFill>
                  <a:srgbClr val="263F6A"/>
                </a:solidFill>
              </a:rPr>
              <a:t>Plaintiffs represented by the </a:t>
            </a:r>
            <a:r>
              <a:rPr lang="en-US" sz="1600" dirty="0" smtClean="0">
                <a:solidFill>
                  <a:srgbClr val="263F6A"/>
                </a:solidFill>
              </a:rPr>
              <a:t>S.C. </a:t>
            </a:r>
            <a:r>
              <a:rPr lang="en-US" sz="1600" dirty="0">
                <a:solidFill>
                  <a:srgbClr val="263F6A"/>
                </a:solidFill>
              </a:rPr>
              <a:t>Environmental Law Project</a:t>
            </a:r>
          </a:p>
          <a:p>
            <a:pPr marL="0" indent="0" algn="ctr"/>
            <a:r>
              <a:rPr lang="en-US" sz="2200" dirty="0" smtClean="0">
                <a:solidFill>
                  <a:srgbClr val="263F6A"/>
                </a:solidFill>
              </a:rPr>
              <a:t>The </a:t>
            </a:r>
            <a:r>
              <a:rPr lang="en-US" sz="2200" dirty="0">
                <a:solidFill>
                  <a:srgbClr val="263F6A"/>
                </a:solidFill>
              </a:rPr>
              <a:t>separate cases have been </a:t>
            </a:r>
            <a:r>
              <a:rPr lang="en-US" sz="2200" dirty="0" smtClean="0">
                <a:solidFill>
                  <a:srgbClr val="263F6A"/>
                </a:solidFill>
              </a:rPr>
              <a:t>consolidated </a:t>
            </a:r>
          </a:p>
          <a:p>
            <a:pPr marL="0" lvl="2" indent="0" algn="ctr">
              <a:spcBef>
                <a:spcPts val="800"/>
              </a:spcBef>
            </a:pPr>
            <a:r>
              <a:rPr lang="en-US" sz="1600" dirty="0">
                <a:solidFill>
                  <a:srgbClr val="263F6A"/>
                </a:solidFill>
              </a:rPr>
              <a:t>Attorneys General along Atlantic coast and a coalition of public aquariums join plaintiff</a:t>
            </a:r>
          </a:p>
          <a:p>
            <a:pPr marL="0" lvl="2" indent="0" algn="ctr">
              <a:spcBef>
                <a:spcPts val="800"/>
              </a:spcBef>
            </a:pPr>
            <a:r>
              <a:rPr lang="en-US" sz="1600" dirty="0">
                <a:solidFill>
                  <a:srgbClr val="263F6A"/>
                </a:solidFill>
              </a:rPr>
              <a:t>American Petroleum Institute and International Association of Geophysical Contractors join defendant</a:t>
            </a:r>
          </a:p>
          <a:p>
            <a:pPr marL="0" indent="0"/>
            <a:r>
              <a:rPr lang="en-US" sz="2000" b="1" dirty="0" smtClean="0">
                <a:solidFill>
                  <a:srgbClr val="263F6A"/>
                </a:solidFill>
              </a:rPr>
              <a:t>February 2019</a:t>
            </a:r>
          </a:p>
          <a:p>
            <a:pPr marL="0" indent="0"/>
            <a:r>
              <a:rPr lang="en-US" sz="2000" dirty="0" smtClean="0">
                <a:solidFill>
                  <a:srgbClr val="263F6A"/>
                </a:solidFill>
              </a:rPr>
              <a:t>A motion for a preliminary injunction filed by plaintiff to block seismic testing activity from occurring until legal challenge is resolved. </a:t>
            </a:r>
          </a:p>
          <a:p>
            <a:pPr marL="0" indent="0"/>
            <a:endParaRPr lang="en-US" dirty="0" smtClean="0">
              <a:solidFill>
                <a:srgbClr val="263F6A"/>
              </a:solidFill>
            </a:endParaRPr>
          </a:p>
          <a:p>
            <a:pPr marL="0" indent="0"/>
            <a:endParaRPr lang="en-US" altLang="en-US" sz="2400" b="1" kern="0" dirty="0" smtClean="0">
              <a:solidFill>
                <a:srgbClr val="263F6A"/>
              </a:solidFill>
            </a:endParaRPr>
          </a:p>
          <a:p>
            <a:pPr marL="0" indent="0"/>
            <a:endParaRPr lang="en-US" altLang="en-US" sz="2400" b="1" kern="0" dirty="0">
              <a:solidFill>
                <a:srgbClr val="263F6A"/>
              </a:solidFill>
            </a:endParaRPr>
          </a:p>
        </p:txBody>
      </p:sp>
    </p:spTree>
    <p:extLst>
      <p:ext uri="{BB962C8B-B14F-4D97-AF65-F5344CB8AC3E}">
        <p14:creationId xmlns:p14="http://schemas.microsoft.com/office/powerpoint/2010/main" val="1381701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25146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pPr algn="ctr" eaLnBrk="1" hangingPunct="1">
              <a:buSzPct val="100000"/>
            </a:pPr>
            <a:r>
              <a:rPr lang="en-US" altLang="en-US" sz="4000" dirty="0" smtClean="0">
                <a:solidFill>
                  <a:srgbClr val="263F6A"/>
                </a:solidFill>
                <a:latin typeface="Verdana" panose="020B0604030504040204" pitchFamily="34" charset="0"/>
                <a:ea typeface="Verdana" panose="020B0604030504040204" pitchFamily="34" charset="0"/>
                <a:cs typeface="Calibri" panose="020F0502020204030204" pitchFamily="34" charset="0"/>
              </a:rPr>
              <a:t>2019-2024 National OCS</a:t>
            </a:r>
          </a:p>
          <a:p>
            <a:pPr algn="ctr" eaLnBrk="1" hangingPunct="1">
              <a:buSzPct val="100000"/>
            </a:pPr>
            <a:r>
              <a:rPr lang="en-US" altLang="en-US" sz="4000" dirty="0" smtClean="0">
                <a:solidFill>
                  <a:srgbClr val="263F6A"/>
                </a:solidFill>
                <a:latin typeface="Verdana" panose="020B0604030504040204" pitchFamily="34" charset="0"/>
                <a:ea typeface="Verdana" panose="020B0604030504040204" pitchFamily="34" charset="0"/>
                <a:cs typeface="Calibri" panose="020F0502020204030204" pitchFamily="34" charset="0"/>
              </a:rPr>
              <a:t>Oil and Gas Leasing Program</a:t>
            </a:r>
          </a:p>
          <a:p>
            <a:pPr algn="ctr" eaLnBrk="1" hangingPunct="1">
              <a:buSzPct val="100000"/>
            </a:pPr>
            <a:r>
              <a:rPr lang="en-US" altLang="en-US" sz="3600" i="1" dirty="0" smtClean="0">
                <a:solidFill>
                  <a:srgbClr val="70A489"/>
                </a:solidFill>
                <a:latin typeface="Verdana" panose="020B0604030504040204" pitchFamily="34" charset="0"/>
                <a:ea typeface="Verdana" panose="020B0604030504040204" pitchFamily="34" charset="0"/>
                <a:cs typeface="Calibri" panose="020F0502020204030204" pitchFamily="34" charset="0"/>
              </a:rPr>
              <a:t>Current State of Development</a:t>
            </a:r>
          </a:p>
          <a:p>
            <a:pPr algn="ctr" eaLnBrk="1" hangingPunct="1">
              <a:buSzPct val="100000"/>
            </a:pPr>
            <a:endParaRPr lang="en-US" altLang="en-US" sz="3600" i="1" dirty="0">
              <a:solidFill>
                <a:srgbClr val="70A489"/>
              </a:solidFill>
              <a:latin typeface="Verdana" panose="020B0604030504040204" pitchFamily="34" charset="0"/>
              <a:ea typeface="Verdana" panose="020B0604030504040204" pitchFamily="34" charset="0"/>
              <a:cs typeface="Calibri" panose="020F0502020204030204" pitchFamily="34" charset="0"/>
            </a:endParaRPr>
          </a:p>
          <a:p>
            <a:pPr algn="ctr" eaLnBrk="1" hangingPunct="1">
              <a:buSzPct val="100000"/>
            </a:pPr>
            <a:r>
              <a:rPr lang="en-US" altLang="en-US" sz="2400" i="1" dirty="0" smtClean="0">
                <a:solidFill>
                  <a:srgbClr val="263F6A"/>
                </a:solidFill>
                <a:latin typeface="Calibri" panose="020F0502020204030204" pitchFamily="34" charset="0"/>
                <a:cs typeface="Calibri" panose="020F0502020204030204" pitchFamily="34" charset="0"/>
              </a:rPr>
              <a:t>Presented to the League of Women Voters of Dare County</a:t>
            </a:r>
          </a:p>
          <a:p>
            <a:pPr algn="ctr" eaLnBrk="1" hangingPunct="1">
              <a:buSzPct val="100000"/>
            </a:pPr>
            <a:r>
              <a:rPr lang="en-US" altLang="en-US" sz="2400" i="1" dirty="0" smtClean="0">
                <a:solidFill>
                  <a:srgbClr val="263F6A"/>
                </a:solidFill>
                <a:latin typeface="Calibri" panose="020F0502020204030204" pitchFamily="34" charset="0"/>
                <a:cs typeface="Calibri" panose="020F0502020204030204" pitchFamily="34" charset="0"/>
              </a:rPr>
              <a:t>February 27, 2019</a:t>
            </a:r>
            <a:endParaRPr lang="en-US" altLang="en-US" sz="2400" i="1" dirty="0">
              <a:solidFill>
                <a:srgbClr val="263F6A"/>
              </a:solidFill>
              <a:latin typeface="Calibri" panose="020F0502020204030204" pitchFamily="34" charset="0"/>
              <a:cs typeface="Calibri" panose="020F0502020204030204" pitchFamily="34" charset="0"/>
            </a:endParaRPr>
          </a:p>
        </p:txBody>
      </p:sp>
      <p:pic>
        <p:nvPicPr>
          <p:cNvPr id="122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90513"/>
            <a:ext cx="4471987"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23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Outline</a:t>
            </a:r>
            <a:endParaRPr lang="en-US" sz="3200" b="1" kern="0" dirty="0">
              <a:solidFill>
                <a:srgbClr val="263F6A"/>
              </a:solidFill>
            </a:endParaRPr>
          </a:p>
        </p:txBody>
      </p:sp>
      <p:sp>
        <p:nvSpPr>
          <p:cNvPr id="6" name="Content Placeholder 2"/>
          <p:cNvSpPr txBox="1">
            <a:spLocks/>
          </p:cNvSpPr>
          <p:nvPr/>
        </p:nvSpPr>
        <p:spPr>
          <a:xfrm>
            <a:off x="628650" y="1524000"/>
            <a:ext cx="7886700" cy="4876800"/>
          </a:xfrm>
          <a:prstGeom prst="rect">
            <a:avLst/>
          </a:prstGeom>
          <a:noFill/>
        </p:spPr>
        <p:txBody>
          <a:bodyPr>
            <a:normAutofit fontScale="6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571500" indent="-571500">
              <a:buClr>
                <a:srgbClr val="70A489"/>
              </a:buClr>
              <a:buFont typeface="Arial" panose="020B0604020202020204" pitchFamily="34" charset="0"/>
              <a:buChar char="•"/>
            </a:pPr>
            <a:r>
              <a:rPr lang="en-US" sz="4400" dirty="0" smtClean="0">
                <a:solidFill>
                  <a:srgbClr val="263F6A"/>
                </a:solidFill>
              </a:rPr>
              <a:t>Background</a:t>
            </a:r>
            <a:r>
              <a:rPr lang="en-US" sz="4400" dirty="0">
                <a:solidFill>
                  <a:srgbClr val="263F6A"/>
                </a:solidFill>
              </a:rPr>
              <a:t>: </a:t>
            </a:r>
          </a:p>
          <a:p>
            <a:pPr marL="914400" lvl="1" indent="-457200">
              <a:buClr>
                <a:srgbClr val="70A489"/>
              </a:buClr>
              <a:buFont typeface="Arial" panose="020B0604020202020204" pitchFamily="34" charset="0"/>
              <a:buChar char="•"/>
            </a:pPr>
            <a:r>
              <a:rPr lang="en-US" sz="3600" dirty="0">
                <a:solidFill>
                  <a:srgbClr val="263F6A"/>
                </a:solidFill>
              </a:rPr>
              <a:t>National OCS Oil and Gas Leasing Program</a:t>
            </a:r>
          </a:p>
          <a:p>
            <a:pPr marL="914400" lvl="1" indent="-457200">
              <a:buClr>
                <a:srgbClr val="70A489"/>
              </a:buClr>
              <a:buFont typeface="Arial" panose="020B0604020202020204" pitchFamily="34" charset="0"/>
              <a:buChar char="•"/>
            </a:pPr>
            <a:r>
              <a:rPr lang="en-US" sz="3600" dirty="0">
                <a:solidFill>
                  <a:srgbClr val="263F6A"/>
                </a:solidFill>
              </a:rPr>
              <a:t>U.S. Department of the Interior (DOI)</a:t>
            </a:r>
          </a:p>
          <a:p>
            <a:pPr marL="914400" lvl="1" indent="-457200">
              <a:buClr>
                <a:srgbClr val="70A489"/>
              </a:buClr>
              <a:buFont typeface="Arial" panose="020B0604020202020204" pitchFamily="34" charset="0"/>
              <a:buChar char="•"/>
            </a:pPr>
            <a:r>
              <a:rPr lang="en-US" sz="3600" dirty="0">
                <a:solidFill>
                  <a:srgbClr val="263F6A"/>
                </a:solidFill>
              </a:rPr>
              <a:t>Bureau of Ocean Energy Management (BOEM) </a:t>
            </a:r>
          </a:p>
          <a:p>
            <a:pPr marL="914400" lvl="1" indent="-457200">
              <a:buClr>
                <a:srgbClr val="70A489"/>
              </a:buClr>
              <a:buFont typeface="Arial" panose="020B0604020202020204" pitchFamily="34" charset="0"/>
              <a:buChar char="•"/>
            </a:pPr>
            <a:r>
              <a:rPr lang="en-US" sz="3600" dirty="0">
                <a:solidFill>
                  <a:srgbClr val="263F6A"/>
                </a:solidFill>
              </a:rPr>
              <a:t>Outer Continental Shelf (OCS)</a:t>
            </a:r>
          </a:p>
          <a:p>
            <a:pPr marL="914400" lvl="1" indent="-457200">
              <a:buClr>
                <a:srgbClr val="70A489"/>
              </a:buClr>
              <a:buFont typeface="Arial" panose="020B0604020202020204" pitchFamily="34" charset="0"/>
              <a:buChar char="•"/>
            </a:pPr>
            <a:r>
              <a:rPr lang="en-US" sz="3600" dirty="0">
                <a:solidFill>
                  <a:srgbClr val="263F6A"/>
                </a:solidFill>
              </a:rPr>
              <a:t>2017-2022 National Program</a:t>
            </a:r>
          </a:p>
          <a:p>
            <a:pPr marL="571500" indent="-571500">
              <a:buClr>
                <a:srgbClr val="70A489"/>
              </a:buClr>
              <a:buFont typeface="Arial" panose="020B0604020202020204" pitchFamily="34" charset="0"/>
              <a:buChar char="•"/>
            </a:pPr>
            <a:r>
              <a:rPr lang="en-US" sz="4400" dirty="0">
                <a:solidFill>
                  <a:srgbClr val="263F6A"/>
                </a:solidFill>
              </a:rPr>
              <a:t>BOEM 2019-2024 Draft Proposed Program (DPP)</a:t>
            </a:r>
          </a:p>
          <a:p>
            <a:pPr marL="571500" indent="-571500">
              <a:buClr>
                <a:srgbClr val="70A489"/>
              </a:buClr>
              <a:buFont typeface="Arial" panose="020B0604020202020204" pitchFamily="34" charset="0"/>
              <a:buChar char="•"/>
            </a:pPr>
            <a:r>
              <a:rPr lang="en-US" sz="4400" dirty="0">
                <a:solidFill>
                  <a:srgbClr val="263F6A"/>
                </a:solidFill>
              </a:rPr>
              <a:t>Don’t Drill NC Coalition </a:t>
            </a:r>
          </a:p>
          <a:p>
            <a:pPr marL="914400" lvl="1" indent="-457200">
              <a:buClr>
                <a:srgbClr val="70A489"/>
              </a:buClr>
              <a:buFont typeface="Arial" panose="020B0604020202020204" pitchFamily="34" charset="0"/>
              <a:buChar char="•"/>
            </a:pPr>
            <a:r>
              <a:rPr lang="en-US" sz="3600" dirty="0">
                <a:solidFill>
                  <a:srgbClr val="263F6A"/>
                </a:solidFill>
              </a:rPr>
              <a:t>Rally to Raleigh</a:t>
            </a:r>
          </a:p>
          <a:p>
            <a:pPr marL="571500" indent="-571500">
              <a:buClr>
                <a:srgbClr val="70A489"/>
              </a:buClr>
              <a:buFont typeface="Arial" panose="020B0604020202020204" pitchFamily="34" charset="0"/>
              <a:buChar char="•"/>
            </a:pPr>
            <a:r>
              <a:rPr lang="en-US" sz="4400" dirty="0">
                <a:solidFill>
                  <a:srgbClr val="263F6A"/>
                </a:solidFill>
              </a:rPr>
              <a:t>Legislative </a:t>
            </a:r>
            <a:r>
              <a:rPr lang="en-US" sz="4400" dirty="0" smtClean="0">
                <a:solidFill>
                  <a:srgbClr val="263F6A"/>
                </a:solidFill>
              </a:rPr>
              <a:t>Activity</a:t>
            </a:r>
          </a:p>
          <a:p>
            <a:pPr marL="571500" indent="-571500">
              <a:buClr>
                <a:srgbClr val="70A489"/>
              </a:buClr>
              <a:buFont typeface="Arial" panose="020B0604020202020204" pitchFamily="34" charset="0"/>
              <a:buChar char="•"/>
            </a:pPr>
            <a:r>
              <a:rPr lang="en-US" sz="4400" dirty="0" smtClean="0">
                <a:solidFill>
                  <a:srgbClr val="263F6A"/>
                </a:solidFill>
              </a:rPr>
              <a:t>What’s Next?</a:t>
            </a:r>
            <a:endParaRPr lang="en-US" sz="4400" dirty="0">
              <a:solidFill>
                <a:srgbClr val="263F6A"/>
              </a:solidFill>
            </a:endParaRPr>
          </a:p>
          <a:p>
            <a:pPr marL="571500" indent="-571500">
              <a:buClr>
                <a:srgbClr val="70A489"/>
              </a:buClr>
              <a:buFont typeface="Arial" panose="020B0604020202020204" pitchFamily="34" charset="0"/>
              <a:buChar char="•"/>
            </a:pPr>
            <a:r>
              <a:rPr lang="en-US" sz="4400" dirty="0" smtClean="0">
                <a:solidFill>
                  <a:srgbClr val="263F6A"/>
                </a:solidFill>
              </a:rPr>
              <a:t>Take </a:t>
            </a:r>
            <a:r>
              <a:rPr lang="en-US" sz="4400" dirty="0">
                <a:solidFill>
                  <a:srgbClr val="263F6A"/>
                </a:solidFill>
              </a:rPr>
              <a:t>Action</a:t>
            </a:r>
          </a:p>
          <a:p>
            <a:pPr marL="0" indent="0"/>
            <a:endParaRPr lang="en-US" altLang="en-US" sz="2400" b="1" kern="0" dirty="0" smtClean="0">
              <a:solidFill>
                <a:srgbClr val="263F6A"/>
              </a:solidFill>
            </a:endParaRPr>
          </a:p>
          <a:p>
            <a:pPr marL="0" indent="0"/>
            <a:endParaRPr lang="en-US" altLang="en-US" sz="2400" b="1" kern="0" dirty="0">
              <a:solidFill>
                <a:srgbClr val="263F6A"/>
              </a:solidFill>
            </a:endParaRPr>
          </a:p>
        </p:txBody>
      </p:sp>
    </p:spTree>
    <p:extLst>
      <p:ext uri="{BB962C8B-B14F-4D97-AF65-F5344CB8AC3E}">
        <p14:creationId xmlns:p14="http://schemas.microsoft.com/office/powerpoint/2010/main" val="1929840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National OCS </a:t>
            </a:r>
            <a:br>
              <a:rPr lang="en-US" sz="3200" b="1" kern="0" dirty="0" smtClean="0">
                <a:solidFill>
                  <a:srgbClr val="263F6A"/>
                </a:solidFill>
              </a:rPr>
            </a:br>
            <a:r>
              <a:rPr lang="en-US" sz="3200" b="1" kern="0" dirty="0" smtClean="0">
                <a:solidFill>
                  <a:srgbClr val="263F6A"/>
                </a:solidFill>
              </a:rPr>
              <a:t>Oil and Gas Leasing Program</a:t>
            </a:r>
            <a:endParaRPr lang="en-US" sz="3200" b="1" kern="0" dirty="0">
              <a:solidFill>
                <a:srgbClr val="263F6A"/>
              </a:solidFill>
            </a:endParaRPr>
          </a:p>
        </p:txBody>
      </p:sp>
      <p:sp>
        <p:nvSpPr>
          <p:cNvPr id="6" name="Content Placeholder 2"/>
          <p:cNvSpPr txBox="1">
            <a:spLocks/>
          </p:cNvSpPr>
          <p:nvPr/>
        </p:nvSpPr>
        <p:spPr>
          <a:xfrm>
            <a:off x="628650" y="1825625"/>
            <a:ext cx="7886700" cy="4351338"/>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r>
              <a:rPr lang="en-US" altLang="en-US" sz="2400" b="1" kern="0" dirty="0">
                <a:solidFill>
                  <a:srgbClr val="263F6A"/>
                </a:solidFill>
              </a:rPr>
              <a:t>The Bureau of Ocean Energy Management (BOEM) develops the Outer Continental Shelf Oil and Gas Leasing Program (National OCS Program) for oil and gas development in accordance with the Outer Continental Shelf Lands Act   (OCS Lands Act).</a:t>
            </a:r>
          </a:p>
        </p:txBody>
      </p:sp>
    </p:spTree>
    <p:extLst>
      <p:ext uri="{BB962C8B-B14F-4D97-AF65-F5344CB8AC3E}">
        <p14:creationId xmlns:p14="http://schemas.microsoft.com/office/powerpoint/2010/main" val="521247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National OCS </a:t>
            </a:r>
            <a:br>
              <a:rPr lang="en-US" sz="3200" b="1" kern="0" dirty="0" smtClean="0">
                <a:solidFill>
                  <a:srgbClr val="263F6A"/>
                </a:solidFill>
              </a:rPr>
            </a:br>
            <a:r>
              <a:rPr lang="en-US" sz="3200" b="1" kern="0" dirty="0" smtClean="0">
                <a:solidFill>
                  <a:srgbClr val="263F6A"/>
                </a:solidFill>
              </a:rPr>
              <a:t>Oil and Gas Leasing Program</a:t>
            </a:r>
            <a:endParaRPr lang="en-US" sz="3200" b="1" kern="0" dirty="0">
              <a:solidFill>
                <a:srgbClr val="263F6A"/>
              </a:solidFill>
            </a:endParaRPr>
          </a:p>
        </p:txBody>
      </p:sp>
      <p:sp>
        <p:nvSpPr>
          <p:cNvPr id="6" name="Content Placeholder 2"/>
          <p:cNvSpPr txBox="1">
            <a:spLocks/>
          </p:cNvSpPr>
          <p:nvPr/>
        </p:nvSpPr>
        <p:spPr>
          <a:xfrm>
            <a:off x="628650" y="1828800"/>
            <a:ext cx="7886700" cy="4351338"/>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r>
              <a:rPr lang="en-US" altLang="en-US" sz="2400" b="1" kern="0" dirty="0" smtClean="0">
                <a:solidFill>
                  <a:srgbClr val="263F6A"/>
                </a:solidFill>
              </a:rPr>
              <a:t>This National OCS Program establishes a five-year schedule of oil and gas lease sales proposed for the U.S. OCS. </a:t>
            </a:r>
          </a:p>
          <a:p>
            <a:pPr marL="0" indent="0"/>
            <a:endParaRPr lang="en-US" altLang="en-US" sz="2400" b="1" kern="0" dirty="0" smtClean="0">
              <a:solidFill>
                <a:srgbClr val="263F6A"/>
              </a:solidFill>
            </a:endParaRPr>
          </a:p>
          <a:p>
            <a:pPr marL="0" indent="0"/>
            <a:r>
              <a:rPr lang="en-US" altLang="en-US" sz="2400" b="1" kern="0" dirty="0" smtClean="0">
                <a:solidFill>
                  <a:srgbClr val="263F6A"/>
                </a:solidFill>
              </a:rPr>
              <a:t>The National OCS Program specifies the size, timing, and location of potential leasing activity that the Secretary of the Interior determines will best meet national energy needs for the five-year period under consideration.</a:t>
            </a:r>
            <a:endParaRPr lang="en-US" altLang="en-US" sz="2400" b="1" kern="0" dirty="0">
              <a:solidFill>
                <a:srgbClr val="263F6A"/>
              </a:solidFill>
            </a:endParaRPr>
          </a:p>
        </p:txBody>
      </p:sp>
    </p:spTree>
    <p:extLst>
      <p:ext uri="{BB962C8B-B14F-4D97-AF65-F5344CB8AC3E}">
        <p14:creationId xmlns:p14="http://schemas.microsoft.com/office/powerpoint/2010/main" val="3061913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U.S. Department of the Interior </a:t>
            </a:r>
            <a:endParaRPr lang="en-US" sz="3200" b="1" kern="0" dirty="0">
              <a:solidFill>
                <a:srgbClr val="263F6A"/>
              </a:solidFill>
            </a:endParaRPr>
          </a:p>
        </p:txBody>
      </p:sp>
      <p:pic>
        <p:nvPicPr>
          <p:cNvPr id="4"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690689"/>
            <a:ext cx="5386387" cy="4039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txBox="1">
            <a:spLocks/>
          </p:cNvSpPr>
          <p:nvPr/>
        </p:nvSpPr>
        <p:spPr>
          <a:xfrm>
            <a:off x="457200" y="1690689"/>
            <a:ext cx="2819399" cy="1045367"/>
          </a:xfrm>
          <a:prstGeom prst="rect">
            <a:avLst/>
          </a:prstGeom>
        </p:spPr>
        <p:txBody>
          <a:bodyPr>
            <a:normAutofit fontScale="3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lgn="ctr"/>
            <a:r>
              <a:rPr lang="en-US" sz="4900" b="1" kern="0" dirty="0" smtClean="0"/>
              <a:t>Former Secretary </a:t>
            </a:r>
          </a:p>
          <a:p>
            <a:pPr algn="ctr"/>
            <a:r>
              <a:rPr lang="en-US" sz="4900" b="1" kern="0" dirty="0" smtClean="0"/>
              <a:t>Ryan </a:t>
            </a:r>
            <a:r>
              <a:rPr lang="en-US" sz="4900" b="1" kern="0" dirty="0" err="1" smtClean="0"/>
              <a:t>Zinke</a:t>
            </a:r>
            <a:endParaRPr lang="en-US" sz="4900" b="1" kern="0" dirty="0" smtClean="0"/>
          </a:p>
          <a:p>
            <a:pPr algn="ctr"/>
            <a:r>
              <a:rPr lang="en-US" sz="4900" kern="0" dirty="0" smtClean="0"/>
              <a:t>(March 2017 – December 2018)</a:t>
            </a:r>
            <a:endParaRPr lang="en-US" sz="4900" kern="0" dirty="0"/>
          </a:p>
        </p:txBody>
      </p:sp>
      <p:pic>
        <p:nvPicPr>
          <p:cNvPr id="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465" y="2820293"/>
            <a:ext cx="1767317" cy="27634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75859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600" b="1" kern="0" dirty="0" smtClean="0">
                <a:solidFill>
                  <a:srgbClr val="263F6A"/>
                </a:solidFill>
              </a:rPr>
              <a:t>Overview</a:t>
            </a:r>
            <a:endParaRPr lang="en-US" sz="3600" b="1" kern="0" dirty="0">
              <a:solidFill>
                <a:srgbClr val="263F6A"/>
              </a:solidFill>
            </a:endParaRPr>
          </a:p>
        </p:txBody>
      </p:sp>
      <p:sp>
        <p:nvSpPr>
          <p:cNvPr id="6" name="Content Placeholder 2"/>
          <p:cNvSpPr txBox="1">
            <a:spLocks/>
          </p:cNvSpPr>
          <p:nvPr/>
        </p:nvSpPr>
        <p:spPr>
          <a:xfrm>
            <a:off x="628650" y="1524000"/>
            <a:ext cx="7886700" cy="4876800"/>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514350" indent="-457200">
              <a:buClr>
                <a:srgbClr val="263F6A"/>
              </a:buClr>
              <a:buFont typeface="Arial" panose="020B0604020202020204" pitchFamily="34" charset="0"/>
              <a:buChar char="•"/>
            </a:pPr>
            <a:r>
              <a:rPr lang="en-US" sz="3200" dirty="0" smtClean="0">
                <a:solidFill>
                  <a:srgbClr val="263F6A"/>
                </a:solidFill>
              </a:rPr>
              <a:t>Offshore Seismic Surveys</a:t>
            </a:r>
          </a:p>
          <a:p>
            <a:pPr marL="514350" indent="-457200">
              <a:buClr>
                <a:srgbClr val="263F6A"/>
              </a:buClr>
              <a:buFont typeface="Arial" panose="020B0604020202020204" pitchFamily="34" charset="0"/>
              <a:buChar char="•"/>
            </a:pPr>
            <a:r>
              <a:rPr lang="en-US" sz="3200" dirty="0" smtClean="0">
                <a:solidFill>
                  <a:srgbClr val="263F6A"/>
                </a:solidFill>
              </a:rPr>
              <a:t>Seismic </a:t>
            </a:r>
            <a:r>
              <a:rPr lang="en-US" sz="3200" dirty="0" err="1" smtClean="0">
                <a:solidFill>
                  <a:srgbClr val="263F6A"/>
                </a:solidFill>
              </a:rPr>
              <a:t>Airgun</a:t>
            </a:r>
            <a:r>
              <a:rPr lang="en-US" sz="3200" dirty="0" smtClean="0">
                <a:solidFill>
                  <a:srgbClr val="263F6A"/>
                </a:solidFill>
              </a:rPr>
              <a:t> Blasting Impacts</a:t>
            </a:r>
          </a:p>
          <a:p>
            <a:pPr marL="571500" indent="-571500">
              <a:buClr>
                <a:srgbClr val="263F6A"/>
              </a:buClr>
              <a:buFont typeface="Arial" panose="020B0604020202020204" pitchFamily="34" charset="0"/>
              <a:buChar char="•"/>
            </a:pPr>
            <a:r>
              <a:rPr lang="en-US" sz="3200" dirty="0">
                <a:solidFill>
                  <a:srgbClr val="263F6A"/>
                </a:solidFill>
              </a:rPr>
              <a:t>Permit </a:t>
            </a:r>
            <a:r>
              <a:rPr lang="en-US" sz="3200" dirty="0" smtClean="0">
                <a:solidFill>
                  <a:srgbClr val="263F6A"/>
                </a:solidFill>
              </a:rPr>
              <a:t>Applications  </a:t>
            </a:r>
          </a:p>
          <a:p>
            <a:pPr marL="571500" indent="-571500">
              <a:buClr>
                <a:srgbClr val="263F6A"/>
              </a:buClr>
              <a:buFont typeface="Arial" panose="020B0604020202020204" pitchFamily="34" charset="0"/>
              <a:buChar char="•"/>
            </a:pPr>
            <a:r>
              <a:rPr lang="en-US" sz="3200" dirty="0" smtClean="0">
                <a:solidFill>
                  <a:srgbClr val="263F6A"/>
                </a:solidFill>
              </a:rPr>
              <a:t>Permitting Process</a:t>
            </a:r>
            <a:endParaRPr lang="en-US" sz="3200" dirty="0">
              <a:solidFill>
                <a:srgbClr val="263F6A"/>
              </a:solidFill>
            </a:endParaRPr>
          </a:p>
          <a:p>
            <a:pPr marL="571500" indent="-571500">
              <a:buClr>
                <a:srgbClr val="263F6A"/>
              </a:buClr>
              <a:buFont typeface="Arial" panose="020B0604020202020204" pitchFamily="34" charset="0"/>
              <a:buChar char="•"/>
            </a:pPr>
            <a:r>
              <a:rPr lang="en-US" sz="3200" dirty="0" smtClean="0">
                <a:solidFill>
                  <a:srgbClr val="263F6A"/>
                </a:solidFill>
              </a:rPr>
              <a:t>Litigation</a:t>
            </a:r>
            <a:endParaRPr lang="en-US" sz="3200" dirty="0">
              <a:solidFill>
                <a:srgbClr val="263F6A"/>
              </a:solidFill>
            </a:endParaRPr>
          </a:p>
          <a:p>
            <a:pPr marL="0" indent="0"/>
            <a:endParaRPr lang="en-US" altLang="en-US" sz="2400" b="1" kern="0" dirty="0" smtClean="0">
              <a:solidFill>
                <a:srgbClr val="263F6A"/>
              </a:solidFill>
            </a:endParaRPr>
          </a:p>
          <a:p>
            <a:pPr marL="0" indent="0"/>
            <a:endParaRPr lang="en-US" altLang="en-US" sz="2400" b="1" kern="0" dirty="0">
              <a:solidFill>
                <a:srgbClr val="263F6A"/>
              </a:solidFill>
            </a:endParaRPr>
          </a:p>
        </p:txBody>
      </p:sp>
    </p:spTree>
    <p:extLst>
      <p:ext uri="{BB962C8B-B14F-4D97-AF65-F5344CB8AC3E}">
        <p14:creationId xmlns:p14="http://schemas.microsoft.com/office/powerpoint/2010/main" val="48839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U.S. Department of the Interior </a:t>
            </a:r>
            <a:endParaRPr lang="en-US" sz="3200" b="1" kern="0" dirty="0">
              <a:solidFill>
                <a:srgbClr val="263F6A"/>
              </a:solidFill>
            </a:endParaRPr>
          </a:p>
        </p:txBody>
      </p:sp>
      <p:pic>
        <p:nvPicPr>
          <p:cNvPr id="4"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690689"/>
            <a:ext cx="5386387" cy="4039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txBox="1">
            <a:spLocks/>
          </p:cNvSpPr>
          <p:nvPr/>
        </p:nvSpPr>
        <p:spPr>
          <a:xfrm>
            <a:off x="542755" y="1690689"/>
            <a:ext cx="2581445" cy="1045367"/>
          </a:xfrm>
          <a:prstGeom prst="rect">
            <a:avLst/>
          </a:prstGeom>
        </p:spPr>
        <p:txBody>
          <a:bodyPr>
            <a:normAutofit fontScale="3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lgn="ctr"/>
            <a:r>
              <a:rPr lang="en-US" sz="4900" b="1" kern="0" dirty="0" smtClean="0"/>
              <a:t>Acting Secretary </a:t>
            </a:r>
          </a:p>
          <a:p>
            <a:pPr algn="ctr"/>
            <a:r>
              <a:rPr lang="en-US" sz="4900" b="1" kern="0" dirty="0" smtClean="0"/>
              <a:t>David Bernhardt</a:t>
            </a:r>
          </a:p>
          <a:p>
            <a:pPr algn="ctr"/>
            <a:r>
              <a:rPr lang="en-US" sz="4900" kern="0" dirty="0" smtClean="0"/>
              <a:t>(January 2019 - Present)</a:t>
            </a:r>
            <a:endParaRPr lang="en-US" sz="4900" kern="0" dirty="0"/>
          </a:p>
        </p:txBody>
      </p:sp>
      <p:pic>
        <p:nvPicPr>
          <p:cNvPr id="6"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895600"/>
            <a:ext cx="1767317" cy="1998850"/>
          </a:xfrm>
          <a:prstGeom prst="rect">
            <a:avLst/>
          </a:prstGeom>
          <a:ln w="88900" cap="sq" cmpd="thickThin">
            <a:solidFill>
              <a:srgbClr val="000000"/>
            </a:solidFill>
            <a:prstDash val="solid"/>
            <a:miter lim="800000"/>
          </a:ln>
          <a:effectLst>
            <a:innerShdw blurRad="76200">
              <a:srgbClr val="000000"/>
            </a:innerShdw>
          </a:effectLst>
        </p:spPr>
      </p:pic>
      <p:sp>
        <p:nvSpPr>
          <p:cNvPr id="8" name="Rounded Rectangle 7"/>
          <p:cNvSpPr/>
          <p:nvPr/>
        </p:nvSpPr>
        <p:spPr>
          <a:xfrm>
            <a:off x="5823099" y="4974266"/>
            <a:ext cx="1005840" cy="365760"/>
          </a:xfrm>
          <a:prstGeom prst="round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546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Bureau of Ocean Energy Management </a:t>
            </a:r>
            <a:endParaRPr lang="en-US" sz="3200" b="1" kern="0" dirty="0">
              <a:solidFill>
                <a:srgbClr val="263F6A"/>
              </a:solidFill>
            </a:endParaRPr>
          </a:p>
        </p:txBody>
      </p:sp>
      <p:sp>
        <p:nvSpPr>
          <p:cNvPr id="5" name="Text Placeholder 4"/>
          <p:cNvSpPr txBox="1">
            <a:spLocks/>
          </p:cNvSpPr>
          <p:nvPr/>
        </p:nvSpPr>
        <p:spPr>
          <a:xfrm>
            <a:off x="542755" y="1690689"/>
            <a:ext cx="2581445" cy="1045367"/>
          </a:xfrm>
          <a:prstGeom prst="rect">
            <a:avLst/>
          </a:prstGeom>
        </p:spPr>
        <p:txBody>
          <a:bodyPr>
            <a:normAutofit fontScale="3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lgn="ctr"/>
            <a:r>
              <a:rPr lang="en-US" sz="4900" b="1" kern="0" dirty="0" smtClean="0"/>
              <a:t>Acting Director </a:t>
            </a:r>
          </a:p>
          <a:p>
            <a:pPr algn="ctr"/>
            <a:r>
              <a:rPr lang="en-US" sz="4900" b="1" dirty="0"/>
              <a:t>Walter Cruickshank</a:t>
            </a:r>
            <a:endParaRPr lang="en-US" sz="4900" b="1" kern="0" dirty="0" smtClean="0"/>
          </a:p>
          <a:p>
            <a:pPr algn="ctr"/>
            <a:r>
              <a:rPr lang="en-US" sz="4900" kern="0" dirty="0" smtClean="0"/>
              <a:t>(January 2017 - Present)</a:t>
            </a:r>
            <a:endParaRPr lang="en-US" sz="4900" kern="0" dirty="0"/>
          </a:p>
        </p:txBody>
      </p:sp>
      <p:pic>
        <p:nvPicPr>
          <p:cNvPr id="7" name="Picture 2" descr="Deputy Director Walter Cruicksh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51" y="2835584"/>
            <a:ext cx="1938528" cy="2743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3545614" y="1891002"/>
            <a:ext cx="5369786"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644294" y="3074139"/>
            <a:ext cx="1148317" cy="3588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161527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Bureau of Ocean Energy Management</a:t>
            </a:r>
          </a:p>
          <a:p>
            <a:pPr algn="l"/>
            <a:r>
              <a:rPr lang="en-US" sz="3200" b="1" kern="0" dirty="0" smtClean="0">
                <a:solidFill>
                  <a:srgbClr val="263F6A"/>
                </a:solidFill>
              </a:rPr>
              <a:t>(BOEM)</a:t>
            </a:r>
            <a:endParaRPr lang="en-US" sz="3200" b="1" kern="0" dirty="0">
              <a:solidFill>
                <a:srgbClr val="263F6A"/>
              </a:solidFill>
            </a:endParaRPr>
          </a:p>
        </p:txBody>
      </p:sp>
      <p:sp>
        <p:nvSpPr>
          <p:cNvPr id="6" name="Content Placeholder 2"/>
          <p:cNvSpPr txBox="1">
            <a:spLocks/>
          </p:cNvSpPr>
          <p:nvPr/>
        </p:nvSpPr>
        <p:spPr>
          <a:xfrm>
            <a:off x="628650" y="1825625"/>
            <a:ext cx="7886700" cy="4351338"/>
          </a:xfrm>
          <a:prstGeom prst="rect">
            <a:avLst/>
          </a:prstGeom>
          <a:noFill/>
        </p:spPr>
        <p:txBody>
          <a:bodyPr>
            <a:normAutofit fontScale="925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r>
              <a:rPr lang="en-US" sz="2200" dirty="0">
                <a:solidFill>
                  <a:srgbClr val="263F6A"/>
                </a:solidFill>
                <a:latin typeface="Calibri" panose="020F0502020204030204"/>
                <a:cs typeface="+mn-cs"/>
              </a:rPr>
              <a:t>An operating unit of the Department of the Interior (DOI</a:t>
            </a:r>
            <a:r>
              <a:rPr lang="en-US" sz="2200" dirty="0" smtClean="0">
                <a:solidFill>
                  <a:srgbClr val="263F6A"/>
                </a:solidFill>
                <a:latin typeface="Calibri" panose="020F0502020204030204"/>
                <a:cs typeface="+mn-cs"/>
              </a:rPr>
              <a:t>)</a:t>
            </a:r>
          </a:p>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endParaRPr lang="en-US" sz="2100" dirty="0">
              <a:solidFill>
                <a:srgbClr val="263F6A"/>
              </a:solidFill>
              <a:latin typeface="Calibri" panose="020F0502020204030204"/>
              <a:cs typeface="+mn-cs"/>
            </a:endParaRPr>
          </a:p>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r>
              <a:rPr lang="en-US" sz="2200" dirty="0">
                <a:solidFill>
                  <a:srgbClr val="263F6A"/>
                </a:solidFill>
                <a:latin typeface="Calibri" panose="020F0502020204030204"/>
                <a:cs typeface="+mn-cs"/>
              </a:rPr>
              <a:t>Formerly the Minerals Management Service (MMS)</a:t>
            </a:r>
          </a:p>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r>
              <a:rPr lang="en-US" sz="2200" dirty="0">
                <a:solidFill>
                  <a:srgbClr val="263F6A"/>
                </a:solidFill>
                <a:latin typeface="Calibri" panose="020F0502020204030204"/>
                <a:cs typeface="+mn-cs"/>
              </a:rPr>
              <a:t>In June 2010 MMS was renamed:</a:t>
            </a:r>
          </a:p>
          <a:p>
            <a:pPr marL="514350" lvl="1"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800" dirty="0">
                <a:solidFill>
                  <a:srgbClr val="263F6A"/>
                </a:solidFill>
                <a:latin typeface="Calibri" panose="020F0502020204030204"/>
                <a:cs typeface="+mn-cs"/>
              </a:rPr>
              <a:t>Bureau of Ocean Energy Management, Regulation, and Enforcement (BOEMRE)</a:t>
            </a:r>
          </a:p>
          <a:p>
            <a:pPr marL="514350" lvl="1"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800" dirty="0">
                <a:solidFill>
                  <a:srgbClr val="263F6A"/>
                </a:solidFill>
                <a:latin typeface="Calibri" panose="020F0502020204030204"/>
                <a:cs typeface="+mn-cs"/>
              </a:rPr>
              <a:t>Revenue collection handled by DOI’s Office of Policy, Management, and Budget</a:t>
            </a:r>
          </a:p>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r>
              <a:rPr lang="en-US" sz="2200" dirty="0">
                <a:solidFill>
                  <a:srgbClr val="263F6A"/>
                </a:solidFill>
                <a:latin typeface="Calibri" panose="020F0502020204030204"/>
                <a:cs typeface="+mn-cs"/>
              </a:rPr>
              <a:t>In October 2011, BOEMRE was reorganized into:</a:t>
            </a:r>
          </a:p>
          <a:p>
            <a:pPr marL="514350" lvl="1"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800" dirty="0">
                <a:solidFill>
                  <a:srgbClr val="263F6A"/>
                </a:solidFill>
                <a:latin typeface="Calibri" panose="020F0502020204030204"/>
                <a:cs typeface="+mn-cs"/>
              </a:rPr>
              <a:t>Bureau of Ocean Energy Management (BOEM)</a:t>
            </a:r>
          </a:p>
          <a:p>
            <a:pPr marL="514350" lvl="1"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800" dirty="0">
                <a:solidFill>
                  <a:srgbClr val="263F6A"/>
                </a:solidFill>
                <a:latin typeface="Calibri" panose="020F0502020204030204"/>
                <a:cs typeface="+mn-cs"/>
              </a:rPr>
              <a:t>Bureau of Safety and Environmental Enforcement (BSEE</a:t>
            </a:r>
            <a:r>
              <a:rPr lang="en-US" sz="1800" dirty="0" smtClean="0">
                <a:solidFill>
                  <a:srgbClr val="263F6A"/>
                </a:solidFill>
                <a:latin typeface="Calibri" panose="020F0502020204030204"/>
                <a:cs typeface="+mn-cs"/>
              </a:rPr>
              <a:t>)</a:t>
            </a:r>
          </a:p>
          <a:p>
            <a:pPr marL="171450" lvl="0" indent="-171450" defTabSz="685800" eaLnBrk="1" fontAlgn="auto" hangingPunct="1">
              <a:lnSpc>
                <a:spcPct val="90000"/>
              </a:lnSpc>
              <a:spcBef>
                <a:spcPts val="750"/>
              </a:spcBef>
              <a:spcAft>
                <a:spcPts val="0"/>
              </a:spcAft>
              <a:buClr>
                <a:srgbClr val="70A489"/>
              </a:buClr>
              <a:buSzTx/>
              <a:buFont typeface="Arial" panose="020B0604020202020204" pitchFamily="34" charset="0"/>
              <a:buChar char="•"/>
            </a:pPr>
            <a:r>
              <a:rPr lang="en-US" sz="2200" dirty="0">
                <a:solidFill>
                  <a:srgbClr val="263F6A"/>
                </a:solidFill>
                <a:latin typeface="Calibri" panose="020F0502020204030204"/>
              </a:rPr>
              <a:t>Purpose:</a:t>
            </a:r>
          </a:p>
          <a:p>
            <a:pPr marL="857250" lvl="2"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700" dirty="0">
                <a:solidFill>
                  <a:srgbClr val="263F6A"/>
                </a:solidFill>
                <a:latin typeface="Calibri" panose="020F0502020204030204"/>
              </a:rPr>
              <a:t>Separate resource management from safety oversight</a:t>
            </a:r>
          </a:p>
          <a:p>
            <a:pPr marL="857250" lvl="2"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700" dirty="0">
                <a:solidFill>
                  <a:srgbClr val="263F6A"/>
                </a:solidFill>
                <a:latin typeface="Calibri" panose="020F0502020204030204"/>
              </a:rPr>
              <a:t>Provide a structure that ensures that robust environmental analyses are conducted</a:t>
            </a:r>
          </a:p>
          <a:p>
            <a:pPr marL="857250" lvl="2" indent="-171450" defTabSz="685800" eaLnBrk="1" fontAlgn="auto" hangingPunct="1">
              <a:lnSpc>
                <a:spcPct val="90000"/>
              </a:lnSpc>
              <a:spcBef>
                <a:spcPts val="375"/>
              </a:spcBef>
              <a:spcAft>
                <a:spcPts val="0"/>
              </a:spcAft>
              <a:buClr>
                <a:srgbClr val="70A489"/>
              </a:buClr>
              <a:buSzTx/>
              <a:buFont typeface="Arial" panose="020B0604020202020204" pitchFamily="34" charset="0"/>
              <a:buChar char="•"/>
            </a:pPr>
            <a:r>
              <a:rPr lang="en-US" sz="1700" dirty="0">
                <a:solidFill>
                  <a:srgbClr val="263F6A"/>
                </a:solidFill>
                <a:latin typeface="Calibri" panose="020F0502020204030204"/>
              </a:rPr>
              <a:t>Strengthens the role of environmental review and analysis in both organizations</a:t>
            </a: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endParaRPr lang="en-US" sz="1800" dirty="0">
              <a:solidFill>
                <a:srgbClr val="263F6A"/>
              </a:solidFill>
              <a:latin typeface="Calibri" panose="020F0502020204030204"/>
              <a:cs typeface="+mn-cs"/>
            </a:endParaRPr>
          </a:p>
        </p:txBody>
      </p:sp>
    </p:spTree>
    <p:extLst>
      <p:ext uri="{BB962C8B-B14F-4D97-AF65-F5344CB8AC3E}">
        <p14:creationId xmlns:p14="http://schemas.microsoft.com/office/powerpoint/2010/main" val="1711201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Bureau of Ocean Energy Management</a:t>
            </a:r>
          </a:p>
          <a:p>
            <a:pPr algn="l"/>
            <a:r>
              <a:rPr lang="en-US" sz="3200" b="1" kern="0" dirty="0" smtClean="0">
                <a:solidFill>
                  <a:srgbClr val="263F6A"/>
                </a:solidFill>
              </a:rPr>
              <a:t>(BOEM)</a:t>
            </a:r>
            <a:endParaRPr lang="en-US" sz="3200" b="1" kern="0" dirty="0">
              <a:solidFill>
                <a:srgbClr val="263F6A"/>
              </a:solidFill>
            </a:endParaRPr>
          </a:p>
        </p:txBody>
      </p:sp>
      <p:sp>
        <p:nvSpPr>
          <p:cNvPr id="6" name="Content Placeholder 2"/>
          <p:cNvSpPr txBox="1">
            <a:spLocks/>
          </p:cNvSpPr>
          <p:nvPr/>
        </p:nvSpPr>
        <p:spPr>
          <a:xfrm>
            <a:off x="628650" y="1825625"/>
            <a:ext cx="7886700" cy="4351338"/>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171450" lvl="0" indent="-171450" defTabSz="685800" eaLnBrk="1" fontAlgn="auto" hangingPunct="1">
              <a:lnSpc>
                <a:spcPct val="90000"/>
              </a:lnSpc>
              <a:spcBef>
                <a:spcPts val="750"/>
              </a:spcBef>
              <a:spcAft>
                <a:spcPts val="0"/>
              </a:spcAft>
              <a:buClrTx/>
              <a:buSzTx/>
              <a:buFont typeface="Arial" panose="020B0604020202020204" pitchFamily="34" charset="0"/>
              <a:buChar char="•"/>
            </a:pPr>
            <a:r>
              <a:rPr lang="en-US" sz="2000" dirty="0">
                <a:solidFill>
                  <a:srgbClr val="263F6A"/>
                </a:solidFill>
                <a:latin typeface="Calibri" panose="020F0502020204030204"/>
                <a:cs typeface="+mn-cs"/>
              </a:rPr>
              <a:t>The mission of BOEM is to manage development of U.S. Outer Continental Shelf energy and mineral resources in an environmentally and economically responsible way.</a:t>
            </a: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r>
              <a:rPr lang="en-US" sz="1800" dirty="0">
                <a:solidFill>
                  <a:prstClr val="white">
                    <a:lumMod val="50000"/>
                  </a:prstClr>
                </a:solidFill>
                <a:latin typeface="Calibri" panose="020F0502020204030204"/>
                <a:cs typeface="+mn-cs"/>
              </a:rPr>
              <a:t>The bureau promotes energy independence, environmental protection, and economic development through responsible management of offshore resources based on the best available science.</a:t>
            </a:r>
          </a:p>
          <a:p>
            <a:pPr marL="171450" lvl="0" indent="-171450" defTabSz="685800" eaLnBrk="1" fontAlgn="auto" hangingPunct="1">
              <a:lnSpc>
                <a:spcPct val="90000"/>
              </a:lnSpc>
              <a:spcBef>
                <a:spcPts val="750"/>
              </a:spcBef>
              <a:spcAft>
                <a:spcPts val="0"/>
              </a:spcAft>
              <a:buClrTx/>
              <a:buSzTx/>
              <a:buFont typeface="Arial" panose="020B0604020202020204" pitchFamily="34" charset="0"/>
              <a:buChar char="•"/>
            </a:pPr>
            <a:r>
              <a:rPr lang="en-US" sz="2000" dirty="0">
                <a:solidFill>
                  <a:srgbClr val="263F6A"/>
                </a:solidFill>
                <a:latin typeface="Calibri" panose="020F0502020204030204"/>
                <a:cs typeface="+mn-cs"/>
              </a:rPr>
              <a:t>The BOEM Office of Strategic Resources is responsible for the development of the Five Year Outer Continental Shelf (OCS) Oil and Natural Gas Leasing </a:t>
            </a:r>
            <a:r>
              <a:rPr lang="en-US" sz="2000" dirty="0" smtClean="0">
                <a:solidFill>
                  <a:srgbClr val="263F6A"/>
                </a:solidFill>
                <a:latin typeface="Calibri" panose="020F0502020204030204"/>
                <a:cs typeface="+mn-cs"/>
              </a:rPr>
              <a:t>Program.</a:t>
            </a:r>
            <a:endParaRPr lang="en-US" sz="2000" dirty="0">
              <a:solidFill>
                <a:srgbClr val="263F6A"/>
              </a:solidFill>
              <a:latin typeface="Calibri" panose="020F0502020204030204"/>
              <a:cs typeface="+mn-cs"/>
            </a:endParaRP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r>
              <a:rPr lang="en-US" sz="1800" dirty="0">
                <a:solidFill>
                  <a:prstClr val="white">
                    <a:lumMod val="50000"/>
                  </a:prstClr>
                </a:solidFill>
                <a:latin typeface="Calibri" panose="020F0502020204030204"/>
                <a:cs typeface="+mn-cs"/>
              </a:rPr>
              <a:t>Oversees assessments of the oil, gas, and other mineral potential of the OCS, inventories oil and gas reserves, develops production projections, conducts economic evaluations to ensure fair market value is received by the U.S. taxpayers for OCS leases, and prepares official maps and GIS data for the OCS.</a:t>
            </a:r>
          </a:p>
        </p:txBody>
      </p:sp>
    </p:spTree>
    <p:extLst>
      <p:ext uri="{BB962C8B-B14F-4D97-AF65-F5344CB8AC3E}">
        <p14:creationId xmlns:p14="http://schemas.microsoft.com/office/powerpoint/2010/main" val="380968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Outer Continental Shelf</a:t>
            </a:r>
          </a:p>
          <a:p>
            <a:pPr algn="l"/>
            <a:r>
              <a:rPr lang="en-US" sz="3200" b="1" kern="0" dirty="0" smtClean="0">
                <a:solidFill>
                  <a:srgbClr val="263F6A"/>
                </a:solidFill>
              </a:rPr>
              <a:t>(OCS)</a:t>
            </a:r>
            <a:endParaRPr lang="en-US" sz="3200" b="1" kern="0" dirty="0">
              <a:solidFill>
                <a:srgbClr val="263F6A"/>
              </a:solidFill>
            </a:endParaRPr>
          </a:p>
        </p:txBody>
      </p:sp>
      <p:sp>
        <p:nvSpPr>
          <p:cNvPr id="6" name="Content Placeholder 2"/>
          <p:cNvSpPr txBox="1">
            <a:spLocks/>
          </p:cNvSpPr>
          <p:nvPr/>
        </p:nvSpPr>
        <p:spPr>
          <a:xfrm>
            <a:off x="628650" y="1825625"/>
            <a:ext cx="7886700" cy="4351338"/>
          </a:xfrm>
          <a:prstGeom prst="rect">
            <a:avLst/>
          </a:prstGeom>
          <a:noFill/>
        </p:spPr>
        <p:txBody>
          <a:bodyPr>
            <a:normAutofit lnSpcReduction="1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171450" lvl="0" indent="-171450" defTabSz="685800" eaLnBrk="1" fontAlgn="auto" hangingPunct="1">
              <a:lnSpc>
                <a:spcPct val="90000"/>
              </a:lnSpc>
              <a:spcBef>
                <a:spcPts val="750"/>
              </a:spcBef>
              <a:spcAft>
                <a:spcPts val="0"/>
              </a:spcAft>
              <a:buClrTx/>
              <a:buSzTx/>
              <a:buFont typeface="Arial" panose="020B0604020202020204" pitchFamily="34" charset="0"/>
              <a:buChar char="•"/>
            </a:pPr>
            <a:r>
              <a:rPr lang="en-US" sz="2000" dirty="0">
                <a:solidFill>
                  <a:srgbClr val="263F6A"/>
                </a:solidFill>
                <a:latin typeface="Calibri" panose="020F0502020204030204"/>
                <a:cs typeface="+mn-cs"/>
              </a:rPr>
              <a:t>Federal Jurisdiction is defined under accepted principles of international law.  The seaward limit is defined as the farthest of 200 nautical miles seaward of the baseline from which the breadth of the territorial sea is measured </a:t>
            </a:r>
            <a:r>
              <a:rPr lang="en-US" sz="2000" dirty="0">
                <a:solidFill>
                  <a:schemeClr val="bg1">
                    <a:lumMod val="75000"/>
                  </a:schemeClr>
                </a:solidFill>
                <a:latin typeface="Calibri" panose="020F0502020204030204"/>
                <a:cs typeface="+mn-cs"/>
              </a:rPr>
              <a:t>or, if the continental shelf can be shown to exceed 200 nautical miles, a distance not greater than a line 100 nautical miles from the 2,500-meter </a:t>
            </a:r>
            <a:r>
              <a:rPr lang="en-US" sz="2000" dirty="0" err="1">
                <a:solidFill>
                  <a:schemeClr val="bg1">
                    <a:lumMod val="75000"/>
                  </a:schemeClr>
                </a:solidFill>
                <a:latin typeface="Calibri" panose="020F0502020204030204"/>
                <a:cs typeface="+mn-cs"/>
              </a:rPr>
              <a:t>isobath</a:t>
            </a:r>
            <a:r>
              <a:rPr lang="en-US" sz="2000" dirty="0">
                <a:solidFill>
                  <a:schemeClr val="bg1">
                    <a:lumMod val="75000"/>
                  </a:schemeClr>
                </a:solidFill>
                <a:latin typeface="Calibri" panose="020F0502020204030204"/>
                <a:cs typeface="+mn-cs"/>
              </a:rPr>
              <a:t> or a line 350 nautical miles from the baseline.</a:t>
            </a:r>
          </a:p>
          <a:p>
            <a:pPr marL="171450" lvl="0" indent="-171450" defTabSz="685800" eaLnBrk="1" fontAlgn="auto" hangingPunct="1">
              <a:lnSpc>
                <a:spcPct val="90000"/>
              </a:lnSpc>
              <a:spcBef>
                <a:spcPts val="750"/>
              </a:spcBef>
              <a:spcAft>
                <a:spcPts val="0"/>
              </a:spcAft>
              <a:buClrTx/>
              <a:buSzTx/>
              <a:buFont typeface="Arial" panose="020B0604020202020204" pitchFamily="34" charset="0"/>
              <a:buChar char="•"/>
            </a:pPr>
            <a:endParaRPr lang="en-US" sz="1900" dirty="0">
              <a:solidFill>
                <a:prstClr val="black"/>
              </a:solidFill>
              <a:latin typeface="Calibri" panose="020F0502020204030204"/>
              <a:cs typeface="+mn-cs"/>
            </a:endParaRPr>
          </a:p>
          <a:p>
            <a:pPr marL="171450" lvl="0" indent="-171450" defTabSz="685800" eaLnBrk="1" fontAlgn="auto" hangingPunct="1">
              <a:lnSpc>
                <a:spcPct val="90000"/>
              </a:lnSpc>
              <a:spcBef>
                <a:spcPts val="750"/>
              </a:spcBef>
              <a:spcAft>
                <a:spcPts val="0"/>
              </a:spcAft>
              <a:buClrTx/>
              <a:buSzTx/>
              <a:buFont typeface="Arial" panose="020B0604020202020204" pitchFamily="34" charset="0"/>
              <a:buChar char="•"/>
            </a:pPr>
            <a:r>
              <a:rPr lang="en-US" sz="2000" dirty="0">
                <a:solidFill>
                  <a:srgbClr val="263F6A"/>
                </a:solidFill>
                <a:latin typeface="Calibri" panose="020F0502020204030204"/>
                <a:cs typeface="+mn-cs"/>
              </a:rPr>
              <a:t>State Jurisdiction:</a:t>
            </a: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r>
              <a:rPr lang="en-US" sz="1800" dirty="0">
                <a:solidFill>
                  <a:prstClr val="white">
                    <a:lumMod val="50000"/>
                  </a:prstClr>
                </a:solidFill>
                <a:latin typeface="Calibri" panose="020F0502020204030204"/>
                <a:cs typeface="+mn-cs"/>
              </a:rPr>
              <a:t>Texas and the Gulf coast of Florida are extended 3 marine leagues (9 nautical miles) seaward from the baseline from which the breadth of the territorial sea is measured.</a:t>
            </a: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r>
              <a:rPr lang="en-US" sz="1800" dirty="0">
                <a:solidFill>
                  <a:prstClr val="white">
                    <a:lumMod val="50000"/>
                  </a:prstClr>
                </a:solidFill>
                <a:latin typeface="Calibri" panose="020F0502020204030204"/>
                <a:cs typeface="+mn-cs"/>
              </a:rPr>
              <a:t>Louisiana is extended 3 U.S. nautical miles seaward of the baseline from which the breadth of the territorial sea is measured.</a:t>
            </a:r>
          </a:p>
          <a:p>
            <a:pPr marL="514350" lvl="1" indent="-171450" defTabSz="685800" eaLnBrk="1" fontAlgn="auto" hangingPunct="1">
              <a:lnSpc>
                <a:spcPct val="90000"/>
              </a:lnSpc>
              <a:spcBef>
                <a:spcPts val="375"/>
              </a:spcBef>
              <a:spcAft>
                <a:spcPts val="0"/>
              </a:spcAft>
              <a:buClrTx/>
              <a:buSzTx/>
              <a:buFont typeface="Arial" panose="020B0604020202020204" pitchFamily="34" charset="0"/>
              <a:buChar char="•"/>
            </a:pPr>
            <a:r>
              <a:rPr lang="en-US" sz="1800" dirty="0">
                <a:solidFill>
                  <a:srgbClr val="263F6A"/>
                </a:solidFill>
                <a:latin typeface="Calibri" panose="020F0502020204030204"/>
                <a:cs typeface="+mn-cs"/>
              </a:rPr>
              <a:t>All other States’ seaward limits are extended 3 International Nautical Miles seaward of the baseline from which the breadth of the territorial sea is measured.</a:t>
            </a:r>
          </a:p>
        </p:txBody>
      </p:sp>
    </p:spTree>
    <p:extLst>
      <p:ext uri="{BB962C8B-B14F-4D97-AF65-F5344CB8AC3E}">
        <p14:creationId xmlns:p14="http://schemas.microsoft.com/office/powerpoint/2010/main" val="4175690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Oil and Gas Revenue Sharing</a:t>
            </a:r>
            <a:endParaRPr lang="en-US" sz="3200" b="1" kern="0" dirty="0">
              <a:solidFill>
                <a:srgbClr val="263F6A"/>
              </a:solidFill>
            </a:endParaRPr>
          </a:p>
        </p:txBody>
      </p:sp>
      <p:sp>
        <p:nvSpPr>
          <p:cNvPr id="8" name="Content Placeholder 2"/>
          <p:cNvSpPr txBox="1">
            <a:spLocks/>
          </p:cNvSpPr>
          <p:nvPr/>
        </p:nvSpPr>
        <p:spPr>
          <a:xfrm>
            <a:off x="228600" y="1752600"/>
            <a:ext cx="8763000"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r>
              <a:rPr lang="en-US" sz="2000" dirty="0" smtClean="0">
                <a:solidFill>
                  <a:srgbClr val="263F6A"/>
                </a:solidFill>
              </a:rPr>
              <a:t>Section 8(g) of  the Outer Continental Shelf Lands </a:t>
            </a:r>
            <a:r>
              <a:rPr lang="en-US" sz="2000" dirty="0" smtClean="0">
                <a:solidFill>
                  <a:srgbClr val="263F6A"/>
                </a:solidFill>
              </a:rPr>
              <a:t>Act of 1953</a:t>
            </a:r>
            <a:endParaRPr lang="en-US" sz="2000" dirty="0" smtClean="0">
              <a:solidFill>
                <a:srgbClr val="263F6A"/>
              </a:solidFill>
            </a:endParaRPr>
          </a:p>
          <a:p>
            <a:pPr marL="457200" lvl="1" indent="0"/>
            <a:r>
              <a:rPr lang="en-US" sz="1800" dirty="0">
                <a:solidFill>
                  <a:srgbClr val="263F6A"/>
                </a:solidFill>
              </a:rPr>
              <a:t>addresses leasing details for “lands containing tracts wholly or partially within three nautical miles of the seaward boundary of any coastal State</a:t>
            </a:r>
            <a:r>
              <a:rPr lang="en-US" sz="1800" dirty="0" smtClean="0">
                <a:solidFill>
                  <a:srgbClr val="263F6A"/>
                </a:solidFill>
              </a:rPr>
              <a:t>,” </a:t>
            </a:r>
            <a:r>
              <a:rPr lang="en-US" sz="1800" dirty="0">
                <a:solidFill>
                  <a:srgbClr val="263F6A"/>
                </a:solidFill>
              </a:rPr>
              <a:t>that is, the first three nautical miles of federal waters which border on state waters and, in most cases, are within several miles of the state’s shoreline. Under the terms of Section 8(g), all revenue from leases wholly within that three-nautical-mile range must be deposited in a dedicated account in the Treasury. </a:t>
            </a:r>
            <a:r>
              <a:rPr lang="en-US" sz="1800" dirty="0" smtClean="0">
                <a:solidFill>
                  <a:srgbClr val="263F6A"/>
                </a:solidFill>
              </a:rPr>
              <a:t> </a:t>
            </a:r>
            <a:r>
              <a:rPr lang="en-US" sz="1800" dirty="0">
                <a:solidFill>
                  <a:srgbClr val="263F6A"/>
                </a:solidFill>
              </a:rPr>
              <a:t>For leases partially within the three nautical mile range of state waters, a corresponding portion of the revenue from the lease must be deposited in the special </a:t>
            </a:r>
            <a:r>
              <a:rPr lang="en-US" sz="1800" dirty="0" smtClean="0">
                <a:solidFill>
                  <a:srgbClr val="263F6A"/>
                </a:solidFill>
              </a:rPr>
              <a:t>account. </a:t>
            </a:r>
            <a:r>
              <a:rPr lang="en-US" sz="1800" dirty="0">
                <a:solidFill>
                  <a:srgbClr val="263F6A"/>
                </a:solidFill>
              </a:rPr>
              <a:t>The Secretary then must transfer to the coastal state 27% of the revenues collected from leases near their coastal waters. </a:t>
            </a:r>
            <a:r>
              <a:rPr lang="en-US" sz="1800" dirty="0" smtClean="0">
                <a:solidFill>
                  <a:srgbClr val="263F6A"/>
                </a:solidFill>
              </a:rPr>
              <a:t> </a:t>
            </a:r>
            <a:r>
              <a:rPr lang="en-US" sz="1800" dirty="0">
                <a:solidFill>
                  <a:srgbClr val="263F6A"/>
                </a:solidFill>
              </a:rPr>
              <a:t>If the tract in question lies only partly within the first three nautical miles of federal waters, the disbursement to the coastal state is adjusted based on the percentage of the tract that lies within those three nautical </a:t>
            </a:r>
            <a:r>
              <a:rPr lang="en-US" sz="1800" dirty="0" smtClean="0">
                <a:solidFill>
                  <a:srgbClr val="263F6A"/>
                </a:solidFill>
              </a:rPr>
              <a:t>miles. </a:t>
            </a:r>
            <a:r>
              <a:rPr lang="en-US" sz="1800" dirty="0">
                <a:solidFill>
                  <a:srgbClr val="263F6A"/>
                </a:solidFill>
              </a:rPr>
              <a:t>OCSLA also establishes a procedure for the resolution of boundary </a:t>
            </a:r>
            <a:r>
              <a:rPr lang="en-US" sz="1800" dirty="0" smtClean="0">
                <a:solidFill>
                  <a:srgbClr val="263F6A"/>
                </a:solidFill>
              </a:rPr>
              <a:t>disputes. </a:t>
            </a:r>
            <a:endParaRPr lang="en-US" sz="2000" dirty="0" smtClean="0">
              <a:solidFill>
                <a:srgbClr val="263F6A"/>
              </a:solidFill>
            </a:endParaRPr>
          </a:p>
          <a:p>
            <a:pPr>
              <a:buFont typeface="Arial" panose="020B0604020202020204" pitchFamily="34" charset="0"/>
              <a:buChar char="•"/>
            </a:pPr>
            <a:endParaRPr lang="en-US" sz="2000" dirty="0">
              <a:solidFill>
                <a:srgbClr val="263F6A"/>
              </a:solidFill>
            </a:endParaRPr>
          </a:p>
          <a:p>
            <a:pPr>
              <a:buFont typeface="Arial" panose="020B0604020202020204" pitchFamily="34" charset="0"/>
              <a:buChar char="•"/>
            </a:pPr>
            <a:endParaRPr lang="en-US" sz="2400" kern="0" dirty="0" smtClean="0">
              <a:solidFill>
                <a:srgbClr val="263F6A"/>
              </a:solidFill>
            </a:endParaRPr>
          </a:p>
          <a:p>
            <a:endParaRPr lang="en-US" kern="0" dirty="0"/>
          </a:p>
        </p:txBody>
      </p:sp>
      <p:sp>
        <p:nvSpPr>
          <p:cNvPr id="2" name="TextBox 1"/>
          <p:cNvSpPr txBox="1"/>
          <p:nvPr/>
        </p:nvSpPr>
        <p:spPr>
          <a:xfrm>
            <a:off x="457200" y="6019800"/>
            <a:ext cx="8228013" cy="523220"/>
          </a:xfrm>
          <a:prstGeom prst="rect">
            <a:avLst/>
          </a:prstGeom>
          <a:noFill/>
        </p:spPr>
        <p:txBody>
          <a:bodyPr wrap="square" rtlCol="0">
            <a:spAutoFit/>
          </a:bodyPr>
          <a:lstStyle/>
          <a:p>
            <a:pPr algn="ctr"/>
            <a:r>
              <a:rPr lang="en-US" sz="1400" dirty="0" smtClean="0">
                <a:solidFill>
                  <a:srgbClr val="263F6A"/>
                </a:solidFill>
                <a:latin typeface="Calibri" panose="020F0502020204030204" pitchFamily="34" charset="0"/>
                <a:cs typeface="Calibri" panose="020F0502020204030204" pitchFamily="34" charset="0"/>
              </a:rPr>
              <a:t>Source: Vann. A. 2018 Offshore Oil and Gas Development Legal Framework. Congressional </a:t>
            </a:r>
            <a:r>
              <a:rPr lang="en-US" sz="1400" dirty="0">
                <a:solidFill>
                  <a:srgbClr val="263F6A"/>
                </a:solidFill>
                <a:latin typeface="Calibri" panose="020F0502020204030204" pitchFamily="34" charset="0"/>
                <a:cs typeface="Calibri" panose="020F0502020204030204" pitchFamily="34" charset="0"/>
              </a:rPr>
              <a:t>Research Service. https://fas.org/sgp/crs/misc/RL33404.pdf</a:t>
            </a:r>
          </a:p>
        </p:txBody>
      </p:sp>
    </p:spTree>
    <p:extLst>
      <p:ext uri="{BB962C8B-B14F-4D97-AF65-F5344CB8AC3E}">
        <p14:creationId xmlns:p14="http://schemas.microsoft.com/office/powerpoint/2010/main" val="94715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Oil and Gas Revenue Sharing</a:t>
            </a:r>
            <a:endParaRPr lang="en-US" sz="3200" b="1" kern="0" dirty="0">
              <a:solidFill>
                <a:srgbClr val="263F6A"/>
              </a:solidFill>
            </a:endParaRPr>
          </a:p>
        </p:txBody>
      </p:sp>
      <p:sp>
        <p:nvSpPr>
          <p:cNvPr id="8" name="Content Placeholder 2"/>
          <p:cNvSpPr txBox="1">
            <a:spLocks/>
          </p:cNvSpPr>
          <p:nvPr/>
        </p:nvSpPr>
        <p:spPr>
          <a:xfrm>
            <a:off x="228600" y="1752600"/>
            <a:ext cx="8763000"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000" dirty="0" smtClean="0">
                <a:solidFill>
                  <a:srgbClr val="263F6A"/>
                </a:solidFill>
              </a:rPr>
              <a:t>Gulf of Mexico Energy Security Act (GOMESA) of 2006</a:t>
            </a:r>
          </a:p>
          <a:p>
            <a:pPr lvl="1">
              <a:buFont typeface="Arial" panose="020B0604020202020204" pitchFamily="34" charset="0"/>
              <a:buChar char="•"/>
            </a:pPr>
            <a:r>
              <a:rPr lang="en-US" sz="1800" dirty="0" smtClean="0">
                <a:solidFill>
                  <a:srgbClr val="263F6A"/>
                </a:solidFill>
              </a:rPr>
              <a:t>This Act created revenue sharing provisions for the four Gulf oil and gas producing States of Alabama, Louisiana, Mississippi, and Texas.</a:t>
            </a:r>
          </a:p>
          <a:p>
            <a:pPr lvl="2">
              <a:buFont typeface="Arial" panose="020B0604020202020204" pitchFamily="34" charset="0"/>
              <a:buChar char="•"/>
            </a:pPr>
            <a:r>
              <a:rPr lang="en-US" sz="1800" dirty="0" smtClean="0">
                <a:solidFill>
                  <a:srgbClr val="263F6A"/>
                </a:solidFill>
              </a:rPr>
              <a:t>Phase I: Began in Fiscal Year 2007 and allocated 37.5% of qualified revenues are shared among the four states from new leases issued within the planning area and 12.5% of revenues are allocated to the Land and Water Conservation Fund </a:t>
            </a:r>
          </a:p>
          <a:p>
            <a:pPr lvl="2">
              <a:buFont typeface="Arial" panose="020B0604020202020204" pitchFamily="34" charset="0"/>
              <a:buChar char="•"/>
            </a:pPr>
            <a:r>
              <a:rPr lang="en-US" sz="1800" dirty="0" smtClean="0">
                <a:solidFill>
                  <a:srgbClr val="263F6A"/>
                </a:solidFill>
              </a:rPr>
              <a:t>Phase II: Began in Fiscal Year 2017 and expanded the definition of qualified OCS revenues from GOM leases issued after December 20, 2006 and placed a revenue sharing cap of $500 million per year from fiscal years 2016 through 2055.  The $500 million cap does not apply to Phase I.</a:t>
            </a:r>
            <a:r>
              <a:rPr lang="en-US" sz="1600" dirty="0" smtClean="0">
                <a:solidFill>
                  <a:srgbClr val="263F6A"/>
                </a:solidFill>
              </a:rPr>
              <a:t>.</a:t>
            </a:r>
          </a:p>
          <a:p>
            <a:pPr marL="0" indent="0"/>
            <a:endParaRPr lang="en-US" sz="2000" dirty="0" smtClean="0">
              <a:solidFill>
                <a:srgbClr val="263F6A"/>
              </a:solidFill>
            </a:endParaRPr>
          </a:p>
          <a:p>
            <a:pPr>
              <a:buFont typeface="Arial" panose="020B0604020202020204" pitchFamily="34" charset="0"/>
              <a:buChar char="•"/>
            </a:pPr>
            <a:endParaRPr lang="en-US" sz="2000" dirty="0">
              <a:solidFill>
                <a:srgbClr val="263F6A"/>
              </a:solidFill>
            </a:endParaRPr>
          </a:p>
          <a:p>
            <a:pPr>
              <a:buFont typeface="Arial" panose="020B0604020202020204" pitchFamily="34" charset="0"/>
              <a:buChar char="•"/>
            </a:pPr>
            <a:endParaRPr lang="en-US" sz="2400" kern="0" dirty="0" smtClean="0">
              <a:solidFill>
                <a:srgbClr val="263F6A"/>
              </a:solidFill>
            </a:endParaRPr>
          </a:p>
          <a:p>
            <a:endParaRPr lang="en-US" kern="0" dirty="0"/>
          </a:p>
        </p:txBody>
      </p:sp>
      <p:sp>
        <p:nvSpPr>
          <p:cNvPr id="5" name="TextBox 4"/>
          <p:cNvSpPr txBox="1"/>
          <p:nvPr/>
        </p:nvSpPr>
        <p:spPr>
          <a:xfrm>
            <a:off x="457200" y="6019800"/>
            <a:ext cx="8228013" cy="523220"/>
          </a:xfrm>
          <a:prstGeom prst="rect">
            <a:avLst/>
          </a:prstGeom>
          <a:noFill/>
        </p:spPr>
        <p:txBody>
          <a:bodyPr wrap="square" rtlCol="0">
            <a:spAutoFit/>
          </a:bodyPr>
          <a:lstStyle/>
          <a:p>
            <a:pPr algn="ctr"/>
            <a:r>
              <a:rPr lang="en-US" sz="1400" dirty="0" smtClean="0">
                <a:solidFill>
                  <a:srgbClr val="263F6A"/>
                </a:solidFill>
                <a:latin typeface="Calibri" panose="020F0502020204030204" pitchFamily="34" charset="0"/>
                <a:cs typeface="Calibri" panose="020F0502020204030204" pitchFamily="34" charset="0"/>
              </a:rPr>
              <a:t>Source: Bureau of Ocean Energy Management. Gulf of Mexico Energy Security Act (GOMESA</a:t>
            </a:r>
            <a:r>
              <a:rPr lang="en-US" sz="1400" dirty="0">
                <a:solidFill>
                  <a:srgbClr val="263F6A"/>
                </a:solidFill>
                <a:latin typeface="Calibri" panose="020F0502020204030204" pitchFamily="34" charset="0"/>
                <a:cs typeface="Calibri" panose="020F0502020204030204" pitchFamily="34" charset="0"/>
              </a:rPr>
              <a:t>). https://www.boem.gov/Revenue-Sharing/</a:t>
            </a:r>
          </a:p>
        </p:txBody>
      </p:sp>
    </p:spTree>
    <p:extLst>
      <p:ext uri="{BB962C8B-B14F-4D97-AF65-F5344CB8AC3E}">
        <p14:creationId xmlns:p14="http://schemas.microsoft.com/office/powerpoint/2010/main" val="489485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2017-2022 National OCS</a:t>
            </a:r>
          </a:p>
          <a:p>
            <a:pPr algn="l"/>
            <a:r>
              <a:rPr lang="en-US" sz="3200" b="1" kern="0" dirty="0" smtClean="0">
                <a:solidFill>
                  <a:srgbClr val="263F6A"/>
                </a:solidFill>
              </a:rPr>
              <a:t>Oil and Gas Leasing Program</a:t>
            </a:r>
            <a:endParaRPr lang="en-US" sz="3200" b="1" kern="0" dirty="0">
              <a:solidFill>
                <a:srgbClr val="263F6A"/>
              </a:solidFill>
            </a:endParaRPr>
          </a:p>
        </p:txBody>
      </p:sp>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100" b="0" i="0" u="none" strike="noStrike" kern="1200" cap="none" spc="0" normalizeH="0" baseline="0" noProof="0" dirty="0" smtClean="0">
                <a:ln>
                  <a:noFill/>
                </a:ln>
                <a:solidFill>
                  <a:srgbClr val="263F6A"/>
                </a:solidFill>
                <a:effectLst/>
                <a:uLnTx/>
                <a:uFillTx/>
                <a:latin typeface="Calibri" panose="020F0502020204030204"/>
                <a:ea typeface="+mn-ea"/>
                <a:cs typeface="+mn-cs"/>
              </a:rPr>
              <a:t>Section 18 of the Outer Continental Shelf Lands Act (OCSLA) requires the Secretary of the Interior to prepare and maintain a schedule of proposed Outer Continental Shelf (OCS) oil and gas lease sales determined to best meet national needs for the five years following approval of the schedule.  Otherwise known as the National OCS Program. BOEM is currently working under the approved 2017 – 2022 Program.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4876800" y="1690689"/>
            <a:ext cx="3426181" cy="4389276"/>
          </a:xfrm>
          <a:prstGeom prst="rect">
            <a:avLst/>
          </a:prstGeom>
        </p:spPr>
      </p:pic>
    </p:spTree>
    <p:extLst>
      <p:ext uri="{BB962C8B-B14F-4D97-AF65-F5344CB8AC3E}">
        <p14:creationId xmlns:p14="http://schemas.microsoft.com/office/powerpoint/2010/main" val="3330794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2017-2022 Lease Sale Schedule</a:t>
            </a:r>
          </a:p>
        </p:txBody>
      </p:sp>
      <p:pic>
        <p:nvPicPr>
          <p:cNvPr id="4" name="Picture 3"/>
          <p:cNvPicPr>
            <a:picLocks noChangeAspect="1"/>
          </p:cNvPicPr>
          <p:nvPr/>
        </p:nvPicPr>
        <p:blipFill>
          <a:blip r:embed="rId3"/>
          <a:stretch>
            <a:fillRect/>
          </a:stretch>
        </p:blipFill>
        <p:spPr>
          <a:xfrm>
            <a:off x="1216955" y="2209800"/>
            <a:ext cx="6700224" cy="3429000"/>
          </a:xfrm>
          <a:prstGeom prst="rect">
            <a:avLst/>
          </a:prstGeom>
        </p:spPr>
      </p:pic>
      <p:sp>
        <p:nvSpPr>
          <p:cNvPr id="5" name="TextBox 4"/>
          <p:cNvSpPr txBox="1"/>
          <p:nvPr/>
        </p:nvSpPr>
        <p:spPr>
          <a:xfrm>
            <a:off x="7917179" y="3357518"/>
            <a:ext cx="1303020" cy="300082"/>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srgbClr val="FF0000"/>
                </a:solidFill>
                <a:latin typeface="Calibri" panose="020F0502020204030204"/>
                <a:ea typeface="+mn-ea"/>
              </a:rPr>
              <a:t>March 20, 2019</a:t>
            </a:r>
          </a:p>
        </p:txBody>
      </p:sp>
    </p:spTree>
    <p:extLst>
      <p:ext uri="{BB962C8B-B14F-4D97-AF65-F5344CB8AC3E}">
        <p14:creationId xmlns:p14="http://schemas.microsoft.com/office/powerpoint/2010/main" val="3454261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 y="250457"/>
            <a:ext cx="8229600" cy="6357086"/>
          </a:xfrm>
          <a:prstGeom prst="rect">
            <a:avLst/>
          </a:prstGeom>
        </p:spPr>
      </p:pic>
    </p:spTree>
    <p:extLst>
      <p:ext uri="{BB962C8B-B14F-4D97-AF65-F5344CB8AC3E}">
        <p14:creationId xmlns:p14="http://schemas.microsoft.com/office/powerpoint/2010/main" val="880525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Offshore Seismic Surveys </a:t>
            </a:r>
            <a:endParaRPr lang="en-US" sz="3200" b="1" kern="0" dirty="0">
              <a:solidFill>
                <a:srgbClr val="263F6A"/>
              </a:solidFill>
            </a:endParaRPr>
          </a:p>
        </p:txBody>
      </p:sp>
      <p:pic>
        <p:nvPicPr>
          <p:cNvPr id="2" name="FN8IAb0rG9A"/>
          <p:cNvPicPr>
            <a:picLocks noRot="1" noChangeAspect="1"/>
          </p:cNvPicPr>
          <p:nvPr>
            <a:videoFile r:link="rId1"/>
          </p:nvPr>
        </p:nvPicPr>
        <p:blipFill>
          <a:blip r:embed="rId4"/>
          <a:stretch>
            <a:fillRect/>
          </a:stretch>
        </p:blipFill>
        <p:spPr>
          <a:xfrm>
            <a:off x="508000" y="1600200"/>
            <a:ext cx="8128000" cy="4572000"/>
          </a:xfrm>
          <a:prstGeom prst="rect">
            <a:avLst/>
          </a:prstGeom>
        </p:spPr>
      </p:pic>
      <p:sp>
        <p:nvSpPr>
          <p:cNvPr id="5" name="TextBox 4"/>
          <p:cNvSpPr txBox="1"/>
          <p:nvPr/>
        </p:nvSpPr>
        <p:spPr>
          <a:xfrm>
            <a:off x="1219200" y="6248400"/>
            <a:ext cx="6705600" cy="369332"/>
          </a:xfrm>
          <a:prstGeom prst="rect">
            <a:avLst/>
          </a:prstGeom>
          <a:noFill/>
        </p:spPr>
        <p:txBody>
          <a:bodyPr wrap="square" rtlCol="0">
            <a:spAutoFit/>
          </a:bodyPr>
          <a:lstStyle/>
          <a:p>
            <a:pPr algn="ctr"/>
            <a:r>
              <a:rPr lang="en-US" dirty="0" smtClean="0">
                <a:solidFill>
                  <a:srgbClr val="70A489"/>
                </a:solidFill>
                <a:latin typeface="Calibri" panose="020F0502020204030204" pitchFamily="34" charset="0"/>
                <a:cs typeface="Calibri" panose="020F0502020204030204" pitchFamily="34" charset="0"/>
              </a:rPr>
              <a:t>Published by the American Petroleum Institute on Feb. 20, 2014</a:t>
            </a:r>
            <a:endParaRPr lang="en-US" dirty="0">
              <a:solidFill>
                <a:srgbClr val="70A4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0236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244742"/>
            <a:ext cx="8229600" cy="6368516"/>
          </a:xfrm>
          <a:prstGeom prst="rect">
            <a:avLst/>
          </a:prstGeom>
        </p:spPr>
      </p:pic>
    </p:spTree>
    <p:extLst>
      <p:ext uri="{BB962C8B-B14F-4D97-AF65-F5344CB8AC3E}">
        <p14:creationId xmlns:p14="http://schemas.microsoft.com/office/powerpoint/2010/main" val="1783568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253491"/>
            <a:ext cx="8229600" cy="6351019"/>
          </a:xfrm>
          <a:prstGeom prst="rect">
            <a:avLst/>
          </a:prstGeom>
        </p:spPr>
      </p:pic>
    </p:spTree>
    <p:extLst>
      <p:ext uri="{BB962C8B-B14F-4D97-AF65-F5344CB8AC3E}">
        <p14:creationId xmlns:p14="http://schemas.microsoft.com/office/powerpoint/2010/main" val="714302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EM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0894"/>
            <a:ext cx="8229600" cy="591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51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Developing a New National OCS Program</a:t>
            </a:r>
            <a:endParaRPr lang="en-US" sz="3200" b="1" kern="0" dirty="0">
              <a:solidFill>
                <a:srgbClr val="263F6A"/>
              </a:solidFill>
            </a:endParaRPr>
          </a:p>
        </p:txBody>
      </p:sp>
      <p:sp>
        <p:nvSpPr>
          <p:cNvPr id="6" name="Content Placeholder 2"/>
          <p:cNvSpPr txBox="1">
            <a:spLocks/>
          </p:cNvSpPr>
          <p:nvPr/>
        </p:nvSpPr>
        <p:spPr>
          <a:xfrm>
            <a:off x="628650" y="1825625"/>
            <a:ext cx="7886700" cy="4351338"/>
          </a:xfrm>
          <a:prstGeom prst="rect">
            <a:avLst/>
          </a:prstGeom>
          <a:noFill/>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lvl="0" indent="0" algn="ctr" defTabSz="914400" eaLnBrk="1" fontAlgn="auto" hangingPunct="1">
              <a:lnSpc>
                <a:spcPct val="90000"/>
              </a:lnSpc>
              <a:spcBef>
                <a:spcPts val="1000"/>
              </a:spcBef>
              <a:spcAft>
                <a:spcPts val="0"/>
              </a:spcAft>
              <a:buClrTx/>
              <a:buSzTx/>
            </a:pPr>
            <a:r>
              <a:rPr lang="en-US" sz="2800" dirty="0">
                <a:solidFill>
                  <a:srgbClr val="263F6A"/>
                </a:solidFill>
                <a:latin typeface="Calibri" panose="020F0502020204030204"/>
                <a:cs typeface="+mn-cs"/>
              </a:rPr>
              <a:t>Executive Order 13795 (April 28, 2017) </a:t>
            </a:r>
            <a:endParaRPr lang="en-US" sz="2800" dirty="0" smtClean="0">
              <a:solidFill>
                <a:srgbClr val="263F6A"/>
              </a:solidFill>
              <a:latin typeface="Calibri" panose="020F0502020204030204"/>
              <a:cs typeface="+mn-cs"/>
            </a:endParaRPr>
          </a:p>
          <a:p>
            <a:pPr marL="0" lvl="0" indent="0" algn="ctr" defTabSz="914400" eaLnBrk="1" fontAlgn="auto" hangingPunct="1">
              <a:lnSpc>
                <a:spcPct val="90000"/>
              </a:lnSpc>
              <a:spcBef>
                <a:spcPts val="1000"/>
              </a:spcBef>
              <a:spcAft>
                <a:spcPts val="0"/>
              </a:spcAft>
              <a:buClrTx/>
              <a:buSzTx/>
            </a:pPr>
            <a:r>
              <a:rPr lang="en-US" sz="2800" dirty="0" smtClean="0">
                <a:solidFill>
                  <a:srgbClr val="263F6A"/>
                </a:solidFill>
                <a:latin typeface="Calibri" panose="020F0502020204030204"/>
                <a:cs typeface="+mn-cs"/>
              </a:rPr>
              <a:t>and </a:t>
            </a:r>
          </a:p>
          <a:p>
            <a:pPr marL="0" lvl="0" indent="0" algn="ctr" defTabSz="914400" eaLnBrk="1" fontAlgn="auto" hangingPunct="1">
              <a:lnSpc>
                <a:spcPct val="90000"/>
              </a:lnSpc>
              <a:spcBef>
                <a:spcPts val="1000"/>
              </a:spcBef>
              <a:spcAft>
                <a:spcPts val="0"/>
              </a:spcAft>
              <a:buClrTx/>
              <a:buSzTx/>
            </a:pPr>
            <a:r>
              <a:rPr lang="en-US" sz="2800" dirty="0" smtClean="0">
                <a:solidFill>
                  <a:srgbClr val="263F6A"/>
                </a:solidFill>
                <a:latin typeface="Calibri" panose="020F0502020204030204"/>
                <a:cs typeface="+mn-cs"/>
              </a:rPr>
              <a:t>Secretary’s </a:t>
            </a:r>
            <a:r>
              <a:rPr lang="en-US" sz="2800" dirty="0">
                <a:solidFill>
                  <a:srgbClr val="263F6A"/>
                </a:solidFill>
                <a:latin typeface="Calibri" panose="020F0502020204030204"/>
                <a:cs typeface="+mn-cs"/>
              </a:rPr>
              <a:t>Order 3350 (May 1, 2017) </a:t>
            </a:r>
            <a:endParaRPr lang="en-US" sz="2800" dirty="0" smtClean="0">
              <a:solidFill>
                <a:srgbClr val="263F6A"/>
              </a:solidFill>
              <a:latin typeface="Calibri" panose="020F0502020204030204"/>
              <a:cs typeface="+mn-cs"/>
            </a:endParaRPr>
          </a:p>
          <a:p>
            <a:pPr marL="0" lvl="0" indent="0" algn="ctr" defTabSz="914400" eaLnBrk="1" fontAlgn="auto" hangingPunct="1">
              <a:lnSpc>
                <a:spcPct val="90000"/>
              </a:lnSpc>
              <a:spcBef>
                <a:spcPts val="1000"/>
              </a:spcBef>
              <a:spcAft>
                <a:spcPts val="0"/>
              </a:spcAft>
              <a:buClrTx/>
              <a:buSzTx/>
            </a:pPr>
            <a:r>
              <a:rPr lang="en-US" sz="2800" dirty="0" smtClean="0">
                <a:solidFill>
                  <a:srgbClr val="263F6A"/>
                </a:solidFill>
                <a:latin typeface="Calibri" panose="020F0502020204030204"/>
                <a:cs typeface="+mn-cs"/>
              </a:rPr>
              <a:t>directed </a:t>
            </a:r>
            <a:r>
              <a:rPr lang="en-US" sz="2800" dirty="0">
                <a:solidFill>
                  <a:srgbClr val="263F6A"/>
                </a:solidFill>
                <a:latin typeface="Calibri" panose="020F0502020204030204"/>
                <a:cs typeface="+mn-cs"/>
              </a:rPr>
              <a:t>BOEM to initiate a process to develop a new National OCS Program for 2019-2024 that, if approved, will supersede the 2017-2022 Program.</a:t>
            </a:r>
          </a:p>
        </p:txBody>
      </p:sp>
    </p:spTree>
    <p:extLst>
      <p:ext uri="{BB962C8B-B14F-4D97-AF65-F5344CB8AC3E}">
        <p14:creationId xmlns:p14="http://schemas.microsoft.com/office/powerpoint/2010/main" val="3801401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2019-2024 Draft Proposed National OCS</a:t>
            </a:r>
          </a:p>
          <a:p>
            <a:pPr algn="l"/>
            <a:r>
              <a:rPr lang="en-US" sz="3200" b="1" kern="0" dirty="0" smtClean="0">
                <a:solidFill>
                  <a:srgbClr val="263F6A"/>
                </a:solidFill>
              </a:rPr>
              <a:t>Oil and Gas Leasing Program</a:t>
            </a:r>
            <a:endParaRPr lang="en-US" sz="3200" b="1" kern="0" dirty="0">
              <a:solidFill>
                <a:srgbClr val="263F6A"/>
              </a:solidFill>
            </a:endParaRPr>
          </a:p>
        </p:txBody>
      </p:sp>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Content Placeholder 2"/>
          <p:cNvSpPr txBox="1">
            <a:spLocks/>
          </p:cNvSpPr>
          <p:nvPr/>
        </p:nvSpPr>
        <p:spPr>
          <a:xfrm>
            <a:off x="5334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263F6A"/>
                </a:solidFill>
                <a:effectLst/>
                <a:uLnTx/>
                <a:uFillTx/>
                <a:latin typeface="Calibri" panose="020F0502020204030204"/>
                <a:ea typeface="+mn-ea"/>
                <a:cs typeface="+mn-cs"/>
              </a:rPr>
              <a:t>Request for Information published in Federal Register on July 3, 2017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263F6A"/>
                </a:solidFill>
                <a:effectLst/>
                <a:uLnTx/>
                <a:uFillTx/>
                <a:latin typeface="Calibri" panose="020F0502020204030204"/>
                <a:ea typeface="+mn-ea"/>
                <a:cs typeface="+mn-cs"/>
              </a:rPr>
              <a:t>Initiated 45-day comment period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263F6A"/>
                </a:solidFill>
                <a:effectLst/>
                <a:uLnTx/>
                <a:uFillTx/>
                <a:latin typeface="Calibri" panose="020F0502020204030204"/>
                <a:ea typeface="+mn-ea"/>
                <a:cs typeface="+mn-cs"/>
              </a:rPr>
              <a:t>Closed August 17, 2017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263F6A"/>
                </a:solidFill>
                <a:effectLst/>
                <a:uLnTx/>
                <a:uFillTx/>
                <a:latin typeface="Calibri" panose="020F0502020204030204"/>
                <a:ea typeface="+mn-ea"/>
                <a:cs typeface="+mn-cs"/>
              </a:rPr>
              <a:t>Draft Proposed Program released on January 4, 2018,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263F6A"/>
                </a:solidFill>
                <a:effectLst/>
                <a:uLnTx/>
                <a:uFillTx/>
                <a:latin typeface="Calibri" panose="020F0502020204030204"/>
                <a:ea typeface="+mn-ea"/>
                <a:cs typeface="+mn-cs"/>
              </a:rPr>
              <a:t>Initiated 60-day comment period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263F6A"/>
                </a:solidFill>
                <a:effectLst/>
                <a:uLnTx/>
                <a:uFillTx/>
                <a:latin typeface="Calibri" panose="020F0502020204030204"/>
                <a:ea typeface="+mn-ea"/>
                <a:cs typeface="+mn-cs"/>
              </a:rPr>
              <a:t>Closed March 9, 2018.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263F6A"/>
                </a:solidFill>
                <a:effectLst/>
                <a:uLnTx/>
                <a:uFillTx/>
                <a:latin typeface="Calibri" panose="020F0502020204030204"/>
                <a:ea typeface="+mn-ea"/>
                <a:cs typeface="+mn-cs"/>
              </a:rPr>
              <a:t>Comments can be viewed online at Regulations.gov</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263F6A"/>
                </a:solidFill>
                <a:effectLst/>
                <a:uLnTx/>
                <a:uFillTx/>
                <a:latin typeface="Calibri" panose="020F0502020204030204"/>
                <a:ea typeface="+mn-ea"/>
                <a:cs typeface="+mn-cs"/>
              </a:rPr>
              <a:t>1,670,314 comments </a:t>
            </a:r>
            <a:r>
              <a:rPr lang="en-US" sz="2000" dirty="0" smtClean="0">
                <a:solidFill>
                  <a:srgbClr val="263F6A"/>
                </a:solidFill>
                <a:latin typeface="Calibri" panose="020F0502020204030204"/>
              </a:rPr>
              <a:t>received by close</a:t>
            </a:r>
            <a:endParaRPr kumimoji="0" lang="en-US" sz="2000" b="0" i="0" u="none" strike="noStrike" kern="1200" cap="none" spc="0" normalizeH="0" baseline="0" noProof="0" dirty="0" smtClean="0">
              <a:ln>
                <a:noFill/>
              </a:ln>
              <a:solidFill>
                <a:srgbClr val="263F6A"/>
              </a:solidFill>
              <a:effectLst/>
              <a:uLnTx/>
              <a:uFillTx/>
              <a:latin typeface="Calibri" panose="020F0502020204030204"/>
              <a:ea typeface="+mn-ea"/>
              <a:cs typeface="+mn-cs"/>
            </a:endParaRPr>
          </a:p>
          <a:p>
            <a:pPr lvl="1" fontAlgn="auto">
              <a:spcAft>
                <a:spcPts val="0"/>
              </a:spcAft>
              <a:defRPr/>
            </a:pPr>
            <a:r>
              <a:rPr lang="en-US" sz="2000" dirty="0" smtClean="0">
                <a:solidFill>
                  <a:srgbClr val="263F6A"/>
                </a:solidFill>
                <a:latin typeface="Calibri" panose="020F0502020204030204"/>
              </a:rPr>
              <a:t>2,058,752 comments submitted to date</a:t>
            </a:r>
            <a:endParaRPr kumimoji="0" lang="en-US" sz="2000" b="0" i="0" u="none" strike="noStrike" kern="1200" cap="none" spc="0" normalizeH="0" baseline="0" noProof="0" dirty="0" smtClean="0">
              <a:ln>
                <a:noFill/>
              </a:ln>
              <a:solidFill>
                <a:srgbClr val="263F6A"/>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5709307" y="1828800"/>
            <a:ext cx="3206093" cy="4114800"/>
          </a:xfrm>
          <a:prstGeom prst="rect">
            <a:avLst/>
          </a:prstGeom>
        </p:spPr>
      </p:pic>
    </p:spTree>
    <p:extLst>
      <p:ext uri="{BB962C8B-B14F-4D97-AF65-F5344CB8AC3E}">
        <p14:creationId xmlns:p14="http://schemas.microsoft.com/office/powerpoint/2010/main" val="1019705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946921" y="0"/>
            <a:ext cx="5197079" cy="6858000"/>
          </a:xfrm>
          <a:prstGeom prst="rect">
            <a:avLst/>
          </a:prstGeom>
        </p:spPr>
      </p:pic>
      <p:sp>
        <p:nvSpPr>
          <p:cNvPr id="9" name="Content Placeholder 2"/>
          <p:cNvSpPr txBox="1">
            <a:spLocks/>
          </p:cNvSpPr>
          <p:nvPr/>
        </p:nvSpPr>
        <p:spPr>
          <a:xfrm>
            <a:off x="304800" y="2703513"/>
            <a:ext cx="3429000" cy="1450975"/>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1" i="0" u="none" strike="noStrike" kern="1200" cap="none" spc="0" normalizeH="0" baseline="0" noProof="0" dirty="0" smtClean="0">
                <a:ln>
                  <a:noFill/>
                </a:ln>
                <a:solidFill>
                  <a:srgbClr val="263F6A"/>
                </a:solidFill>
                <a:effectLst/>
                <a:uLnTx/>
                <a:uFillTx/>
                <a:latin typeface="Calibri" panose="020F0502020204030204"/>
              </a:rPr>
              <a:t>2019-2024</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600" b="1" dirty="0" smtClean="0">
                <a:solidFill>
                  <a:srgbClr val="263F6A"/>
                </a:solidFill>
                <a:latin typeface="Calibri" panose="020F0502020204030204"/>
              </a:rPr>
              <a:t>Draft Proposed Program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1" i="0" u="none" strike="noStrike" kern="1200" cap="none" spc="0" normalizeH="0" baseline="0" noProof="0" dirty="0" smtClean="0">
                <a:ln>
                  <a:noFill/>
                </a:ln>
                <a:solidFill>
                  <a:srgbClr val="263F6A"/>
                </a:solidFill>
                <a:effectLst/>
                <a:uLnTx/>
                <a:uFillTx/>
                <a:latin typeface="Calibri" panose="020F0502020204030204"/>
              </a:rPr>
              <a:t>Lease Sale Schedule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493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457200" y="241701"/>
            <a:ext cx="8229600" cy="6374599"/>
          </a:xfrm>
          <a:prstGeom prst="rect">
            <a:avLst/>
          </a:prstGeom>
        </p:spPr>
      </p:pic>
    </p:spTree>
    <p:extLst>
      <p:ext uri="{BB962C8B-B14F-4D97-AF65-F5344CB8AC3E}">
        <p14:creationId xmlns:p14="http://schemas.microsoft.com/office/powerpoint/2010/main" val="4188522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457200" y="241701"/>
            <a:ext cx="8229600" cy="6374599"/>
          </a:xfrm>
          <a:prstGeom prst="rect">
            <a:avLst/>
          </a:prstGeom>
        </p:spPr>
      </p:pic>
    </p:spTree>
    <p:extLst>
      <p:ext uri="{BB962C8B-B14F-4D97-AF65-F5344CB8AC3E}">
        <p14:creationId xmlns:p14="http://schemas.microsoft.com/office/powerpoint/2010/main" val="395304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itle 1"/>
          <p:cNvSpPr txBox="1">
            <a:spLocks/>
          </p:cNvSpPr>
          <p:nvPr/>
        </p:nvSpPr>
        <p:spPr>
          <a:xfrm>
            <a:off x="457200" y="274638"/>
            <a:ext cx="8228013" cy="1141412"/>
          </a:xfrm>
          <a:prstGeom prst="rect">
            <a:avLst/>
          </a:prstGeom>
        </p:spPr>
        <p:txBody>
          <a:bodyP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endParaRPr lang="en-US" sz="2700" b="1" kern="0" dirty="0" smtClean="0"/>
          </a:p>
          <a:p>
            <a:r>
              <a:rPr lang="en-US" sz="3200" b="1" kern="0" dirty="0" smtClean="0">
                <a:solidFill>
                  <a:srgbClr val="263F6A"/>
                </a:solidFill>
              </a:rPr>
              <a:t>“Not off our coast!” – Governor Cooper</a:t>
            </a:r>
            <a:endParaRPr lang="en-US" sz="3200" b="1" kern="0" dirty="0">
              <a:solidFill>
                <a:srgbClr val="263F6A"/>
              </a:solidFill>
            </a:endParaRPr>
          </a:p>
        </p:txBody>
      </p:sp>
      <p:sp>
        <p:nvSpPr>
          <p:cNvPr id="7" name="Content Placeholder 3"/>
          <p:cNvSpPr txBox="1">
            <a:spLocks/>
          </p:cNvSpPr>
          <p:nvPr/>
        </p:nvSpPr>
        <p:spPr>
          <a:xfrm>
            <a:off x="457200" y="1600200"/>
            <a:ext cx="5029200" cy="4524375"/>
          </a:xfrm>
          <a:prstGeom prst="rect">
            <a:avLst/>
          </a:prstGeom>
        </p:spPr>
        <p:txBody>
          <a:bodyPr>
            <a:normAutofit fontScale="47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571500" indent="-571500">
              <a:buFont typeface="Arial" panose="020B0604020202020204" pitchFamily="34" charset="0"/>
              <a:buChar char="•"/>
            </a:pPr>
            <a:endParaRPr lang="en-US" sz="4200" kern="0" dirty="0" smtClean="0">
              <a:solidFill>
                <a:srgbClr val="263F6A"/>
              </a:solidFill>
            </a:endParaRPr>
          </a:p>
          <a:p>
            <a:pPr marL="571500" indent="-571500">
              <a:buFont typeface="Arial" panose="020B0604020202020204" pitchFamily="34" charset="0"/>
              <a:buChar char="•"/>
            </a:pPr>
            <a:r>
              <a:rPr lang="en-US" sz="4200" kern="0" dirty="0" smtClean="0">
                <a:solidFill>
                  <a:srgbClr val="263F6A"/>
                </a:solidFill>
              </a:rPr>
              <a:t>Governor Cooper announced his opposition to offshore oil drilling and seismic blasting at Fort Macon State Park in Atlantic Beach on June 29, 2017.</a:t>
            </a:r>
          </a:p>
          <a:p>
            <a:pPr marL="914400" lvl="1" indent="-457200">
              <a:buFont typeface="Arial" panose="020B0604020202020204" pitchFamily="34" charset="0"/>
              <a:buChar char="•"/>
            </a:pPr>
            <a:r>
              <a:rPr lang="en-US" sz="3800" kern="0" dirty="0" smtClean="0">
                <a:solidFill>
                  <a:srgbClr val="263F6A"/>
                </a:solidFill>
              </a:rPr>
              <a:t>Released a statement on January 4, 2018 reiterating opposition following the release of the Draft Proposed Program</a:t>
            </a:r>
          </a:p>
          <a:p>
            <a:pPr marL="571500" indent="-571500">
              <a:buFont typeface="Arial" panose="020B0604020202020204" pitchFamily="34" charset="0"/>
              <a:buChar char="•"/>
            </a:pPr>
            <a:r>
              <a:rPr lang="en-US" sz="4200" kern="0" dirty="0" smtClean="0">
                <a:solidFill>
                  <a:srgbClr val="263F6A"/>
                </a:solidFill>
              </a:rPr>
              <a:t>NC Attorney General Josh Stein assembled a coalition of attorneys general from 11 other coastal states.</a:t>
            </a:r>
          </a:p>
          <a:p>
            <a:pPr marL="571500" indent="-571500">
              <a:buFont typeface="Arial" panose="020B0604020202020204" pitchFamily="34" charset="0"/>
              <a:buChar char="•"/>
            </a:pPr>
            <a:r>
              <a:rPr lang="en-US" sz="4200" kern="0" dirty="0" smtClean="0">
                <a:solidFill>
                  <a:srgbClr val="263F6A"/>
                </a:solidFill>
              </a:rPr>
              <a:t>NCDEQ submitted arguments against offshore drilling and seismic blasting.</a:t>
            </a:r>
          </a:p>
          <a:p>
            <a:endParaRPr lang="en-US" kern="0" dirty="0"/>
          </a:p>
        </p:txBody>
      </p:sp>
      <p:pic>
        <p:nvPicPr>
          <p:cNvPr id="8" name="Picture 2" descr="https://www.nccoast.org/wp-content/uploads/2017/07/IMG_1538-e1500573357747-263x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897" y="1905000"/>
            <a:ext cx="2576648" cy="3429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57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0" y="1163502"/>
            <a:ext cx="9144000" cy="4530996"/>
          </a:xfrm>
          <a:prstGeom prst="rect">
            <a:avLst/>
          </a:prstGeom>
        </p:spPr>
      </p:pic>
    </p:spTree>
    <p:extLst>
      <p:ext uri="{BB962C8B-B14F-4D97-AF65-F5344CB8AC3E}">
        <p14:creationId xmlns:p14="http://schemas.microsoft.com/office/powerpoint/2010/main" val="3520971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729" y="228600"/>
            <a:ext cx="4112543" cy="6400800"/>
          </a:xfrm>
          <a:prstGeom prst="rect">
            <a:avLst/>
          </a:prstGeom>
        </p:spPr>
      </p:pic>
    </p:spTree>
    <p:extLst>
      <p:ext uri="{BB962C8B-B14F-4D97-AF65-F5344CB8AC3E}">
        <p14:creationId xmlns:p14="http://schemas.microsoft.com/office/powerpoint/2010/main" val="2656581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0" y="1148149"/>
            <a:ext cx="9144000" cy="4561703"/>
          </a:xfrm>
          <a:prstGeom prst="rect">
            <a:avLst/>
          </a:prstGeom>
        </p:spPr>
      </p:pic>
    </p:spTree>
    <p:extLst>
      <p:ext uri="{BB962C8B-B14F-4D97-AF65-F5344CB8AC3E}">
        <p14:creationId xmlns:p14="http://schemas.microsoft.com/office/powerpoint/2010/main" val="1798077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0" y="1144289"/>
            <a:ext cx="9144000" cy="4569423"/>
          </a:xfrm>
          <a:prstGeom prst="rect">
            <a:avLst/>
          </a:prstGeom>
        </p:spPr>
      </p:pic>
    </p:spTree>
    <p:extLst>
      <p:ext uri="{BB962C8B-B14F-4D97-AF65-F5344CB8AC3E}">
        <p14:creationId xmlns:p14="http://schemas.microsoft.com/office/powerpoint/2010/main" val="622827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600" b="1" kern="0" dirty="0" smtClean="0">
                <a:solidFill>
                  <a:srgbClr val="263F6A"/>
                </a:solidFill>
              </a:rPr>
              <a:t>Don’t Drill NC Coalition</a:t>
            </a:r>
            <a:endParaRPr lang="en-US" sz="3600" b="1" kern="0" dirty="0">
              <a:solidFill>
                <a:srgbClr val="263F6A"/>
              </a:solidFill>
            </a:endParaRPr>
          </a:p>
        </p:txBody>
      </p:sp>
      <p:sp>
        <p:nvSpPr>
          <p:cNvPr id="7" name="Content Placeholder 2"/>
          <p:cNvSpPr txBox="1">
            <a:spLocks/>
          </p:cNvSpPr>
          <p:nvPr/>
        </p:nvSpPr>
        <p:spPr>
          <a:xfrm>
            <a:off x="457200" y="1600200"/>
            <a:ext cx="4037013" cy="4524375"/>
          </a:xfrm>
          <a:prstGeom prst="rect">
            <a:avLst/>
          </a:prstGeom>
        </p:spPr>
        <p:txBody>
          <a:bodyPr>
            <a:normAutofit fontScale="6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457200" indent="-457200">
              <a:buFont typeface="Arial" panose="020B0604020202020204" pitchFamily="34" charset="0"/>
              <a:buChar char="•"/>
            </a:pPr>
            <a:r>
              <a:rPr lang="en-US" kern="0" smtClean="0">
                <a:solidFill>
                  <a:srgbClr val="263F6A"/>
                </a:solidFill>
              </a:rPr>
              <a:t>A coalition of organizations opposed to offshore oil and gas exploration as well as seismic air gun blasting.</a:t>
            </a:r>
          </a:p>
          <a:p>
            <a:pPr marL="800100" lvl="1" indent="-342900">
              <a:buFont typeface="Arial" panose="020B0604020202020204" pitchFamily="34" charset="0"/>
              <a:buChar char="•"/>
            </a:pPr>
            <a:r>
              <a:rPr lang="en-US" kern="0" smtClean="0">
                <a:solidFill>
                  <a:srgbClr val="263F6A"/>
                </a:solidFill>
              </a:rPr>
              <a:t>Publish fact sheets</a:t>
            </a:r>
          </a:p>
          <a:p>
            <a:pPr marL="800100" lvl="1" indent="-342900">
              <a:buFont typeface="Arial" panose="020B0604020202020204" pitchFamily="34" charset="0"/>
              <a:buChar char="•"/>
            </a:pPr>
            <a:r>
              <a:rPr lang="en-US" kern="0" smtClean="0">
                <a:solidFill>
                  <a:srgbClr val="263F6A"/>
                </a:solidFill>
              </a:rPr>
              <a:t>Host film screenings</a:t>
            </a:r>
          </a:p>
          <a:p>
            <a:pPr marL="800100" lvl="1" indent="-342900">
              <a:buFont typeface="Arial" panose="020B0604020202020204" pitchFamily="34" charset="0"/>
              <a:buChar char="•"/>
            </a:pPr>
            <a:r>
              <a:rPr lang="en-US" kern="0" smtClean="0">
                <a:solidFill>
                  <a:srgbClr val="263F6A"/>
                </a:solidFill>
              </a:rPr>
              <a:t>Facilitate meetings with stakeholders and elected officials </a:t>
            </a:r>
          </a:p>
          <a:p>
            <a:pPr marL="800100" lvl="1" indent="-342900">
              <a:buFont typeface="Arial" panose="020B0604020202020204" pitchFamily="34" charset="0"/>
              <a:buChar char="•"/>
            </a:pPr>
            <a:r>
              <a:rPr lang="en-US" kern="0" smtClean="0">
                <a:solidFill>
                  <a:srgbClr val="263F6A"/>
                </a:solidFill>
              </a:rPr>
              <a:t>Encourage passage of resolutions</a:t>
            </a:r>
          </a:p>
          <a:p>
            <a:pPr marL="800100" lvl="1" indent="-342900">
              <a:buFont typeface="Arial" panose="020B0604020202020204" pitchFamily="34" charset="0"/>
              <a:buChar char="•"/>
            </a:pPr>
            <a:r>
              <a:rPr lang="en-US" kern="0" smtClean="0">
                <a:solidFill>
                  <a:srgbClr val="263F6A"/>
                </a:solidFill>
              </a:rPr>
              <a:t>Submit comments</a:t>
            </a:r>
          </a:p>
          <a:p>
            <a:pPr marL="800100" lvl="1" indent="-342900">
              <a:buFont typeface="Arial" panose="020B0604020202020204" pitchFamily="34" charset="0"/>
              <a:buChar char="•"/>
            </a:pPr>
            <a:r>
              <a:rPr lang="en-US" kern="0" smtClean="0">
                <a:solidFill>
                  <a:srgbClr val="263F6A"/>
                </a:solidFill>
              </a:rPr>
              <a:t>Organized the Rally to Raleigh</a:t>
            </a:r>
          </a:p>
          <a:p>
            <a:pPr marL="800100" lvl="1" indent="-342900">
              <a:buFont typeface="Arial" panose="020B0604020202020204" pitchFamily="34" charset="0"/>
              <a:buChar char="•"/>
            </a:pPr>
            <a:r>
              <a:rPr lang="en-US" kern="0" smtClean="0">
                <a:solidFill>
                  <a:srgbClr val="263F6A"/>
                </a:solidFill>
              </a:rPr>
              <a:t>dontdrillnc.org</a:t>
            </a:r>
          </a:p>
          <a:p>
            <a:pPr lvl="1"/>
            <a:endParaRPr lang="en-US" kern="0" smtClean="0"/>
          </a:p>
          <a:p>
            <a:pPr marL="0" indent="0"/>
            <a:endParaRPr lang="en-US" kern="0"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935" y="2226469"/>
            <a:ext cx="2786063" cy="17145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902" y="4042172"/>
            <a:ext cx="2786063" cy="1714500"/>
          </a:xfrm>
          <a:prstGeom prst="rect">
            <a:avLst/>
          </a:prstGeom>
        </p:spPr>
      </p:pic>
    </p:spTree>
    <p:extLst>
      <p:ext uri="{BB962C8B-B14F-4D97-AF65-F5344CB8AC3E}">
        <p14:creationId xmlns:p14="http://schemas.microsoft.com/office/powerpoint/2010/main" val="3788433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Rally to Raleigh Bus Trip to attend </a:t>
            </a:r>
            <a:br>
              <a:rPr lang="en-US" sz="3200" b="1" kern="0" dirty="0" smtClean="0">
                <a:solidFill>
                  <a:srgbClr val="263F6A"/>
                </a:solidFill>
              </a:rPr>
            </a:br>
            <a:r>
              <a:rPr lang="en-US" sz="3200" b="1" kern="0" dirty="0" smtClean="0">
                <a:solidFill>
                  <a:srgbClr val="263F6A"/>
                </a:solidFill>
              </a:rPr>
              <a:t>BOEM Open House on February 26, 2018</a:t>
            </a:r>
            <a:endParaRPr lang="en-US" sz="3200" b="1" kern="0" dirty="0">
              <a:solidFill>
                <a:srgbClr val="263F6A"/>
              </a:solidFill>
            </a:endParaRPr>
          </a:p>
        </p:txBody>
      </p:sp>
      <p:sp>
        <p:nvSpPr>
          <p:cNvPr id="11" name="Content Placeholder 2"/>
          <p:cNvSpPr txBox="1">
            <a:spLocks/>
          </p:cNvSpPr>
          <p:nvPr/>
        </p:nvSpPr>
        <p:spPr>
          <a:xfrm>
            <a:off x="285750" y="4635166"/>
            <a:ext cx="8572500" cy="1537034"/>
          </a:xfrm>
          <a:prstGeom prst="rect">
            <a:avLst/>
          </a:prstGeom>
        </p:spPr>
        <p:txBody>
          <a:bodyPr anchor="b">
            <a:no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r>
              <a:rPr lang="en-US" sz="1600" kern="0" dirty="0" smtClean="0">
                <a:solidFill>
                  <a:srgbClr val="263F6A"/>
                </a:solidFill>
              </a:rPr>
              <a:t>Local leadership included:</a:t>
            </a:r>
          </a:p>
          <a:p>
            <a:pPr marL="0" indent="0"/>
            <a:r>
              <a:rPr lang="en-US" sz="1600" kern="0" dirty="0" smtClean="0">
                <a:solidFill>
                  <a:srgbClr val="263F6A"/>
                </a:solidFill>
              </a:rPr>
              <a:t>Ben </a:t>
            </a:r>
            <a:r>
              <a:rPr lang="en-US" sz="1600" kern="0" dirty="0" err="1" smtClean="0">
                <a:solidFill>
                  <a:srgbClr val="263F6A"/>
                </a:solidFill>
              </a:rPr>
              <a:t>Cahoon</a:t>
            </a:r>
            <a:r>
              <a:rPr lang="en-US" sz="1600" kern="0" dirty="0" smtClean="0">
                <a:solidFill>
                  <a:srgbClr val="263F6A"/>
                </a:solidFill>
              </a:rPr>
              <a:t>, Mayor (Nags Head); Susie Walters, Mayor Pro Tem (Nags Head); Terry Gray, Commissioner (Kill Devil Hills) John </a:t>
            </a:r>
            <a:r>
              <a:rPr lang="en-US" sz="1600" kern="0" dirty="0" err="1" smtClean="0">
                <a:solidFill>
                  <a:srgbClr val="263F6A"/>
                </a:solidFill>
              </a:rPr>
              <a:t>Windley</a:t>
            </a:r>
            <a:r>
              <a:rPr lang="en-US" sz="1600" kern="0" dirty="0" smtClean="0">
                <a:solidFill>
                  <a:srgbClr val="263F6A"/>
                </a:solidFill>
              </a:rPr>
              <a:t>, Commissioner (Kill Devil Hills); Monica </a:t>
            </a:r>
            <a:r>
              <a:rPr lang="en-US" sz="1600" kern="0" dirty="0" err="1" smtClean="0">
                <a:solidFill>
                  <a:srgbClr val="263F6A"/>
                </a:solidFill>
              </a:rPr>
              <a:t>Thibodeau</a:t>
            </a:r>
            <a:r>
              <a:rPr lang="en-US" sz="1600" kern="0" dirty="0" smtClean="0">
                <a:solidFill>
                  <a:srgbClr val="263F6A"/>
                </a:solidFill>
              </a:rPr>
              <a:t>, Mayor Pro Tem (Duck); Matt Walker (</a:t>
            </a:r>
            <a:r>
              <a:rPr lang="en-US" sz="1600" kern="0" dirty="0" err="1" smtClean="0">
                <a:solidFill>
                  <a:srgbClr val="263F6A"/>
                </a:solidFill>
              </a:rPr>
              <a:t>Surfrider</a:t>
            </a:r>
            <a:r>
              <a:rPr lang="en-US" sz="1600" kern="0" dirty="0" smtClean="0">
                <a:solidFill>
                  <a:srgbClr val="263F6A"/>
                </a:solidFill>
              </a:rPr>
              <a:t> Outer Banks Chapter)</a:t>
            </a:r>
            <a:endParaRPr lang="en-US" sz="1600" kern="0" dirty="0">
              <a:solidFill>
                <a:srgbClr val="263F6A"/>
              </a:solidFill>
            </a:endParaRPr>
          </a:p>
        </p:txBody>
      </p:sp>
      <p:pic>
        <p:nvPicPr>
          <p:cNvPr id="2" name="Picture 1"/>
          <p:cNvPicPr>
            <a:picLocks noChangeAspect="1"/>
          </p:cNvPicPr>
          <p:nvPr/>
        </p:nvPicPr>
        <p:blipFill>
          <a:blip r:embed="rId3"/>
          <a:stretch>
            <a:fillRect/>
          </a:stretch>
        </p:blipFill>
        <p:spPr>
          <a:xfrm>
            <a:off x="1266434" y="2057400"/>
            <a:ext cx="6611132" cy="2286000"/>
          </a:xfrm>
          <a:prstGeom prst="rect">
            <a:avLst/>
          </a:prstGeom>
        </p:spPr>
      </p:pic>
    </p:spTree>
    <p:extLst>
      <p:ext uri="{BB962C8B-B14F-4D97-AF65-F5344CB8AC3E}">
        <p14:creationId xmlns:p14="http://schemas.microsoft.com/office/powerpoint/2010/main" val="1312438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Rally to Raleigh: Press Event</a:t>
            </a:r>
            <a:endParaRPr lang="en-US" sz="3200" b="1" kern="0" dirty="0">
              <a:solidFill>
                <a:srgbClr val="263F6A"/>
              </a:solidFill>
            </a:endParaRPr>
          </a:p>
        </p:txBody>
      </p:sp>
      <p:sp>
        <p:nvSpPr>
          <p:cNvPr id="6" name="Content Placeholder 2"/>
          <p:cNvSpPr txBox="1">
            <a:spLocks/>
          </p:cNvSpPr>
          <p:nvPr/>
        </p:nvSpPr>
        <p:spPr>
          <a:xfrm>
            <a:off x="457200" y="1600200"/>
            <a:ext cx="8228013" cy="4524375"/>
          </a:xfrm>
          <a:prstGeom prst="rect">
            <a:avLst/>
          </a:prstGeom>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lgn="ctr"/>
            <a:r>
              <a:rPr lang="en-US" sz="2000" kern="0" dirty="0" smtClean="0">
                <a:solidFill>
                  <a:srgbClr val="263F6A"/>
                </a:solidFill>
              </a:rPr>
              <a:t>State Representative Duane Hall (District 11 - Wake)</a:t>
            </a:r>
          </a:p>
          <a:p>
            <a:pPr marL="0" indent="0" algn="ctr"/>
            <a:r>
              <a:rPr lang="en-US" sz="2000" kern="0" dirty="0" smtClean="0">
                <a:solidFill>
                  <a:srgbClr val="263F6A"/>
                </a:solidFill>
              </a:rPr>
              <a:t>Secretary Michael Regan (NCDEQ)</a:t>
            </a:r>
          </a:p>
          <a:p>
            <a:pPr marL="0" indent="0" algn="ctr"/>
            <a:r>
              <a:rPr lang="en-US" sz="2000" kern="0" dirty="0" smtClean="0">
                <a:solidFill>
                  <a:srgbClr val="263F6A"/>
                </a:solidFill>
              </a:rPr>
              <a:t>Mayor Sheila Davies (Kill Devil Hills)</a:t>
            </a:r>
          </a:p>
          <a:p>
            <a:pPr marL="0" indent="0" algn="ctr"/>
            <a:r>
              <a:rPr lang="en-US" sz="2000" kern="0" dirty="0" smtClean="0">
                <a:solidFill>
                  <a:srgbClr val="263F6A"/>
                </a:solidFill>
              </a:rPr>
              <a:t>Chairman Bob Woodard (Dare County)</a:t>
            </a:r>
          </a:p>
          <a:p>
            <a:pPr marL="0" indent="0" algn="ctr"/>
            <a:r>
              <a:rPr lang="en-US" sz="2000" kern="0" dirty="0" smtClean="0">
                <a:solidFill>
                  <a:srgbClr val="263F6A"/>
                </a:solidFill>
              </a:rPr>
              <a:t>Mark Hooper (Hooper Family Seafood)</a:t>
            </a:r>
          </a:p>
          <a:p>
            <a:pPr marL="0" indent="0" algn="ctr"/>
            <a:r>
              <a:rPr lang="en-US" sz="2000" kern="0" dirty="0" smtClean="0">
                <a:solidFill>
                  <a:srgbClr val="263F6A"/>
                </a:solidFill>
              </a:rPr>
              <a:t>Briggs McEwan (Lisa’s Pizza)</a:t>
            </a:r>
          </a:p>
          <a:p>
            <a:pPr marL="0" indent="0" algn="ctr"/>
            <a:r>
              <a:rPr lang="en-US" sz="2000" kern="0" dirty="0" smtClean="0">
                <a:solidFill>
                  <a:srgbClr val="263F6A"/>
                </a:solidFill>
              </a:rPr>
              <a:t>State Representative Deb Butler (District 18 – Brunswick, New Hanover)</a:t>
            </a:r>
          </a:p>
          <a:p>
            <a:pPr marL="0" indent="0" algn="ctr"/>
            <a:r>
              <a:rPr lang="en-US" sz="2000" kern="0" dirty="0" smtClean="0">
                <a:solidFill>
                  <a:srgbClr val="263F6A"/>
                </a:solidFill>
              </a:rPr>
              <a:t>Reverend Emily Carroll (Durham)</a:t>
            </a:r>
          </a:p>
          <a:p>
            <a:pPr marL="0" indent="0" algn="ctr"/>
            <a:r>
              <a:rPr lang="en-US" sz="2000" kern="0" dirty="0" smtClean="0">
                <a:solidFill>
                  <a:srgbClr val="263F6A"/>
                </a:solidFill>
              </a:rPr>
              <a:t>Lee Nettles (Outer Banks Visitors Bureau)</a:t>
            </a:r>
            <a:r>
              <a:rPr lang="en-US" kern="0" dirty="0" smtClean="0"/>
              <a:t/>
            </a:r>
            <a:br>
              <a:rPr lang="en-US" kern="0" dirty="0" smtClean="0"/>
            </a:br>
            <a:endParaRPr lang="en-US" kern="0" dirty="0"/>
          </a:p>
        </p:txBody>
      </p:sp>
    </p:spTree>
    <p:extLst>
      <p:ext uri="{BB962C8B-B14F-4D97-AF65-F5344CB8AC3E}">
        <p14:creationId xmlns:p14="http://schemas.microsoft.com/office/powerpoint/2010/main" val="3316734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Rally to Raleigh: Press Event</a:t>
            </a:r>
            <a:endParaRPr lang="en-US" sz="3200" b="1" kern="0" dirty="0">
              <a:solidFill>
                <a:srgbClr val="263F6A"/>
              </a:solidFill>
            </a:endParaRPr>
          </a:p>
        </p:txBody>
      </p:sp>
      <p:pic>
        <p:nvPicPr>
          <p:cNvPr id="11"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 y="2125266"/>
            <a:ext cx="3510143" cy="2857647"/>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933" y="2125266"/>
            <a:ext cx="3986417" cy="2386136"/>
          </a:xfrm>
          <a:prstGeom prst="rect">
            <a:avLst/>
          </a:prstGeom>
          <a:ln w="88900" cap="sq" cmpd="thickThin">
            <a:solidFill>
              <a:srgbClr val="000000"/>
            </a:solidFill>
            <a:prstDash val="solid"/>
            <a:miter lim="800000"/>
          </a:ln>
          <a:effectLst>
            <a:innerShdw blurRad="76200">
              <a:srgbClr val="000000"/>
            </a:innerShdw>
          </a:effectLst>
        </p:spPr>
      </p:pic>
      <p:sp>
        <p:nvSpPr>
          <p:cNvPr id="13" name="TextBox 12"/>
          <p:cNvSpPr txBox="1"/>
          <p:nvPr/>
        </p:nvSpPr>
        <p:spPr>
          <a:xfrm>
            <a:off x="7010401" y="6214646"/>
            <a:ext cx="2133600" cy="338554"/>
          </a:xfrm>
          <a:prstGeom prst="rect">
            <a:avLst/>
          </a:prstGeom>
          <a:noFill/>
        </p:spPr>
        <p:txBody>
          <a:bodyPr wrap="square" rtlCol="0">
            <a:spAutoFit/>
          </a:bodyPr>
          <a:lstStyle/>
          <a:p>
            <a:r>
              <a:rPr lang="en-US" sz="1600" dirty="0" smtClean="0">
                <a:solidFill>
                  <a:srgbClr val="263F6A"/>
                </a:solidFill>
                <a:latin typeface="Calibri" panose="020F0502020204030204" pitchFamily="34" charset="0"/>
                <a:cs typeface="Calibri" panose="020F0502020204030204" pitchFamily="34" charset="0"/>
              </a:rPr>
              <a:t>Photos © Alan </a:t>
            </a:r>
            <a:r>
              <a:rPr lang="en-US" sz="1600" dirty="0" err="1" smtClean="0">
                <a:solidFill>
                  <a:srgbClr val="263F6A"/>
                </a:solidFill>
                <a:latin typeface="Calibri" panose="020F0502020204030204" pitchFamily="34" charset="0"/>
                <a:cs typeface="Calibri" panose="020F0502020204030204" pitchFamily="34" charset="0"/>
              </a:rPr>
              <a:t>Cradick</a:t>
            </a:r>
            <a:endParaRPr lang="en-US" sz="1600" dirty="0">
              <a:solidFill>
                <a:srgbClr val="263F6A"/>
              </a:solidFill>
              <a:latin typeface="Calibri" panose="020F0502020204030204" pitchFamily="34" charset="0"/>
              <a:cs typeface="Calibri" panose="020F0502020204030204" pitchFamily="34" charset="0"/>
            </a:endParaRPr>
          </a:p>
        </p:txBody>
      </p:sp>
      <p:sp>
        <p:nvSpPr>
          <p:cNvPr id="14" name="TextBox 13"/>
          <p:cNvSpPr txBox="1"/>
          <p:nvPr/>
        </p:nvSpPr>
        <p:spPr>
          <a:xfrm>
            <a:off x="5246384" y="4613581"/>
            <a:ext cx="3040334" cy="369332"/>
          </a:xfrm>
          <a:prstGeom prst="rect">
            <a:avLst/>
          </a:prstGeom>
          <a:noFill/>
        </p:spPr>
        <p:txBody>
          <a:bodyPr wrap="square" rtlCol="0">
            <a:spAutoFit/>
          </a:bodyPr>
          <a:lstStyle/>
          <a:p>
            <a:r>
              <a:rPr lang="en-US" dirty="0" smtClean="0">
                <a:solidFill>
                  <a:srgbClr val="263F6A"/>
                </a:solidFill>
                <a:latin typeface="Calibri" panose="020F0502020204030204" pitchFamily="34" charset="0"/>
                <a:cs typeface="Calibri" panose="020F0502020204030204" pitchFamily="34" charset="0"/>
              </a:rPr>
              <a:t>Mayor Davies, Kill Devil Hills</a:t>
            </a:r>
            <a:endParaRPr lang="en-US" dirty="0">
              <a:solidFill>
                <a:srgbClr val="263F6A"/>
              </a:solidFill>
              <a:latin typeface="Calibri" panose="020F0502020204030204" pitchFamily="34" charset="0"/>
              <a:cs typeface="Calibri" panose="020F0502020204030204" pitchFamily="34" charset="0"/>
            </a:endParaRPr>
          </a:p>
        </p:txBody>
      </p:sp>
      <p:sp>
        <p:nvSpPr>
          <p:cNvPr id="15" name="TextBox 14"/>
          <p:cNvSpPr txBox="1"/>
          <p:nvPr/>
        </p:nvSpPr>
        <p:spPr>
          <a:xfrm>
            <a:off x="685800" y="5181600"/>
            <a:ext cx="3498080" cy="369332"/>
          </a:xfrm>
          <a:prstGeom prst="rect">
            <a:avLst/>
          </a:prstGeom>
          <a:noFill/>
        </p:spPr>
        <p:txBody>
          <a:bodyPr wrap="square" rtlCol="0">
            <a:spAutoFit/>
          </a:bodyPr>
          <a:lstStyle/>
          <a:p>
            <a:r>
              <a:rPr lang="en-US" dirty="0" smtClean="0">
                <a:solidFill>
                  <a:srgbClr val="263F6A"/>
                </a:solidFill>
                <a:latin typeface="Calibri" panose="020F0502020204030204" pitchFamily="34" charset="0"/>
                <a:cs typeface="Calibri" panose="020F0502020204030204" pitchFamily="34" charset="0"/>
              </a:rPr>
              <a:t>Chairman Woodard, Dare County</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02682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Rally to Raleigh: Press Event</a:t>
            </a:r>
            <a:endParaRPr lang="en-US" sz="3200" b="1" kern="0" dirty="0">
              <a:solidFill>
                <a:srgbClr val="263F6A"/>
              </a:solidFill>
            </a:endParaRP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21194"/>
            <a:ext cx="8686800" cy="3416808"/>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7010401" y="6214646"/>
            <a:ext cx="2133600" cy="338554"/>
          </a:xfrm>
          <a:prstGeom prst="rect">
            <a:avLst/>
          </a:prstGeom>
          <a:noFill/>
        </p:spPr>
        <p:txBody>
          <a:bodyPr wrap="square" rtlCol="0">
            <a:spAutoFit/>
          </a:bodyPr>
          <a:lstStyle/>
          <a:p>
            <a:r>
              <a:rPr lang="en-US" sz="1600" dirty="0" smtClean="0">
                <a:solidFill>
                  <a:srgbClr val="263F6A"/>
                </a:solidFill>
                <a:latin typeface="Calibri" panose="020F0502020204030204" pitchFamily="34" charset="0"/>
                <a:cs typeface="Calibri" panose="020F0502020204030204" pitchFamily="34" charset="0"/>
              </a:rPr>
              <a:t>Photos © Alan </a:t>
            </a:r>
            <a:r>
              <a:rPr lang="en-US" sz="1600" dirty="0" err="1" smtClean="0">
                <a:solidFill>
                  <a:srgbClr val="263F6A"/>
                </a:solidFill>
                <a:latin typeface="Calibri" panose="020F0502020204030204" pitchFamily="34" charset="0"/>
                <a:cs typeface="Calibri" panose="020F0502020204030204" pitchFamily="34" charset="0"/>
              </a:rPr>
              <a:t>Cradick</a:t>
            </a:r>
            <a:endParaRPr lang="en-US" sz="1600"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7363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571500" indent="-571500">
              <a:buFont typeface="Arial" panose="020B0604020202020204" pitchFamily="34" charset="0"/>
              <a:buChar char="•"/>
            </a:pPr>
            <a:r>
              <a:rPr lang="en-US" sz="2400" kern="0" dirty="0" smtClean="0">
                <a:solidFill>
                  <a:srgbClr val="263F6A"/>
                </a:solidFill>
              </a:rPr>
              <a:t>The environmental risks of drilling in the Mid-Atlantic Planning Areas outweigh any alleged developmental benefits.</a:t>
            </a:r>
          </a:p>
          <a:p>
            <a:pPr marL="571500" indent="-571500">
              <a:buFont typeface="Arial" panose="020B0604020202020204" pitchFamily="34" charset="0"/>
              <a:buChar char="•"/>
            </a:pPr>
            <a:r>
              <a:rPr lang="en-US" sz="2400" kern="0" dirty="0" smtClean="0">
                <a:solidFill>
                  <a:srgbClr val="263F6A"/>
                </a:solidFill>
              </a:rPr>
              <a:t>Chronic oil spills and the risk of catastrophic oil spills present too great a threat to the Atlantic Coast.</a:t>
            </a:r>
          </a:p>
          <a:p>
            <a:pPr marL="571500" indent="-571500">
              <a:buFont typeface="Arial" panose="020B0604020202020204" pitchFamily="34" charset="0"/>
              <a:buChar char="•"/>
            </a:pPr>
            <a:r>
              <a:rPr lang="en-US" sz="2400" kern="0" dirty="0" smtClean="0">
                <a:solidFill>
                  <a:srgbClr val="263F6A"/>
                </a:solidFill>
              </a:rPr>
              <a:t>Oversight of the offshore oil and gas industry is deficient, amplifying the risks of offshore oil and gas activity in the Atlantic Planning Areas.</a:t>
            </a:r>
          </a:p>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2019-2024 DPP Talking Points</a:t>
            </a:r>
            <a:endParaRPr lang="en-US" sz="3200" b="1" kern="0" dirty="0">
              <a:solidFill>
                <a:srgbClr val="263F6A"/>
              </a:solidFill>
            </a:endParaRPr>
          </a:p>
        </p:txBody>
      </p:sp>
    </p:spTree>
    <p:extLst>
      <p:ext uri="{BB962C8B-B14F-4D97-AF65-F5344CB8AC3E}">
        <p14:creationId xmlns:p14="http://schemas.microsoft.com/office/powerpoint/2010/main" val="22131996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8650" y="1825625"/>
            <a:ext cx="38862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342900" lvl="1" indent="-342900">
              <a:spcBef>
                <a:spcPts val="1000"/>
              </a:spcBef>
              <a:buFont typeface="Arial" panose="020B0604020202020204" pitchFamily="34" charset="0"/>
              <a:buChar char="•"/>
            </a:pPr>
            <a:r>
              <a:rPr lang="en-US" sz="2000" dirty="0" smtClean="0">
                <a:solidFill>
                  <a:srgbClr val="263F6A"/>
                </a:solidFill>
              </a:rPr>
              <a:t>Daily </a:t>
            </a:r>
            <a:r>
              <a:rPr lang="en-US" sz="2000" dirty="0">
                <a:solidFill>
                  <a:srgbClr val="263F6A"/>
                </a:solidFill>
              </a:rPr>
              <a:t>offshore drilling operations would result in significant pollution in the estuarine, nearshore, and offshore environments. </a:t>
            </a:r>
          </a:p>
          <a:p>
            <a:pPr>
              <a:buFont typeface="Arial" panose="020B0604020202020204" pitchFamily="34" charset="0"/>
              <a:buChar char="•"/>
            </a:pPr>
            <a:r>
              <a:rPr lang="en-US" sz="2000" dirty="0">
                <a:solidFill>
                  <a:srgbClr val="263F6A"/>
                </a:solidFill>
              </a:rPr>
              <a:t>The direct and indirect impacts of offshore oil and gas development include, but are not limited to, noise pollution, water pollution, air pollution, onshore industrialization, and chronic or catastrophic oil spills.</a:t>
            </a:r>
          </a:p>
          <a:p>
            <a:pPr marL="800100" lvl="1" indent="-342900">
              <a:buFont typeface="Arial" panose="020B0604020202020204" pitchFamily="34" charset="0"/>
              <a:buChar char="•"/>
            </a:pPr>
            <a:r>
              <a:rPr lang="en-US" sz="2000" dirty="0">
                <a:solidFill>
                  <a:srgbClr val="263F6A"/>
                </a:solidFill>
              </a:rPr>
              <a:t>Produced water and drilling muds both contain toxic pollutants such as:</a:t>
            </a:r>
          </a:p>
          <a:p>
            <a:pPr marL="1200150" lvl="2" indent="-285750">
              <a:buFont typeface="Arial" panose="020B0604020202020204" pitchFamily="34" charset="0"/>
              <a:buChar char="•"/>
            </a:pPr>
            <a:r>
              <a:rPr lang="en-US" sz="1800" dirty="0">
                <a:solidFill>
                  <a:srgbClr val="263F6A"/>
                </a:solidFill>
              </a:rPr>
              <a:t>Mercury, lead, chromium, barium, arsenic, cadmium, polycyclic aromatic hydrocarbons</a:t>
            </a:r>
          </a:p>
          <a:p>
            <a:pPr marL="1657350" lvl="3" indent="-285750">
              <a:buFont typeface="Arial" panose="020B0604020202020204" pitchFamily="34" charset="0"/>
              <a:buChar char="•"/>
            </a:pPr>
            <a:r>
              <a:rPr lang="en-US" sz="1600" dirty="0">
                <a:solidFill>
                  <a:srgbClr val="263F6A"/>
                </a:solidFill>
              </a:rPr>
              <a:t>These pollutants are toxic to marine life at high concentrations and can cause defects or impair growth at lower concentrations.</a:t>
            </a:r>
          </a:p>
          <a:p>
            <a:pPr marL="800100" lvl="1" indent="-342900">
              <a:buFont typeface="Arial" panose="020B0604020202020204" pitchFamily="34" charset="0"/>
              <a:buChar char="•"/>
            </a:pPr>
            <a:r>
              <a:rPr lang="en-US" sz="2000" dirty="0">
                <a:solidFill>
                  <a:srgbClr val="263F6A"/>
                </a:solidFill>
              </a:rPr>
              <a:t>The discarded drilling muds can drastically increase the turbidity of the water column and smother benthic organisms. </a:t>
            </a:r>
          </a:p>
          <a:p>
            <a:pPr marL="571500" indent="-571500">
              <a:buFont typeface="Arial" panose="020B0604020202020204" pitchFamily="34" charset="0"/>
              <a:buChar char="•"/>
            </a:pPr>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2019-2024 DPP Talking Points</a:t>
            </a:r>
            <a:endParaRPr lang="en-US" sz="3200" b="1" kern="0" dirty="0">
              <a:solidFill>
                <a:srgbClr val="263F6A"/>
              </a:solidFill>
            </a:endParaRPr>
          </a:p>
        </p:txBody>
      </p:sp>
    </p:spTree>
    <p:extLst>
      <p:ext uri="{BB962C8B-B14F-4D97-AF65-F5344CB8AC3E}">
        <p14:creationId xmlns:p14="http://schemas.microsoft.com/office/powerpoint/2010/main" val="7280703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2019-2024 DPP Talking Points</a:t>
            </a:r>
            <a:endParaRPr lang="en-US" sz="3200" b="1" kern="0" dirty="0">
              <a:solidFill>
                <a:srgbClr val="263F6A"/>
              </a:solidFill>
            </a:endParaRPr>
          </a:p>
        </p:txBody>
      </p:sp>
      <p:sp>
        <p:nvSpPr>
          <p:cNvPr id="8" name="Content Placeholder 2"/>
          <p:cNvSpPr txBox="1">
            <a:spLocks/>
          </p:cNvSpPr>
          <p:nvPr/>
        </p:nvSpPr>
        <p:spPr>
          <a:xfrm>
            <a:off x="609600" y="17526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400" dirty="0" smtClean="0">
                <a:solidFill>
                  <a:srgbClr val="263F6A"/>
                </a:solidFill>
              </a:rPr>
              <a:t>Carolina </a:t>
            </a:r>
            <a:r>
              <a:rPr lang="en-US" sz="2400" dirty="0">
                <a:solidFill>
                  <a:srgbClr val="263F6A"/>
                </a:solidFill>
              </a:rPr>
              <a:t>Trough (south of Cape Hatteras) has a potential to fulfill our country’s energy demand for just 36 days of oil and 246 days of natural gas.</a:t>
            </a:r>
          </a:p>
          <a:p>
            <a:pPr lvl="1">
              <a:buFont typeface="Arial" panose="020B0604020202020204" pitchFamily="34" charset="0"/>
              <a:buChar char="•"/>
            </a:pPr>
            <a:r>
              <a:rPr lang="en-US" sz="2000" dirty="0">
                <a:solidFill>
                  <a:srgbClr val="263F6A"/>
                </a:solidFill>
              </a:rPr>
              <a:t>Governor’s Scientific Advisory Panel on Offshore Energy, 2011</a:t>
            </a:r>
          </a:p>
          <a:p>
            <a:pPr>
              <a:buFont typeface="Arial" panose="020B0604020202020204" pitchFamily="34" charset="0"/>
              <a:buChar char="•"/>
            </a:pPr>
            <a:r>
              <a:rPr lang="en-US" sz="2400" dirty="0">
                <a:solidFill>
                  <a:srgbClr val="263F6A"/>
                </a:solidFill>
              </a:rPr>
              <a:t>The American Petroleum Institute estimates the oil and gas industry would provide up to 30,000 jobs to NC.  However, most are specialized positions that would be hired out of state and work offshore.</a:t>
            </a:r>
          </a:p>
          <a:p>
            <a:pPr>
              <a:buFont typeface="Arial" panose="020B0604020202020204" pitchFamily="34" charset="0"/>
              <a:buChar char="•"/>
            </a:pPr>
            <a:r>
              <a:rPr lang="en-US" sz="2400" dirty="0">
                <a:solidFill>
                  <a:srgbClr val="263F6A"/>
                </a:solidFill>
              </a:rPr>
              <a:t>The NC tourism economy directly provides nearly 300,000 jobs.</a:t>
            </a:r>
          </a:p>
          <a:p>
            <a:pPr marL="571500" indent="-571500">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1191821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pPr algn="l"/>
            <a:r>
              <a:rPr lang="en-US" sz="3200" b="1" kern="0" dirty="0" smtClean="0">
                <a:solidFill>
                  <a:srgbClr val="263F6A"/>
                </a:solidFill>
              </a:rPr>
              <a:t>Seismic </a:t>
            </a:r>
            <a:r>
              <a:rPr lang="en-US" sz="3200" b="1" kern="0" dirty="0" err="1" smtClean="0">
                <a:solidFill>
                  <a:srgbClr val="263F6A"/>
                </a:solidFill>
              </a:rPr>
              <a:t>Airgun</a:t>
            </a:r>
            <a:r>
              <a:rPr lang="en-US" sz="3200" b="1" kern="0" dirty="0" smtClean="0">
                <a:solidFill>
                  <a:srgbClr val="263F6A"/>
                </a:solidFill>
              </a:rPr>
              <a:t> Blasting Impacts</a:t>
            </a:r>
            <a:endParaRPr lang="en-US" sz="3200" b="1" kern="0" dirty="0">
              <a:solidFill>
                <a:srgbClr val="263F6A"/>
              </a:solidFill>
            </a:endParaRPr>
          </a:p>
        </p:txBody>
      </p:sp>
      <p:sp>
        <p:nvSpPr>
          <p:cNvPr id="6" name="Content Placeholder 2"/>
          <p:cNvSpPr txBox="1">
            <a:spLocks/>
          </p:cNvSpPr>
          <p:nvPr/>
        </p:nvSpPr>
        <p:spPr>
          <a:xfrm>
            <a:off x="628650" y="1524000"/>
            <a:ext cx="7886700" cy="4876800"/>
          </a:xfrm>
          <a:prstGeom prst="rect">
            <a:avLst/>
          </a:prstGeom>
          <a:noFill/>
        </p:spPr>
        <p:txBody>
          <a:bodyPr>
            <a:normAutofit fontScale="62500" lnSpcReduction="20000"/>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571500" indent="-571500">
              <a:buClr>
                <a:srgbClr val="70A489"/>
              </a:buClr>
              <a:buFont typeface="Arial" panose="020B0604020202020204" pitchFamily="34" charset="0"/>
              <a:buChar char="•"/>
            </a:pPr>
            <a:r>
              <a:rPr lang="en-US" dirty="0" err="1" smtClean="0">
                <a:solidFill>
                  <a:srgbClr val="263F6A"/>
                </a:solidFill>
              </a:rPr>
              <a:t>Airguns</a:t>
            </a:r>
            <a:r>
              <a:rPr lang="en-US" dirty="0" smtClean="0">
                <a:solidFill>
                  <a:srgbClr val="263F6A"/>
                </a:solidFill>
              </a:rPr>
              <a:t> </a:t>
            </a:r>
            <a:r>
              <a:rPr lang="en-US" dirty="0">
                <a:solidFill>
                  <a:srgbClr val="263F6A"/>
                </a:solidFill>
              </a:rPr>
              <a:t>are so loud that they disturb, injure, or kill marine life, harm commercial fisheries, and disrupt coastal economies.  </a:t>
            </a:r>
          </a:p>
          <a:p>
            <a:pPr marL="571500" indent="-571500">
              <a:buClr>
                <a:srgbClr val="70A489"/>
              </a:buClr>
              <a:buFont typeface="Arial" panose="020B0604020202020204" pitchFamily="34" charset="0"/>
              <a:buChar char="•"/>
            </a:pPr>
            <a:r>
              <a:rPr lang="en-US" dirty="0">
                <a:solidFill>
                  <a:srgbClr val="263F6A"/>
                </a:solidFill>
              </a:rPr>
              <a:t>Specific impacts include:</a:t>
            </a:r>
          </a:p>
          <a:p>
            <a:pPr marL="914400" lvl="1" indent="-457200">
              <a:buClr>
                <a:srgbClr val="70A489"/>
              </a:buClr>
              <a:buFont typeface="Arial" panose="020B0604020202020204" pitchFamily="34" charset="0"/>
              <a:buChar char="•"/>
            </a:pPr>
            <a:r>
              <a:rPr lang="en-US" dirty="0">
                <a:solidFill>
                  <a:srgbClr val="263F6A"/>
                </a:solidFill>
              </a:rPr>
              <a:t>Phytoplankton, zooplankton, bivalve, and fish egg/larvae mortality </a:t>
            </a:r>
          </a:p>
          <a:p>
            <a:pPr marL="1371600" lvl="2" indent="-457200">
              <a:buClr>
                <a:srgbClr val="70A489"/>
              </a:buClr>
              <a:buFont typeface="Arial" panose="020B0604020202020204" pitchFamily="34" charset="0"/>
              <a:buChar char="•"/>
            </a:pPr>
            <a:r>
              <a:rPr lang="en-US" dirty="0">
                <a:solidFill>
                  <a:srgbClr val="263F6A"/>
                </a:solidFill>
              </a:rPr>
              <a:t>McCauley et al,. 2017; Day et al., 2017; Fitzgibbon et al., 2017</a:t>
            </a:r>
          </a:p>
          <a:p>
            <a:pPr marL="914400" lvl="1" indent="-457200">
              <a:buClr>
                <a:srgbClr val="70A489"/>
              </a:buClr>
              <a:buFont typeface="Arial" panose="020B0604020202020204" pitchFamily="34" charset="0"/>
              <a:buChar char="•"/>
            </a:pPr>
            <a:r>
              <a:rPr lang="en-US" dirty="0">
                <a:solidFill>
                  <a:srgbClr val="263F6A"/>
                </a:solidFill>
              </a:rPr>
              <a:t>Displacement and abandonment of habitat</a:t>
            </a:r>
          </a:p>
          <a:p>
            <a:pPr marL="1371600" lvl="2" indent="-457200">
              <a:buClr>
                <a:srgbClr val="70A489"/>
              </a:buClr>
              <a:buFont typeface="Arial" panose="020B0604020202020204" pitchFamily="34" charset="0"/>
              <a:buChar char="•"/>
            </a:pPr>
            <a:r>
              <a:rPr lang="en-US" dirty="0">
                <a:solidFill>
                  <a:srgbClr val="263F6A"/>
                </a:solidFill>
              </a:rPr>
              <a:t>Paxton et al., </a:t>
            </a:r>
            <a:r>
              <a:rPr lang="en-US" dirty="0" smtClean="0">
                <a:solidFill>
                  <a:srgbClr val="263F6A"/>
                </a:solidFill>
              </a:rPr>
              <a:t>2017, </a:t>
            </a:r>
            <a:r>
              <a:rPr lang="en-US" dirty="0" err="1" smtClean="0">
                <a:solidFill>
                  <a:srgbClr val="263F6A"/>
                </a:solidFill>
              </a:rPr>
              <a:t>Castellote</a:t>
            </a:r>
            <a:r>
              <a:rPr lang="en-US" dirty="0" smtClean="0">
                <a:solidFill>
                  <a:srgbClr val="263F6A"/>
                </a:solidFill>
              </a:rPr>
              <a:t> et al.,  2012</a:t>
            </a:r>
            <a:endParaRPr lang="en-US" dirty="0">
              <a:solidFill>
                <a:srgbClr val="263F6A"/>
              </a:solidFill>
            </a:endParaRPr>
          </a:p>
          <a:p>
            <a:pPr marL="914400" lvl="1" indent="-457200">
              <a:buClr>
                <a:srgbClr val="70A489"/>
              </a:buClr>
              <a:buFont typeface="Arial" panose="020B0604020202020204" pitchFamily="34" charset="0"/>
              <a:buChar char="•"/>
            </a:pPr>
            <a:r>
              <a:rPr lang="en-US" dirty="0">
                <a:solidFill>
                  <a:srgbClr val="263F6A"/>
                </a:solidFill>
              </a:rPr>
              <a:t>Disruption of communication, feeding, and mating</a:t>
            </a:r>
          </a:p>
          <a:p>
            <a:pPr marL="1371600" lvl="2" indent="-457200">
              <a:buClr>
                <a:srgbClr val="70A489"/>
              </a:buClr>
              <a:buFont typeface="Arial" panose="020B0604020202020204" pitchFamily="34" charset="0"/>
              <a:buChar char="•"/>
            </a:pPr>
            <a:r>
              <a:rPr lang="en-US" dirty="0" err="1">
                <a:solidFill>
                  <a:srgbClr val="263F6A"/>
                </a:solidFill>
              </a:rPr>
              <a:t>Weilgart</a:t>
            </a:r>
            <a:r>
              <a:rPr lang="en-US" dirty="0">
                <a:solidFill>
                  <a:srgbClr val="263F6A"/>
                </a:solidFill>
              </a:rPr>
              <a:t>, 2013</a:t>
            </a:r>
          </a:p>
          <a:p>
            <a:pPr marL="914400" lvl="1" indent="-457200">
              <a:buClr>
                <a:srgbClr val="70A489"/>
              </a:buClr>
              <a:buFont typeface="Arial" panose="020B0604020202020204" pitchFamily="34" charset="0"/>
              <a:buChar char="•"/>
            </a:pPr>
            <a:r>
              <a:rPr lang="en-US" dirty="0">
                <a:solidFill>
                  <a:srgbClr val="263F6A"/>
                </a:solidFill>
              </a:rPr>
              <a:t>Temporary and permanent hearing </a:t>
            </a:r>
            <a:r>
              <a:rPr lang="en-US" dirty="0" smtClean="0">
                <a:solidFill>
                  <a:srgbClr val="263F6A"/>
                </a:solidFill>
              </a:rPr>
              <a:t>loss</a:t>
            </a:r>
          </a:p>
          <a:p>
            <a:pPr marL="1314450" lvl="2" indent="-457200">
              <a:lnSpc>
                <a:spcPct val="120000"/>
              </a:lnSpc>
              <a:buClr>
                <a:srgbClr val="70A489"/>
              </a:buClr>
              <a:buFont typeface="Arial" panose="020B0604020202020204" pitchFamily="34" charset="0"/>
              <a:buChar char="•"/>
            </a:pPr>
            <a:r>
              <a:rPr lang="en-US" dirty="0" smtClean="0">
                <a:solidFill>
                  <a:srgbClr val="263F6A"/>
                </a:solidFill>
              </a:rPr>
              <a:t>Gordon et al., 2004</a:t>
            </a:r>
            <a:endParaRPr lang="en-US" dirty="0">
              <a:solidFill>
                <a:srgbClr val="263F6A"/>
              </a:solidFill>
            </a:endParaRPr>
          </a:p>
          <a:p>
            <a:pPr marL="914400" lvl="1" indent="-457200">
              <a:buClr>
                <a:srgbClr val="70A489"/>
              </a:buClr>
              <a:buFont typeface="Arial" panose="020B0604020202020204" pitchFamily="34" charset="0"/>
              <a:buChar char="•"/>
            </a:pPr>
            <a:r>
              <a:rPr lang="en-US" dirty="0">
                <a:solidFill>
                  <a:srgbClr val="263F6A"/>
                </a:solidFill>
              </a:rPr>
              <a:t>Beach stranding and </a:t>
            </a:r>
            <a:r>
              <a:rPr lang="en-US" dirty="0" smtClean="0">
                <a:solidFill>
                  <a:srgbClr val="263F6A"/>
                </a:solidFill>
              </a:rPr>
              <a:t>death</a:t>
            </a:r>
            <a:r>
              <a:rPr lang="en-US" sz="4400" dirty="0" smtClean="0">
                <a:solidFill>
                  <a:srgbClr val="263F6A"/>
                </a:solidFill>
              </a:rPr>
              <a:t> </a:t>
            </a:r>
          </a:p>
          <a:p>
            <a:pPr marL="1314450" lvl="2" indent="-457200">
              <a:buClr>
                <a:srgbClr val="70A489"/>
              </a:buClr>
              <a:buFont typeface="Arial" panose="020B0604020202020204" pitchFamily="34" charset="0"/>
              <a:buChar char="•"/>
            </a:pPr>
            <a:r>
              <a:rPr lang="en-US" sz="2900" dirty="0" smtClean="0">
                <a:solidFill>
                  <a:srgbClr val="263F6A"/>
                </a:solidFill>
              </a:rPr>
              <a:t>Hildebrand, 2005</a:t>
            </a:r>
            <a:endParaRPr lang="en-US" sz="2900" dirty="0">
              <a:solidFill>
                <a:srgbClr val="263F6A"/>
              </a:solidFill>
            </a:endParaRPr>
          </a:p>
          <a:p>
            <a:pPr marL="0" indent="0"/>
            <a:endParaRPr lang="en-US" altLang="en-US" sz="2400" b="1" kern="0" dirty="0" smtClean="0">
              <a:solidFill>
                <a:srgbClr val="263F6A"/>
              </a:solidFill>
            </a:endParaRPr>
          </a:p>
          <a:p>
            <a:pPr marL="0" indent="0"/>
            <a:endParaRPr lang="en-US" altLang="en-US" sz="2400" b="1" kern="0" dirty="0">
              <a:solidFill>
                <a:srgbClr val="263F6A"/>
              </a:solidFill>
            </a:endParaRPr>
          </a:p>
        </p:txBody>
      </p:sp>
    </p:spTree>
    <p:extLst>
      <p:ext uri="{BB962C8B-B14F-4D97-AF65-F5344CB8AC3E}">
        <p14:creationId xmlns:p14="http://schemas.microsoft.com/office/powerpoint/2010/main" val="559550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Governor Cooper Commits to Clean Energy Economy to Combat Climate, Create Jobs</a:t>
            </a:r>
            <a:endParaRPr lang="en-US" sz="3200" b="1" kern="0" dirty="0">
              <a:solidFill>
                <a:srgbClr val="263F6A"/>
              </a:solidFill>
            </a:endParaRPr>
          </a:p>
        </p:txBody>
      </p:sp>
      <p:sp>
        <p:nvSpPr>
          <p:cNvPr id="8" name="Content Placeholder 2"/>
          <p:cNvSpPr txBox="1">
            <a:spLocks/>
          </p:cNvSpPr>
          <p:nvPr/>
        </p:nvSpPr>
        <p:spPr>
          <a:xfrm>
            <a:off x="228600" y="1600200"/>
            <a:ext cx="8763000" cy="46767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000" dirty="0" smtClean="0">
                <a:solidFill>
                  <a:srgbClr val="263F6A"/>
                </a:solidFill>
              </a:rPr>
              <a:t>Executive Order No. 80 signed Oct. 29, 2018</a:t>
            </a:r>
          </a:p>
          <a:p>
            <a:pPr lvl="1">
              <a:buFont typeface="Arial" panose="020B0604020202020204" pitchFamily="34" charset="0"/>
              <a:buChar char="•"/>
            </a:pPr>
            <a:r>
              <a:rPr lang="en-US" sz="1600" dirty="0">
                <a:solidFill>
                  <a:srgbClr val="263F6A"/>
                </a:solidFill>
              </a:rPr>
              <a:t>The order affirms North Carolina’s commitment to reducing statewide greenhouse gas emissions to 40% below 2005 levels by 2025. Additionally, the order calls for an increase in registered, zero-emission vehicles (“ZEVs”) in North Carolina to at least 80,000 and a 40% reduction in energy consumption in state-owned buildings</a:t>
            </a:r>
            <a:r>
              <a:rPr lang="en-US" sz="1600" dirty="0" smtClean="0">
                <a:solidFill>
                  <a:srgbClr val="263F6A"/>
                </a:solidFill>
              </a:rPr>
              <a:t>.</a:t>
            </a:r>
          </a:p>
          <a:p>
            <a:pPr lvl="1">
              <a:buFont typeface="Arial" panose="020B0604020202020204" pitchFamily="34" charset="0"/>
              <a:buChar char="•"/>
            </a:pPr>
            <a:r>
              <a:rPr lang="en-US" sz="1600" dirty="0" smtClean="0">
                <a:solidFill>
                  <a:srgbClr val="263F6A"/>
                </a:solidFill>
              </a:rPr>
              <a:t>The </a:t>
            </a:r>
            <a:r>
              <a:rPr lang="en-US" sz="1600" dirty="0">
                <a:solidFill>
                  <a:srgbClr val="263F6A"/>
                </a:solidFill>
              </a:rPr>
              <a:t>North Carolina Department of Environmental Quality (DEQ) will develop a North Carolina Clean Energy Plan to encourage the use of clean energy, including wind, solar, energy efficiency, and energy storage. </a:t>
            </a:r>
            <a:endParaRPr lang="en-US" sz="1600" dirty="0" smtClean="0">
              <a:solidFill>
                <a:srgbClr val="263F6A"/>
              </a:solidFill>
            </a:endParaRPr>
          </a:p>
          <a:p>
            <a:pPr lvl="1">
              <a:buFont typeface="Arial" panose="020B0604020202020204" pitchFamily="34" charset="0"/>
              <a:buChar char="•"/>
            </a:pPr>
            <a:r>
              <a:rPr lang="en-US" sz="1600" dirty="0" smtClean="0">
                <a:solidFill>
                  <a:srgbClr val="263F6A"/>
                </a:solidFill>
              </a:rPr>
              <a:t>The </a:t>
            </a:r>
            <a:r>
              <a:rPr lang="en-US" sz="1600" dirty="0">
                <a:solidFill>
                  <a:srgbClr val="263F6A"/>
                </a:solidFill>
              </a:rPr>
              <a:t>North Carolina Department of Transportation will develop a plan to accelerate the use of zero-emission vehicles across state government. Cabinet agencies will prioritize the use of ZEVs for trips that can reasonably be made with a ZEV. </a:t>
            </a:r>
            <a:endParaRPr lang="en-US" sz="1600" dirty="0" smtClean="0">
              <a:solidFill>
                <a:srgbClr val="263F6A"/>
              </a:solidFill>
            </a:endParaRPr>
          </a:p>
          <a:p>
            <a:pPr lvl="1">
              <a:buFont typeface="Arial" panose="020B0604020202020204" pitchFamily="34" charset="0"/>
              <a:buChar char="•"/>
            </a:pPr>
            <a:r>
              <a:rPr lang="en-US" sz="1600" dirty="0" smtClean="0">
                <a:solidFill>
                  <a:srgbClr val="263F6A"/>
                </a:solidFill>
              </a:rPr>
              <a:t>DEQ </a:t>
            </a:r>
            <a:r>
              <a:rPr lang="en-US" sz="1600" dirty="0">
                <a:solidFill>
                  <a:srgbClr val="263F6A"/>
                </a:solidFill>
              </a:rPr>
              <a:t>will help cabinet agencies improve their energy efficiency and publicly report utility consumption. </a:t>
            </a:r>
            <a:endParaRPr lang="en-US" sz="1600" dirty="0" smtClean="0">
              <a:solidFill>
                <a:srgbClr val="263F6A"/>
              </a:solidFill>
            </a:endParaRPr>
          </a:p>
          <a:p>
            <a:pPr lvl="1">
              <a:buFont typeface="Arial" panose="020B0604020202020204" pitchFamily="34" charset="0"/>
              <a:buChar char="•"/>
            </a:pPr>
            <a:r>
              <a:rPr lang="en-US" sz="1600" dirty="0" smtClean="0">
                <a:solidFill>
                  <a:srgbClr val="263F6A"/>
                </a:solidFill>
              </a:rPr>
              <a:t>The </a:t>
            </a:r>
            <a:r>
              <a:rPr lang="en-US" sz="1600" dirty="0">
                <a:solidFill>
                  <a:srgbClr val="263F6A"/>
                </a:solidFill>
              </a:rPr>
              <a:t>North Carolina Department of Commerce will support the expansion of clean energy businesses and service providers, clean technology investment, and companies with a commitment to procuring renewable energy. </a:t>
            </a:r>
            <a:endParaRPr lang="en-US" sz="1600" dirty="0" smtClean="0">
              <a:solidFill>
                <a:srgbClr val="263F6A"/>
              </a:solidFill>
            </a:endParaRPr>
          </a:p>
          <a:p>
            <a:pPr lvl="1">
              <a:buFont typeface="Arial" panose="020B0604020202020204" pitchFamily="34" charset="0"/>
              <a:buChar char="•"/>
            </a:pPr>
            <a:r>
              <a:rPr lang="en-US" sz="1600" dirty="0" smtClean="0">
                <a:solidFill>
                  <a:srgbClr val="263F6A"/>
                </a:solidFill>
              </a:rPr>
              <a:t>All </a:t>
            </a:r>
            <a:r>
              <a:rPr lang="en-US" sz="1600" dirty="0">
                <a:solidFill>
                  <a:srgbClr val="263F6A"/>
                </a:solidFill>
              </a:rPr>
              <a:t>cabinet agencies will integrate climate mitigation and resiliency planning into their policies, programs and operations.</a:t>
            </a:r>
            <a:endParaRPr lang="en-US" sz="1600" dirty="0" smtClean="0">
              <a:solidFill>
                <a:srgbClr val="263F6A"/>
              </a:solidFill>
            </a:endParaRPr>
          </a:p>
          <a:p>
            <a:pPr lvl="1">
              <a:buFont typeface="Arial" panose="020B0604020202020204" pitchFamily="34" charset="0"/>
              <a:buChar char="•"/>
            </a:pPr>
            <a:endParaRPr lang="en-US" sz="1800" dirty="0" smtClean="0">
              <a:solidFill>
                <a:srgbClr val="263F6A"/>
              </a:solidFill>
            </a:endParaRPr>
          </a:p>
          <a:p>
            <a:pPr>
              <a:buFont typeface="Arial" panose="020B0604020202020204" pitchFamily="34" charset="0"/>
              <a:buChar char="•"/>
            </a:pPr>
            <a:endParaRPr lang="en-US" sz="2000" dirty="0">
              <a:solidFill>
                <a:srgbClr val="263F6A"/>
              </a:solidFill>
            </a:endParaRPr>
          </a:p>
          <a:p>
            <a:pPr>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2912557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2018 State Legislation</a:t>
            </a:r>
            <a:endParaRPr lang="en-US" sz="3200" b="1" kern="0" dirty="0">
              <a:solidFill>
                <a:srgbClr val="263F6A"/>
              </a:solidFill>
            </a:endParaRPr>
          </a:p>
        </p:txBody>
      </p:sp>
      <p:sp>
        <p:nvSpPr>
          <p:cNvPr id="8" name="Content Placeholder 2"/>
          <p:cNvSpPr txBox="1">
            <a:spLocks/>
          </p:cNvSpPr>
          <p:nvPr/>
        </p:nvSpPr>
        <p:spPr>
          <a:xfrm>
            <a:off x="457994" y="17526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r>
              <a:rPr lang="en-US" sz="2400" dirty="0" smtClean="0">
                <a:solidFill>
                  <a:srgbClr val="263F6A"/>
                </a:solidFill>
              </a:rPr>
              <a:t>New </a:t>
            </a:r>
            <a:r>
              <a:rPr lang="en-US" sz="2400" dirty="0">
                <a:solidFill>
                  <a:srgbClr val="263F6A"/>
                </a:solidFill>
              </a:rPr>
              <a:t>Jersey</a:t>
            </a:r>
          </a:p>
          <a:p>
            <a:pPr lvl="1"/>
            <a:r>
              <a:rPr lang="en-US" sz="2000" dirty="0">
                <a:solidFill>
                  <a:srgbClr val="263F6A"/>
                </a:solidFill>
              </a:rPr>
              <a:t>A839 – Prohibits offshore oil and gas exploration, development, and production in State waters, and issuance of DEP permits and approvals for activities association with offshore oil and gas activities. </a:t>
            </a:r>
          </a:p>
          <a:p>
            <a:r>
              <a:rPr lang="en-US" sz="2400" dirty="0">
                <a:solidFill>
                  <a:srgbClr val="263F6A"/>
                </a:solidFill>
              </a:rPr>
              <a:t>Florida</a:t>
            </a:r>
          </a:p>
          <a:p>
            <a:pPr lvl="1"/>
            <a:r>
              <a:rPr lang="en-US" sz="2000" dirty="0">
                <a:solidFill>
                  <a:srgbClr val="263F6A"/>
                </a:solidFill>
              </a:rPr>
              <a:t>Amendment 9 – Prohibits drilling for the exploration or extraction of oil and natural gas beneath all state-owned waters between the mean high water line and the state’s outermost territorial boundaries. </a:t>
            </a:r>
          </a:p>
          <a:p>
            <a:r>
              <a:rPr lang="en-US" sz="2400" dirty="0" smtClean="0">
                <a:solidFill>
                  <a:srgbClr val="263F6A"/>
                </a:solidFill>
              </a:rPr>
              <a:t>Oregon</a:t>
            </a:r>
            <a:endParaRPr lang="en-US" sz="2400" dirty="0">
              <a:solidFill>
                <a:srgbClr val="263F6A"/>
              </a:solidFill>
            </a:endParaRPr>
          </a:p>
          <a:p>
            <a:pPr lvl="1"/>
            <a:r>
              <a:rPr lang="en-US" sz="2000" dirty="0">
                <a:solidFill>
                  <a:srgbClr val="263F6A"/>
                </a:solidFill>
              </a:rPr>
              <a:t>Executive Order 18-28 – directed state agencies to protect Oregon’s coastal economy by preventing activities associated with offshore oil and gas drilling.</a:t>
            </a:r>
          </a:p>
          <a:p>
            <a:pPr>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16435350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Proposed State Legislation in 2019</a:t>
            </a:r>
            <a:endParaRPr lang="en-US" sz="3200" b="1" kern="0" dirty="0">
              <a:solidFill>
                <a:srgbClr val="263F6A"/>
              </a:solidFill>
            </a:endParaRPr>
          </a:p>
        </p:txBody>
      </p:sp>
      <p:sp>
        <p:nvSpPr>
          <p:cNvPr id="8" name="Content Placeholder 2"/>
          <p:cNvSpPr txBox="1">
            <a:spLocks/>
          </p:cNvSpPr>
          <p:nvPr/>
        </p:nvSpPr>
        <p:spPr>
          <a:xfrm>
            <a:off x="228600" y="1752600"/>
            <a:ext cx="8763000"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400" dirty="0" smtClean="0">
                <a:solidFill>
                  <a:srgbClr val="263F6A"/>
                </a:solidFill>
              </a:rPr>
              <a:t>Maine </a:t>
            </a:r>
            <a:r>
              <a:rPr lang="en-US" sz="2400" dirty="0">
                <a:solidFill>
                  <a:srgbClr val="263F6A"/>
                </a:solidFill>
              </a:rPr>
              <a:t>– Rep. Mike Devin – H.B. </a:t>
            </a:r>
          </a:p>
          <a:p>
            <a:pPr>
              <a:buFont typeface="Arial" panose="020B0604020202020204" pitchFamily="34" charset="0"/>
              <a:buChar char="•"/>
            </a:pPr>
            <a:r>
              <a:rPr lang="en-US" sz="2400" dirty="0">
                <a:solidFill>
                  <a:srgbClr val="263F6A"/>
                </a:solidFill>
              </a:rPr>
              <a:t>New Hampshire – Sen. Martha Fuller Clark – Draft S.B.</a:t>
            </a:r>
          </a:p>
          <a:p>
            <a:pPr>
              <a:buFont typeface="Arial" panose="020B0604020202020204" pitchFamily="34" charset="0"/>
              <a:buChar char="•"/>
            </a:pPr>
            <a:r>
              <a:rPr lang="en-US" sz="2400" dirty="0">
                <a:solidFill>
                  <a:srgbClr val="263F6A"/>
                </a:solidFill>
              </a:rPr>
              <a:t>Massachusetts – Rep. Dylan </a:t>
            </a:r>
            <a:r>
              <a:rPr lang="en-US" sz="2400" dirty="0" err="1">
                <a:solidFill>
                  <a:srgbClr val="263F6A"/>
                </a:solidFill>
              </a:rPr>
              <a:t>Fernandes</a:t>
            </a:r>
            <a:r>
              <a:rPr lang="en-US" sz="2400" dirty="0">
                <a:solidFill>
                  <a:srgbClr val="263F6A"/>
                </a:solidFill>
              </a:rPr>
              <a:t> – Draft H.B.</a:t>
            </a:r>
          </a:p>
          <a:p>
            <a:pPr>
              <a:buFont typeface="Arial" panose="020B0604020202020204" pitchFamily="34" charset="0"/>
              <a:buChar char="•"/>
            </a:pPr>
            <a:r>
              <a:rPr lang="en-US" sz="2400" dirty="0">
                <a:solidFill>
                  <a:srgbClr val="263F6A"/>
                </a:solidFill>
              </a:rPr>
              <a:t>Rhode Island – Sen. Dawn </a:t>
            </a:r>
            <a:r>
              <a:rPr lang="en-US" sz="2400" dirty="0" err="1">
                <a:solidFill>
                  <a:srgbClr val="263F6A"/>
                </a:solidFill>
              </a:rPr>
              <a:t>Euer</a:t>
            </a:r>
            <a:r>
              <a:rPr lang="en-US" sz="2400" dirty="0">
                <a:solidFill>
                  <a:srgbClr val="263F6A"/>
                </a:solidFill>
              </a:rPr>
              <a:t> – S.B.</a:t>
            </a:r>
          </a:p>
          <a:p>
            <a:pPr>
              <a:buFont typeface="Arial" panose="020B0604020202020204" pitchFamily="34" charset="0"/>
              <a:buChar char="•"/>
            </a:pPr>
            <a:r>
              <a:rPr lang="en-US" sz="2400" dirty="0">
                <a:solidFill>
                  <a:srgbClr val="263F6A"/>
                </a:solidFill>
              </a:rPr>
              <a:t>New York – Assembly member Felix Ortiz – H.B. (divestment) , H.B.</a:t>
            </a:r>
          </a:p>
          <a:p>
            <a:pPr>
              <a:buFont typeface="Arial" panose="020B0604020202020204" pitchFamily="34" charset="0"/>
              <a:buChar char="•"/>
            </a:pPr>
            <a:r>
              <a:rPr lang="en-US" sz="2400" dirty="0">
                <a:solidFill>
                  <a:srgbClr val="263F6A"/>
                </a:solidFill>
              </a:rPr>
              <a:t>Georgia – Rep. Park Cannon – H.B.</a:t>
            </a:r>
          </a:p>
          <a:p>
            <a:pPr>
              <a:buFont typeface="Arial" panose="020B0604020202020204" pitchFamily="34" charset="0"/>
              <a:buChar char="•"/>
            </a:pPr>
            <a:r>
              <a:rPr lang="en-US" sz="2400" dirty="0">
                <a:solidFill>
                  <a:srgbClr val="263F6A"/>
                </a:solidFill>
              </a:rPr>
              <a:t>Oregon – Sen. Arnie </a:t>
            </a:r>
            <a:r>
              <a:rPr lang="en-US" sz="2400" dirty="0" err="1">
                <a:solidFill>
                  <a:srgbClr val="263F6A"/>
                </a:solidFill>
              </a:rPr>
              <a:t>Roblan</a:t>
            </a:r>
            <a:r>
              <a:rPr lang="en-US" sz="2400" dirty="0">
                <a:solidFill>
                  <a:srgbClr val="263F6A"/>
                </a:solidFill>
              </a:rPr>
              <a:t> – S.B. </a:t>
            </a:r>
          </a:p>
          <a:p>
            <a:pPr>
              <a:buFont typeface="Arial" panose="020B0604020202020204" pitchFamily="34" charset="0"/>
              <a:buChar char="•"/>
            </a:pPr>
            <a:r>
              <a:rPr lang="en-US" sz="2400" dirty="0">
                <a:solidFill>
                  <a:srgbClr val="263F6A"/>
                </a:solidFill>
              </a:rPr>
              <a:t>Hawaii – Sen. Mike </a:t>
            </a:r>
            <a:r>
              <a:rPr lang="en-US" sz="2400" dirty="0" err="1">
                <a:solidFill>
                  <a:srgbClr val="263F6A"/>
                </a:solidFill>
              </a:rPr>
              <a:t>Gabbard</a:t>
            </a:r>
            <a:r>
              <a:rPr lang="en-US" sz="2400" dirty="0">
                <a:solidFill>
                  <a:srgbClr val="263F6A"/>
                </a:solidFill>
              </a:rPr>
              <a:t> – S.B. </a:t>
            </a:r>
          </a:p>
          <a:p>
            <a:pPr>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613897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Congressional Bills Introduced in 2019</a:t>
            </a:r>
            <a:endParaRPr lang="en-US" sz="3200" b="1" kern="0" dirty="0">
              <a:solidFill>
                <a:srgbClr val="263F6A"/>
              </a:solidFill>
            </a:endParaRPr>
          </a:p>
        </p:txBody>
      </p:sp>
      <p:sp>
        <p:nvSpPr>
          <p:cNvPr id="8" name="Content Placeholder 2"/>
          <p:cNvSpPr txBox="1">
            <a:spLocks/>
          </p:cNvSpPr>
          <p:nvPr/>
        </p:nvSpPr>
        <p:spPr>
          <a:xfrm>
            <a:off x="228600" y="1752600"/>
            <a:ext cx="8763000"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000" dirty="0" smtClean="0">
                <a:solidFill>
                  <a:srgbClr val="263F6A"/>
                </a:solidFill>
              </a:rPr>
              <a:t>Donald </a:t>
            </a:r>
            <a:r>
              <a:rPr lang="en-US" sz="2000" dirty="0" err="1">
                <a:solidFill>
                  <a:srgbClr val="263F6A"/>
                </a:solidFill>
              </a:rPr>
              <a:t>McEachin</a:t>
            </a:r>
            <a:r>
              <a:rPr lang="en-US" sz="2000" dirty="0">
                <a:solidFill>
                  <a:srgbClr val="263F6A"/>
                </a:solidFill>
              </a:rPr>
              <a:t>, D-VA, re-introducing the </a:t>
            </a:r>
            <a:r>
              <a:rPr lang="en-US" sz="2000" b="1" dirty="0">
                <a:solidFill>
                  <a:srgbClr val="263F6A"/>
                </a:solidFill>
              </a:rPr>
              <a:t>Defend Our Coast </a:t>
            </a:r>
            <a:r>
              <a:rPr lang="en-US" sz="2000" b="1" dirty="0" smtClean="0">
                <a:solidFill>
                  <a:srgbClr val="263F6A"/>
                </a:solidFill>
              </a:rPr>
              <a:t>Act</a:t>
            </a:r>
            <a:r>
              <a:rPr lang="en-US" sz="2000" dirty="0" smtClean="0">
                <a:solidFill>
                  <a:srgbClr val="263F6A"/>
                </a:solidFill>
              </a:rPr>
              <a:t>. </a:t>
            </a:r>
            <a:r>
              <a:rPr lang="en-US" sz="2000" dirty="0">
                <a:solidFill>
                  <a:srgbClr val="263F6A"/>
                </a:solidFill>
              </a:rPr>
              <a:t>Co-sponsored by Walter Jones, R-NC and David Price, D-NC.</a:t>
            </a:r>
          </a:p>
          <a:p>
            <a:pPr>
              <a:buFont typeface="Arial" panose="020B0604020202020204" pitchFamily="34" charset="0"/>
              <a:buChar char="•"/>
            </a:pPr>
            <a:r>
              <a:rPr lang="en-US" sz="2000" dirty="0">
                <a:solidFill>
                  <a:srgbClr val="263F6A"/>
                </a:solidFill>
              </a:rPr>
              <a:t>Frank Pallone Jr., D-N.J., chairman of the House Energy and Commerce Committee, introduced the </a:t>
            </a:r>
            <a:r>
              <a:rPr lang="en-US" sz="2000" b="1" dirty="0">
                <a:solidFill>
                  <a:srgbClr val="263F6A"/>
                </a:solidFill>
              </a:rPr>
              <a:t>Clean Ocean and Safe Tourism, or COAST, Anti-Drilling </a:t>
            </a:r>
            <a:r>
              <a:rPr lang="en-US" sz="2000" b="1" dirty="0" smtClean="0">
                <a:solidFill>
                  <a:srgbClr val="263F6A"/>
                </a:solidFill>
              </a:rPr>
              <a:t>Act.</a:t>
            </a:r>
            <a:endParaRPr lang="en-US" sz="2000" b="1" dirty="0">
              <a:solidFill>
                <a:srgbClr val="263F6A"/>
              </a:solidFill>
            </a:endParaRPr>
          </a:p>
          <a:p>
            <a:pPr>
              <a:buFont typeface="Arial" panose="020B0604020202020204" pitchFamily="34" charset="0"/>
              <a:buChar char="•"/>
            </a:pPr>
            <a:r>
              <a:rPr lang="en-US" sz="2000" dirty="0">
                <a:solidFill>
                  <a:srgbClr val="263F6A"/>
                </a:solidFill>
              </a:rPr>
              <a:t>Joe Cunningham, D-S.C., introduced the </a:t>
            </a:r>
            <a:r>
              <a:rPr lang="en-US" sz="2000" b="1" dirty="0">
                <a:solidFill>
                  <a:srgbClr val="263F6A"/>
                </a:solidFill>
              </a:rPr>
              <a:t>Coastal Economies Protection </a:t>
            </a:r>
            <a:r>
              <a:rPr lang="en-US" sz="2000" b="1" dirty="0" smtClean="0">
                <a:solidFill>
                  <a:srgbClr val="263F6A"/>
                </a:solidFill>
              </a:rPr>
              <a:t>Act.</a:t>
            </a:r>
            <a:endParaRPr lang="en-US" sz="2000" b="1" dirty="0">
              <a:solidFill>
                <a:srgbClr val="263F6A"/>
              </a:solidFill>
            </a:endParaRPr>
          </a:p>
          <a:p>
            <a:pPr>
              <a:buFont typeface="Arial" panose="020B0604020202020204" pitchFamily="34" charset="0"/>
              <a:buChar char="•"/>
            </a:pPr>
            <a:r>
              <a:rPr lang="en-US" sz="2000" dirty="0" err="1">
                <a:solidFill>
                  <a:srgbClr val="263F6A"/>
                </a:solidFill>
              </a:rPr>
              <a:t>Salud</a:t>
            </a:r>
            <a:r>
              <a:rPr lang="en-US" sz="2000" dirty="0">
                <a:solidFill>
                  <a:srgbClr val="263F6A"/>
                </a:solidFill>
              </a:rPr>
              <a:t> Carbajal, D-Calif., introduced the </a:t>
            </a:r>
            <a:r>
              <a:rPr lang="en-US" sz="2000" b="1" dirty="0">
                <a:solidFill>
                  <a:srgbClr val="263F6A"/>
                </a:solidFill>
              </a:rPr>
              <a:t>California Clean Coast </a:t>
            </a:r>
            <a:r>
              <a:rPr lang="en-US" sz="2000" b="1" dirty="0" smtClean="0">
                <a:solidFill>
                  <a:srgbClr val="263F6A"/>
                </a:solidFill>
              </a:rPr>
              <a:t>Act.</a:t>
            </a:r>
            <a:endParaRPr lang="en-US" sz="2000" b="1" dirty="0">
              <a:solidFill>
                <a:srgbClr val="263F6A"/>
              </a:solidFill>
            </a:endParaRPr>
          </a:p>
          <a:p>
            <a:pPr>
              <a:buFont typeface="Arial" panose="020B0604020202020204" pitchFamily="34" charset="0"/>
              <a:buChar char="•"/>
            </a:pPr>
            <a:r>
              <a:rPr lang="en-US" sz="2000" dirty="0">
                <a:solidFill>
                  <a:srgbClr val="263F6A"/>
                </a:solidFill>
              </a:rPr>
              <a:t>David </a:t>
            </a:r>
            <a:r>
              <a:rPr lang="en-US" sz="2000" dirty="0" err="1">
                <a:solidFill>
                  <a:srgbClr val="263F6A"/>
                </a:solidFill>
              </a:rPr>
              <a:t>Cicilline</a:t>
            </a:r>
            <a:r>
              <a:rPr lang="en-US" sz="2000" dirty="0">
                <a:solidFill>
                  <a:srgbClr val="263F6A"/>
                </a:solidFill>
              </a:rPr>
              <a:t>, D-R.I., introduced the </a:t>
            </a:r>
            <a:r>
              <a:rPr lang="en-US" sz="2000" b="1" dirty="0">
                <a:solidFill>
                  <a:srgbClr val="263F6A"/>
                </a:solidFill>
              </a:rPr>
              <a:t>New England Coastal Protection </a:t>
            </a:r>
            <a:r>
              <a:rPr lang="en-US" sz="2000" b="1" dirty="0" smtClean="0">
                <a:solidFill>
                  <a:srgbClr val="263F6A"/>
                </a:solidFill>
              </a:rPr>
              <a:t>Act.</a:t>
            </a:r>
            <a:endParaRPr lang="en-US" sz="2000" b="1" dirty="0">
              <a:solidFill>
                <a:srgbClr val="263F6A"/>
              </a:solidFill>
            </a:endParaRPr>
          </a:p>
          <a:p>
            <a:pPr>
              <a:buFont typeface="Arial" panose="020B0604020202020204" pitchFamily="34" charset="0"/>
              <a:buChar char="•"/>
            </a:pPr>
            <a:r>
              <a:rPr lang="en-US" sz="2000" dirty="0">
                <a:solidFill>
                  <a:srgbClr val="263F6A"/>
                </a:solidFill>
              </a:rPr>
              <a:t>Kathy Castor, D-Fla., introduced the </a:t>
            </a:r>
            <a:r>
              <a:rPr lang="en-US" sz="2000" b="1" dirty="0">
                <a:solidFill>
                  <a:srgbClr val="263F6A"/>
                </a:solidFill>
              </a:rPr>
              <a:t>Florida Coastal Protection </a:t>
            </a:r>
            <a:r>
              <a:rPr lang="en-US" sz="2000" b="1" dirty="0" smtClean="0">
                <a:solidFill>
                  <a:srgbClr val="263F6A"/>
                </a:solidFill>
              </a:rPr>
              <a:t>Act.</a:t>
            </a:r>
            <a:endParaRPr lang="en-US" sz="2000" b="1" dirty="0">
              <a:solidFill>
                <a:srgbClr val="263F6A"/>
              </a:solidFill>
            </a:endParaRPr>
          </a:p>
          <a:p>
            <a:pPr>
              <a:buFont typeface="Arial" panose="020B0604020202020204" pitchFamily="34" charset="0"/>
              <a:buChar char="•"/>
            </a:pPr>
            <a:r>
              <a:rPr lang="en-US" sz="2000" dirty="0">
                <a:solidFill>
                  <a:srgbClr val="263F6A"/>
                </a:solidFill>
              </a:rPr>
              <a:t>Jared Huffman, D-Calif., introduced the </a:t>
            </a:r>
            <a:r>
              <a:rPr lang="en-US" sz="2000" b="1" dirty="0">
                <a:solidFill>
                  <a:srgbClr val="263F6A"/>
                </a:solidFill>
              </a:rPr>
              <a:t>West Coast Ocean Protection </a:t>
            </a:r>
            <a:r>
              <a:rPr lang="en-US" sz="2000" b="1" dirty="0" smtClean="0">
                <a:solidFill>
                  <a:srgbClr val="263F6A"/>
                </a:solidFill>
              </a:rPr>
              <a:t>Act</a:t>
            </a:r>
            <a:r>
              <a:rPr lang="en-US" sz="2000" dirty="0" smtClean="0">
                <a:solidFill>
                  <a:srgbClr val="263F6A"/>
                </a:solidFill>
              </a:rPr>
              <a:t> </a:t>
            </a:r>
            <a:r>
              <a:rPr lang="en-US" sz="2000" dirty="0">
                <a:solidFill>
                  <a:srgbClr val="263F6A"/>
                </a:solidFill>
              </a:rPr>
              <a:t>and the </a:t>
            </a:r>
            <a:r>
              <a:rPr lang="en-US" sz="2000" b="1" dirty="0">
                <a:solidFill>
                  <a:srgbClr val="263F6A"/>
                </a:solidFill>
              </a:rPr>
              <a:t>Stop Arctic Ocean Drilling </a:t>
            </a:r>
            <a:r>
              <a:rPr lang="en-US" sz="2000" b="1" dirty="0" smtClean="0">
                <a:solidFill>
                  <a:srgbClr val="263F6A"/>
                </a:solidFill>
              </a:rPr>
              <a:t>Act</a:t>
            </a:r>
            <a:r>
              <a:rPr lang="en-US" sz="2000" dirty="0" smtClean="0">
                <a:solidFill>
                  <a:srgbClr val="263F6A"/>
                </a:solidFill>
              </a:rPr>
              <a:t>.</a:t>
            </a:r>
            <a:endParaRPr lang="en-US" sz="2000" dirty="0">
              <a:solidFill>
                <a:srgbClr val="263F6A"/>
              </a:solidFill>
            </a:endParaRPr>
          </a:p>
          <a:p>
            <a:pPr>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1341722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National OCS Program Development Timeline</a:t>
            </a:r>
            <a:endParaRPr lang="en-US" sz="3200" b="1" kern="0" dirty="0">
              <a:solidFill>
                <a:srgbClr val="263F6A"/>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3586"/>
            <a:ext cx="9144000" cy="1690829"/>
          </a:xfrm>
          <a:prstGeom prst="rect">
            <a:avLst/>
          </a:prstGeom>
          <a:ln w="12700">
            <a:solidFill>
              <a:schemeClr val="tx1"/>
            </a:solidFill>
          </a:ln>
        </p:spPr>
      </p:pic>
      <p:sp>
        <p:nvSpPr>
          <p:cNvPr id="11" name="Content Placeholder 5"/>
          <p:cNvSpPr txBox="1">
            <a:spLocks/>
          </p:cNvSpPr>
          <p:nvPr/>
        </p:nvSpPr>
        <p:spPr>
          <a:xfrm>
            <a:off x="228600" y="4419600"/>
            <a:ext cx="8686800" cy="931195"/>
          </a:xfrm>
          <a:prstGeom prst="rect">
            <a:avLst/>
          </a:prstGeom>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lgn="ctr"/>
            <a:r>
              <a:rPr lang="en-US" sz="2400" kern="0" dirty="0" smtClean="0">
                <a:solidFill>
                  <a:srgbClr val="263F6A"/>
                </a:solidFill>
              </a:rPr>
              <a:t>Anticipate release of Proposed Program and Draft PEIS in early 2019</a:t>
            </a:r>
          </a:p>
          <a:p>
            <a:pPr marL="0" indent="0" algn="ctr"/>
            <a:r>
              <a:rPr lang="en-US" sz="2400" kern="0" dirty="0" smtClean="0">
                <a:solidFill>
                  <a:srgbClr val="263F6A"/>
                </a:solidFill>
              </a:rPr>
              <a:t>90-day comment period to follow</a:t>
            </a:r>
            <a:endParaRPr lang="en-US" sz="2400" kern="0" dirty="0">
              <a:solidFill>
                <a:srgbClr val="263F6A"/>
              </a:solidFill>
            </a:endParaRPr>
          </a:p>
        </p:txBody>
      </p:sp>
    </p:spTree>
    <p:extLst>
      <p:ext uri="{BB962C8B-B14F-4D97-AF65-F5344CB8AC3E}">
        <p14:creationId xmlns:p14="http://schemas.microsoft.com/office/powerpoint/2010/main" val="11723183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8228013"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endParaRPr lang="en-US" kern="0" dirty="0"/>
          </a:p>
        </p:txBody>
      </p:sp>
      <p:sp>
        <p:nvSpPr>
          <p:cNvPr id="7" name="Title 1"/>
          <p:cNvSpPr txBox="1">
            <a:spLocks/>
          </p:cNvSpPr>
          <p:nvPr/>
        </p:nvSpPr>
        <p:spPr>
          <a:xfrm>
            <a:off x="457200" y="274638"/>
            <a:ext cx="8228013" cy="1141412"/>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Take Action</a:t>
            </a:r>
            <a:endParaRPr lang="en-US" sz="3200" b="1" kern="0" dirty="0">
              <a:solidFill>
                <a:srgbClr val="263F6A"/>
              </a:solidFill>
            </a:endParaRPr>
          </a:p>
        </p:txBody>
      </p:sp>
      <p:sp>
        <p:nvSpPr>
          <p:cNvPr id="8" name="Content Placeholder 2"/>
          <p:cNvSpPr txBox="1">
            <a:spLocks/>
          </p:cNvSpPr>
          <p:nvPr/>
        </p:nvSpPr>
        <p:spPr>
          <a:xfrm>
            <a:off x="228600" y="1752600"/>
            <a:ext cx="8763000" cy="4524375"/>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6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3200">
                <a:solidFill>
                  <a:srgbClr val="000000"/>
                </a:solidFill>
                <a:latin typeface="Calibri" panose="020F0502020204030204" pitchFamily="34" charset="0"/>
                <a:ea typeface="+mn-ea"/>
                <a:cs typeface="Calibri" panose="020F050202020403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400">
                <a:solidFill>
                  <a:srgbClr val="000000"/>
                </a:solidFill>
                <a:latin typeface="Calibri" panose="020F0502020204030204" pitchFamily="34" charset="0"/>
                <a:ea typeface="+mn-ea"/>
                <a:cs typeface="Calibri" panose="020F050202020403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buFont typeface="Arial" panose="020B0604020202020204" pitchFamily="34" charset="0"/>
              <a:buChar char="•"/>
            </a:pPr>
            <a:r>
              <a:rPr lang="en-US" sz="2000" dirty="0" smtClean="0">
                <a:solidFill>
                  <a:srgbClr val="263F6A"/>
                </a:solidFill>
              </a:rPr>
              <a:t>Review the 2019-2024 Draft Proposed Program </a:t>
            </a:r>
          </a:p>
          <a:p>
            <a:pPr>
              <a:buFont typeface="Arial" panose="020B0604020202020204" pitchFamily="34" charset="0"/>
              <a:buChar char="•"/>
            </a:pPr>
            <a:r>
              <a:rPr lang="en-US" sz="2000" dirty="0" smtClean="0">
                <a:solidFill>
                  <a:srgbClr val="263F6A"/>
                </a:solidFill>
              </a:rPr>
              <a:t>Draft a comment letter in anticipation of the Proposed Program </a:t>
            </a:r>
          </a:p>
          <a:p>
            <a:pPr>
              <a:buFont typeface="Arial" panose="020B0604020202020204" pitchFamily="34" charset="0"/>
              <a:buChar char="•"/>
            </a:pPr>
            <a:r>
              <a:rPr lang="en-US" sz="2000" dirty="0" smtClean="0">
                <a:solidFill>
                  <a:srgbClr val="263F6A"/>
                </a:solidFill>
              </a:rPr>
              <a:t>Contact local and state representatives</a:t>
            </a:r>
          </a:p>
          <a:p>
            <a:pPr lvl="1">
              <a:buFont typeface="Arial" panose="020B0604020202020204" pitchFamily="34" charset="0"/>
              <a:buChar char="•"/>
            </a:pPr>
            <a:r>
              <a:rPr lang="en-US" sz="1600" dirty="0" smtClean="0">
                <a:solidFill>
                  <a:srgbClr val="263F6A"/>
                </a:solidFill>
              </a:rPr>
              <a:t>U.S. Senator Richard Burr</a:t>
            </a:r>
          </a:p>
          <a:p>
            <a:pPr lvl="1">
              <a:buFont typeface="Arial" panose="020B0604020202020204" pitchFamily="34" charset="0"/>
              <a:buChar char="•"/>
            </a:pPr>
            <a:r>
              <a:rPr lang="en-US" sz="1600" dirty="0" smtClean="0">
                <a:solidFill>
                  <a:srgbClr val="263F6A"/>
                </a:solidFill>
              </a:rPr>
              <a:t>U.S. Senator Thom Tillis </a:t>
            </a:r>
          </a:p>
          <a:p>
            <a:pPr lvl="1">
              <a:buFont typeface="Arial" panose="020B0604020202020204" pitchFamily="34" charset="0"/>
              <a:buChar char="•"/>
            </a:pPr>
            <a:r>
              <a:rPr lang="en-US" sz="1600" dirty="0" smtClean="0">
                <a:solidFill>
                  <a:srgbClr val="263F6A"/>
                </a:solidFill>
              </a:rPr>
              <a:t>N.C. Senator Bob Steinburg</a:t>
            </a:r>
          </a:p>
          <a:p>
            <a:pPr lvl="1">
              <a:buFont typeface="Arial" panose="020B0604020202020204" pitchFamily="34" charset="0"/>
              <a:buChar char="•"/>
            </a:pPr>
            <a:r>
              <a:rPr lang="en-US" sz="1600" dirty="0" smtClean="0">
                <a:solidFill>
                  <a:srgbClr val="263F6A"/>
                </a:solidFill>
              </a:rPr>
              <a:t>N.C. Representative Bobby </a:t>
            </a:r>
            <a:r>
              <a:rPr lang="en-US" sz="1600" dirty="0" err="1" smtClean="0">
                <a:solidFill>
                  <a:srgbClr val="263F6A"/>
                </a:solidFill>
              </a:rPr>
              <a:t>Hanig</a:t>
            </a:r>
            <a:endParaRPr lang="en-US" sz="1600" dirty="0" smtClean="0">
              <a:solidFill>
                <a:srgbClr val="263F6A"/>
              </a:solidFill>
            </a:endParaRPr>
          </a:p>
          <a:p>
            <a:pPr>
              <a:buFont typeface="Arial" panose="020B0604020202020204" pitchFamily="34" charset="0"/>
              <a:buChar char="•"/>
            </a:pPr>
            <a:r>
              <a:rPr lang="en-US" sz="2000" dirty="0" smtClean="0">
                <a:solidFill>
                  <a:srgbClr val="263F6A"/>
                </a:solidFill>
              </a:rPr>
              <a:t>Write a Letter to the Editor </a:t>
            </a:r>
          </a:p>
          <a:p>
            <a:pPr>
              <a:buFont typeface="Arial" panose="020B0604020202020204" pitchFamily="34" charset="0"/>
              <a:buChar char="•"/>
            </a:pPr>
            <a:r>
              <a:rPr lang="en-US" sz="2000" dirty="0" smtClean="0">
                <a:solidFill>
                  <a:srgbClr val="263F6A"/>
                </a:solidFill>
              </a:rPr>
              <a:t>Attend the Response Rally at </a:t>
            </a:r>
            <a:r>
              <a:rPr lang="en-US" sz="2000" dirty="0" err="1" smtClean="0">
                <a:solidFill>
                  <a:srgbClr val="263F6A"/>
                </a:solidFill>
              </a:rPr>
              <a:t>Jennette’s</a:t>
            </a:r>
            <a:r>
              <a:rPr lang="en-US" sz="2000" dirty="0" smtClean="0">
                <a:solidFill>
                  <a:srgbClr val="263F6A"/>
                </a:solidFill>
              </a:rPr>
              <a:t> Pier in Nags Head </a:t>
            </a:r>
          </a:p>
          <a:p>
            <a:pPr>
              <a:buFont typeface="Arial" panose="020B0604020202020204" pitchFamily="34" charset="0"/>
              <a:buChar char="•"/>
            </a:pPr>
            <a:r>
              <a:rPr lang="en-US" sz="2000" dirty="0" smtClean="0">
                <a:solidFill>
                  <a:srgbClr val="263F6A"/>
                </a:solidFill>
              </a:rPr>
              <a:t>Attend the BOEM Open House on May 14 at the Ramada Plaza in Kill Devil Hills</a:t>
            </a:r>
          </a:p>
          <a:p>
            <a:pPr marL="0" indent="0"/>
            <a:endParaRPr lang="en-US" sz="2000" dirty="0" smtClean="0">
              <a:solidFill>
                <a:srgbClr val="263F6A"/>
              </a:solidFill>
            </a:endParaRPr>
          </a:p>
          <a:p>
            <a:pPr>
              <a:buFont typeface="Arial" panose="020B0604020202020204" pitchFamily="34" charset="0"/>
              <a:buChar char="•"/>
            </a:pPr>
            <a:endParaRPr lang="en-US" sz="2000" dirty="0">
              <a:solidFill>
                <a:srgbClr val="263F6A"/>
              </a:solidFill>
            </a:endParaRPr>
          </a:p>
          <a:p>
            <a:pPr>
              <a:buFont typeface="Arial" panose="020B0604020202020204" pitchFamily="34" charset="0"/>
              <a:buChar char="•"/>
            </a:pPr>
            <a:endParaRPr lang="en-US" sz="2400" kern="0" dirty="0" smtClean="0">
              <a:solidFill>
                <a:srgbClr val="263F6A"/>
              </a:solidFill>
            </a:endParaRPr>
          </a:p>
          <a:p>
            <a:endParaRPr lang="en-US" kern="0" dirty="0"/>
          </a:p>
        </p:txBody>
      </p:sp>
    </p:spTree>
    <p:extLst>
      <p:ext uri="{BB962C8B-B14F-4D97-AF65-F5344CB8AC3E}">
        <p14:creationId xmlns:p14="http://schemas.microsoft.com/office/powerpoint/2010/main" val="2668077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649413" y="4343400"/>
            <a:ext cx="5715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pPr algn="ctr" eaLnBrk="1" hangingPunct="1">
              <a:buClr>
                <a:srgbClr val="000000"/>
              </a:buClr>
              <a:buSzPct val="100000"/>
              <a:buFont typeface="Times New Roman" panose="02020603050405020304" pitchFamily="18" charset="0"/>
              <a:buNone/>
            </a:pPr>
            <a:r>
              <a:rPr lang="en-US" altLang="en-US" sz="5000" dirty="0">
                <a:solidFill>
                  <a:srgbClr val="263F6A"/>
                </a:solidFill>
                <a:latin typeface="Calibri" panose="020F0502020204030204" pitchFamily="34" charset="0"/>
                <a:cs typeface="Calibri" panose="020F0502020204030204" pitchFamily="34" charset="0"/>
              </a:rPr>
              <a:t>www.nccoast.org</a:t>
            </a:r>
          </a:p>
          <a:p>
            <a:pPr algn="ctr" eaLnBrk="1" hangingPunct="1">
              <a:buClr>
                <a:srgbClr val="000000"/>
              </a:buClr>
              <a:buSzPct val="100000"/>
              <a:buFont typeface="Times New Roman" panose="02020603050405020304" pitchFamily="18" charset="0"/>
              <a:buNone/>
            </a:pPr>
            <a:endParaRPr lang="en-US" altLang="en-US" sz="2400" dirty="0" smtClean="0">
              <a:solidFill>
                <a:srgbClr val="70A489"/>
              </a:solidFill>
              <a:latin typeface="Calibri" panose="020F0502020204030204" pitchFamily="34" charset="0"/>
              <a:cs typeface="Calibri" panose="020F0502020204030204" pitchFamily="34" charset="0"/>
            </a:endParaRPr>
          </a:p>
          <a:p>
            <a:pPr algn="ctr" eaLnBrk="1" hangingPunct="1">
              <a:buClr>
                <a:srgbClr val="000000"/>
              </a:buClr>
              <a:buSzPct val="100000"/>
              <a:buFont typeface="Times New Roman" panose="02020603050405020304" pitchFamily="18" charset="0"/>
              <a:buNone/>
            </a:pPr>
            <a:r>
              <a:rPr lang="en-US" altLang="en-US" sz="2400" dirty="0" smtClean="0">
                <a:solidFill>
                  <a:srgbClr val="70A489"/>
                </a:solidFill>
                <a:latin typeface="Calibri" panose="020F0502020204030204" pitchFamily="34" charset="0"/>
                <a:cs typeface="Calibri" panose="020F0502020204030204" pitchFamily="34" charset="0"/>
              </a:rPr>
              <a:t>637 Harbor Road </a:t>
            </a:r>
          </a:p>
          <a:p>
            <a:pPr algn="ctr" eaLnBrk="1" hangingPunct="1">
              <a:buClr>
                <a:srgbClr val="000000"/>
              </a:buClr>
              <a:buSzPct val="100000"/>
              <a:buFont typeface="Times New Roman" panose="02020603050405020304" pitchFamily="18" charset="0"/>
              <a:buNone/>
            </a:pPr>
            <a:r>
              <a:rPr lang="en-US" altLang="en-US" sz="2400" dirty="0" err="1" smtClean="0">
                <a:solidFill>
                  <a:srgbClr val="70A489"/>
                </a:solidFill>
                <a:latin typeface="Calibri" panose="020F0502020204030204" pitchFamily="34" charset="0"/>
                <a:cs typeface="Calibri" panose="020F0502020204030204" pitchFamily="34" charset="0"/>
              </a:rPr>
              <a:t>Wanchese</a:t>
            </a:r>
            <a:r>
              <a:rPr lang="en-US" altLang="en-US" sz="2400" dirty="0" smtClean="0">
                <a:solidFill>
                  <a:srgbClr val="70A489"/>
                </a:solidFill>
                <a:latin typeface="Calibri" panose="020F0502020204030204" pitchFamily="34" charset="0"/>
                <a:cs typeface="Calibri" panose="020F0502020204030204" pitchFamily="34" charset="0"/>
              </a:rPr>
              <a:t>, NC 27981</a:t>
            </a:r>
          </a:p>
          <a:p>
            <a:pPr algn="ctr" eaLnBrk="1" hangingPunct="1">
              <a:buClr>
                <a:srgbClr val="000000"/>
              </a:buClr>
              <a:buSzPct val="100000"/>
              <a:buFont typeface="Times New Roman" panose="02020603050405020304" pitchFamily="18" charset="0"/>
              <a:buNone/>
            </a:pPr>
            <a:r>
              <a:rPr lang="en-US" altLang="en-US" sz="2400" dirty="0" smtClean="0">
                <a:solidFill>
                  <a:srgbClr val="70A489"/>
                </a:solidFill>
                <a:latin typeface="Calibri" panose="020F0502020204030204" pitchFamily="34" charset="0"/>
                <a:cs typeface="Calibri" panose="020F0502020204030204" pitchFamily="34" charset="0"/>
              </a:rPr>
              <a:t>252-473-1607</a:t>
            </a:r>
            <a:endParaRPr lang="en-US" altLang="en-US" sz="2400" dirty="0">
              <a:solidFill>
                <a:srgbClr val="70A489"/>
              </a:solidFill>
              <a:latin typeface="Calibri" panose="020F0502020204030204" pitchFamily="34" charset="0"/>
              <a:cs typeface="Calibri" panose="020F0502020204030204" pitchFamily="34" charset="0"/>
            </a:endParaRPr>
          </a:p>
          <a:p>
            <a:pPr algn="ctr" eaLnBrk="1" hangingPunct="1">
              <a:buClr>
                <a:srgbClr val="000000"/>
              </a:buClr>
              <a:buSzPct val="100000"/>
              <a:buFont typeface="Times New Roman" panose="02020603050405020304" pitchFamily="18" charset="0"/>
              <a:buNone/>
            </a:pPr>
            <a:endParaRPr lang="en-US" altLang="en-US" sz="5500" dirty="0">
              <a:solidFill>
                <a:srgbClr val="004586"/>
              </a:solidFill>
              <a:latin typeface="Museo Slab 500" charset="0"/>
            </a:endParaRPr>
          </a:p>
        </p:txBody>
      </p:sp>
      <p:pic>
        <p:nvPicPr>
          <p:cNvPr id="225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84350"/>
            <a:ext cx="566261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53" t="3164" r="291" b="9832"/>
          <a:stretch/>
        </p:blipFill>
        <p:spPr>
          <a:xfrm>
            <a:off x="-50800" y="2146300"/>
            <a:ext cx="9207499" cy="3492500"/>
          </a:xfrm>
          <a:prstGeom prst="rect">
            <a:avLst/>
          </a:prstGeom>
        </p:spPr>
      </p:pic>
      <p:sp>
        <p:nvSpPr>
          <p:cNvPr id="6" name="TextBox 5"/>
          <p:cNvSpPr txBox="1"/>
          <p:nvPr/>
        </p:nvSpPr>
        <p:spPr>
          <a:xfrm>
            <a:off x="282742" y="582959"/>
            <a:ext cx="8055981" cy="1200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a:ea typeface="+mn-ea"/>
                <a:cs typeface="+mn-cs"/>
              </a:rPr>
              <a:t>Annual Energy </a:t>
            </a:r>
            <a:r>
              <a:rPr kumimoji="0" lang="en-US" sz="4400" b="0" i="1" u="none" strike="noStrike" kern="1200" cap="none" spc="0" normalizeH="0" baseline="0" noProof="0" dirty="0" smtClean="0">
                <a:ln>
                  <a:noFill/>
                </a:ln>
                <a:solidFill>
                  <a:srgbClr val="000000"/>
                </a:solidFill>
                <a:effectLst/>
                <a:uLnTx/>
                <a:uFillTx/>
                <a:latin typeface="Times New Roman"/>
                <a:ea typeface="+mn-ea"/>
                <a:cs typeface="+mn-cs"/>
              </a:rPr>
              <a:t>Outlook 2019</a:t>
            </a:r>
            <a:r>
              <a:rPr kumimoji="0" lang="en-US" sz="3800" b="0" i="1" u="none" strike="noStrike" kern="1200" cap="none" spc="0" normalizeH="0" baseline="0" noProof="0" dirty="0" smtClean="0">
                <a:ln>
                  <a:noFill/>
                </a:ln>
                <a:solidFill>
                  <a:srgbClr val="0096D7"/>
                </a:solidFill>
                <a:effectLst/>
                <a:uLnTx/>
                <a:uFillTx/>
                <a:latin typeface="Times New Roman"/>
                <a:ea typeface="+mn-ea"/>
                <a:cs typeface="+mn-cs"/>
              </a:rPr>
              <a:t/>
            </a:r>
            <a:br>
              <a:rPr kumimoji="0" lang="en-US" sz="3800" b="0" i="1" u="none" strike="noStrike" kern="1200" cap="none" spc="0" normalizeH="0" baseline="0" noProof="0" dirty="0" smtClean="0">
                <a:ln>
                  <a:noFill/>
                </a:ln>
                <a:solidFill>
                  <a:srgbClr val="0096D7"/>
                </a:solidFill>
                <a:effectLst/>
                <a:uLnTx/>
                <a:uFillTx/>
                <a:latin typeface="Times New Roman"/>
                <a:ea typeface="+mn-ea"/>
                <a:cs typeface="+mn-cs"/>
              </a:rPr>
            </a:br>
            <a:r>
              <a:rPr kumimoji="0" lang="en-US" sz="2800" b="0" i="0" u="none" strike="noStrike" kern="1200" cap="none" spc="0" normalizeH="0" baseline="0" noProof="0" dirty="0" smtClean="0">
                <a:ln>
                  <a:noFill/>
                </a:ln>
                <a:solidFill>
                  <a:srgbClr val="0096D7"/>
                </a:solidFill>
                <a:effectLst/>
                <a:uLnTx/>
                <a:uFillTx/>
                <a:latin typeface="Times New Roman"/>
                <a:ea typeface="+mn-ea"/>
                <a:cs typeface="+mn-cs"/>
              </a:rPr>
              <a:t>with projections to 2050</a:t>
            </a:r>
            <a:endParaRPr kumimoji="0" lang="en-US" sz="2800" b="0" i="0" u="none" strike="noStrike" kern="1200" cap="none" spc="0" normalizeH="0" baseline="0" noProof="0" dirty="0">
              <a:ln>
                <a:noFill/>
              </a:ln>
              <a:solidFill>
                <a:srgbClr val="0096D7"/>
              </a:solidFill>
              <a:effectLst/>
              <a:uLnTx/>
              <a:uFillTx/>
              <a:latin typeface="Times New Roman"/>
              <a:ea typeface="+mn-ea"/>
              <a:cs typeface="+mn-cs"/>
            </a:endParaRPr>
          </a:p>
        </p:txBody>
      </p:sp>
      <p:cxnSp>
        <p:nvCxnSpPr>
          <p:cNvPr id="7" name="Straight Connector 6"/>
          <p:cNvCxnSpPr/>
          <p:nvPr/>
        </p:nvCxnSpPr>
        <p:spPr bwMode="auto">
          <a:xfrm flipV="1">
            <a:off x="0" y="2138035"/>
            <a:ext cx="9144000" cy="3586"/>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8" name="Straight Connector 7"/>
          <p:cNvCxnSpPr/>
          <p:nvPr/>
        </p:nvCxnSpPr>
        <p:spPr bwMode="auto">
          <a:xfrm flipV="1">
            <a:off x="0" y="5630779"/>
            <a:ext cx="9144000" cy="3586"/>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9" name="TextBox 8"/>
          <p:cNvSpPr txBox="1"/>
          <p:nvPr/>
        </p:nvSpPr>
        <p:spPr>
          <a:xfrm>
            <a:off x="6232207" y="5938314"/>
            <a:ext cx="2802430" cy="58477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January 24, 2019</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www.eia.gov/aeo</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00" y="5976874"/>
            <a:ext cx="2485097" cy="507163"/>
          </a:xfrm>
          <a:prstGeom prst="rect">
            <a:avLst/>
          </a:prstGeom>
        </p:spPr>
      </p:pic>
      <p:sp>
        <p:nvSpPr>
          <p:cNvPr id="11" name="TextBox 10"/>
          <p:cNvSpPr txBox="1"/>
          <p:nvPr/>
        </p:nvSpPr>
        <p:spPr>
          <a:xfrm>
            <a:off x="3170785" y="6196995"/>
            <a:ext cx="3037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6D7"/>
                </a:solidFill>
                <a:effectLst/>
                <a:uLnTx/>
                <a:uFillTx/>
                <a:latin typeface="Arial"/>
                <a:ea typeface="+mn-ea"/>
                <a:cs typeface="+mn-cs"/>
              </a:rPr>
              <a:t>#</a:t>
            </a:r>
            <a:r>
              <a:rPr kumimoji="0" lang="en-US" sz="1600" b="1" i="0" u="none" strike="noStrike" kern="1200" cap="none" spc="0" normalizeH="0" baseline="0" noProof="0" dirty="0" smtClean="0">
                <a:ln>
                  <a:noFill/>
                </a:ln>
                <a:solidFill>
                  <a:srgbClr val="0096D7"/>
                </a:solidFill>
                <a:effectLst/>
                <a:uLnTx/>
                <a:uFillTx/>
                <a:latin typeface="Arial"/>
                <a:ea typeface="+mn-ea"/>
                <a:cs typeface="+mn-cs"/>
              </a:rPr>
              <a:t>AEO2019</a:t>
            </a:r>
            <a:endParaRPr kumimoji="0" lang="en-US" sz="1600" b="1" i="0" u="none" strike="noStrike" kern="1200" cap="none" spc="0" normalizeH="0" baseline="0" noProof="0" dirty="0">
              <a:ln>
                <a:noFill/>
              </a:ln>
              <a:solidFill>
                <a:srgbClr val="0096D7"/>
              </a:solidFill>
              <a:effectLst/>
              <a:uLnTx/>
              <a:uFillTx/>
              <a:latin typeface="Arial"/>
              <a:ea typeface="+mn-ea"/>
              <a:cs typeface="+mn-cs"/>
            </a:endParaRPr>
          </a:p>
        </p:txBody>
      </p:sp>
    </p:spTree>
    <p:extLst>
      <p:ext uri="{BB962C8B-B14F-4D97-AF65-F5344CB8AC3E}">
        <p14:creationId xmlns:p14="http://schemas.microsoft.com/office/powerpoint/2010/main" val="2634926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11" name="Text Placeholder 10"/>
          <p:cNvSpPr>
            <a:spLocks noGrp="1"/>
          </p:cNvSpPr>
          <p:nvPr>
            <p:ph type="body" sz="quarter" idx="13"/>
          </p:nvPr>
        </p:nvSpPr>
        <p:spPr>
          <a:xfrm>
            <a:off x="2322094" y="3248276"/>
            <a:ext cx="4366941" cy="3164555"/>
          </a:xfrm>
        </p:spPr>
        <p:txBody>
          <a:bodyPr/>
          <a:lstStyle/>
          <a:p>
            <a:r>
              <a:rPr lang="en-US" dirty="0" smtClean="0"/>
              <a:t>EIA’s </a:t>
            </a:r>
            <a:r>
              <a:rPr lang="en-US" i="1" dirty="0"/>
              <a:t>Annual Energy Outlook </a:t>
            </a:r>
            <a:r>
              <a:rPr lang="en-US" dirty="0"/>
              <a:t>provides </a:t>
            </a:r>
            <a:r>
              <a:rPr lang="en-US" dirty="0" smtClean="0"/>
              <a:t>modeled projections of </a:t>
            </a:r>
            <a:r>
              <a:rPr lang="en-US" dirty="0"/>
              <a:t>domestic energy markets through </a:t>
            </a:r>
            <a:r>
              <a:rPr lang="en-US" dirty="0" smtClean="0"/>
              <a:t>2050, and it includes </a:t>
            </a:r>
            <a:r>
              <a:rPr lang="en-US" dirty="0"/>
              <a:t>cases with different assumptions regarding macroeconomic growth, world oil prices, </a:t>
            </a:r>
            <a:r>
              <a:rPr lang="en-US" dirty="0" smtClean="0"/>
              <a:t>and technological progress.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4" y="1404090"/>
            <a:ext cx="1635185" cy="1680606"/>
          </a:xfrm>
          <a:prstGeom prst="rect">
            <a:avLst/>
          </a:prstGeom>
        </p:spPr>
      </p:pic>
    </p:spTree>
    <p:extLst>
      <p:ext uri="{BB962C8B-B14F-4D97-AF65-F5344CB8AC3E}">
        <p14:creationId xmlns:p14="http://schemas.microsoft.com/office/powerpoint/2010/main" val="765369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lnSpcReduction="10000"/>
          </a:bodyPr>
          <a:lstStyle/>
          <a:p>
            <a:r>
              <a:rPr lang="en-US" dirty="0" smtClean="0"/>
              <a:t>The United States becomes a net energy exporter in 2020 and remains so throughout the projection period as a result of large increases in crude oil, natural gas, and natural gas plant liquids (NGPL) production coupled with slow growth in U.S. energy consumption.</a:t>
            </a:r>
          </a:p>
          <a:p>
            <a:r>
              <a:rPr lang="en-US" dirty="0" smtClean="0"/>
              <a:t>Of the fossil fuels, natural gas and NGPLs have the highest production growth, and NGPLs account for almost one-third of cumulative U.S. liquids production during the projection period.</a:t>
            </a:r>
          </a:p>
          <a:p>
            <a:pPr lvl="0"/>
            <a:r>
              <a:rPr lang="en-US" dirty="0"/>
              <a:t>Natural gas prices remain comparatively low during the projection period compared with historical prices, leading to increased use of this fuel across end-use sectors and increased liquefied natural gas exports</a:t>
            </a:r>
            <a:r>
              <a:rPr lang="en-US" dirty="0" smtClean="0"/>
              <a:t>.</a:t>
            </a:r>
            <a:endParaRPr lang="en-US" dirty="0"/>
          </a:p>
          <a:p>
            <a:pPr lvl="0"/>
            <a:r>
              <a:rPr lang="en-US" dirty="0"/>
              <a:t>The power sector experiences a notable shift in fuels used to generate electricity, driven in part by historically low natural gas prices. Increased natural gas-fired electricity generation; larger shares of intermittent renewables; and additional retirements of </a:t>
            </a:r>
            <a:r>
              <a:rPr lang="en-US" dirty="0" smtClean="0"/>
              <a:t>less economic existing </a:t>
            </a:r>
            <a:r>
              <a:rPr lang="en-US" dirty="0"/>
              <a:t>coal and nuclear </a:t>
            </a:r>
            <a:r>
              <a:rPr lang="en-US" dirty="0" smtClean="0"/>
              <a:t>plants occur </a:t>
            </a:r>
            <a:r>
              <a:rPr lang="en-US" dirty="0"/>
              <a:t>during the </a:t>
            </a:r>
            <a:r>
              <a:rPr lang="en-US" dirty="0" smtClean="0"/>
              <a:t>projection period.</a:t>
            </a:r>
            <a:endParaRPr lang="en-US" dirty="0"/>
          </a:p>
          <a:p>
            <a:r>
              <a:rPr lang="en-US" dirty="0" smtClean="0"/>
              <a:t>Increasing energy efficiency across end-use sectors keeps U.S. energy consumption relatively flat, even as the U.S. economy continues to expand. </a:t>
            </a:r>
          </a:p>
          <a:p>
            <a:endParaRPr lang="en-US" dirty="0"/>
          </a:p>
        </p:txBody>
      </p:sp>
      <p:sp>
        <p:nvSpPr>
          <p:cNvPr id="2" name="Title 1"/>
          <p:cNvSpPr>
            <a:spLocks noGrp="1"/>
          </p:cNvSpPr>
          <p:nvPr>
            <p:ph type="title"/>
          </p:nvPr>
        </p:nvSpPr>
        <p:spPr/>
        <p:txBody>
          <a:bodyPr/>
          <a:lstStyle/>
          <a:p>
            <a:r>
              <a:rPr lang="en-US" smtClean="0"/>
              <a:t>Key takeaways from the Reference case</a:t>
            </a:r>
            <a:endParaRPr lang="en-US" dirty="0"/>
          </a:p>
        </p:txBody>
      </p:sp>
      <p:sp>
        <p:nvSpPr>
          <p:cNvPr id="6"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8</a:t>
            </a:r>
          </a:p>
        </p:txBody>
      </p:sp>
      <p:grpSp>
        <p:nvGrpSpPr>
          <p:cNvPr id="10" name="Group 9"/>
          <p:cNvGrpSpPr/>
          <p:nvPr/>
        </p:nvGrpSpPr>
        <p:grpSpPr>
          <a:xfrm>
            <a:off x="1295570" y="63335"/>
            <a:ext cx="7592950" cy="665276"/>
            <a:chOff x="1295570" y="63335"/>
            <a:chExt cx="7592950" cy="665276"/>
          </a:xfrm>
        </p:grpSpPr>
        <p:pic>
          <p:nvPicPr>
            <p:cNvPr id="11" name="Picture 10" descr="greyicon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308" y="133136"/>
              <a:ext cx="497959" cy="497959"/>
            </a:xfrm>
            <a:prstGeom prst="rect">
              <a:avLst/>
            </a:prstGeom>
          </p:spPr>
        </p:pic>
        <p:pic>
          <p:nvPicPr>
            <p:cNvPr id="12" name="Picture 11" descr="greyicon_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261" y="131656"/>
              <a:ext cx="500919" cy="500919"/>
            </a:xfrm>
            <a:prstGeom prst="rect">
              <a:avLst/>
            </a:prstGeom>
          </p:spPr>
        </p:pic>
        <p:pic>
          <p:nvPicPr>
            <p:cNvPr id="13" name="Picture 12" descr="greyicon_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754" y="131656"/>
              <a:ext cx="500919" cy="500919"/>
            </a:xfrm>
            <a:prstGeom prst="rect">
              <a:avLst/>
            </a:prstGeom>
          </p:spPr>
        </p:pic>
        <p:pic>
          <p:nvPicPr>
            <p:cNvPr id="14" name="Picture 13" descr="greyicon_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066" y="104388"/>
              <a:ext cx="555454" cy="555454"/>
            </a:xfrm>
            <a:prstGeom prst="rect">
              <a:avLst/>
            </a:prstGeom>
          </p:spPr>
        </p:pic>
        <p:pic>
          <p:nvPicPr>
            <p:cNvPr id="15" name="Picture 14" descr="greyicon_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570" y="131656"/>
              <a:ext cx="500918" cy="50091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6795" y="78637"/>
              <a:ext cx="594312" cy="606957"/>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9276" y="63335"/>
              <a:ext cx="651415" cy="665276"/>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4057" y="75762"/>
              <a:ext cx="599941" cy="612706"/>
            </a:xfrm>
            <a:prstGeom prst="rect">
              <a:avLst/>
            </a:prstGeom>
          </p:spPr>
        </p:pic>
      </p:grpSp>
    </p:spTree>
    <p:extLst>
      <p:ext uri="{BB962C8B-B14F-4D97-AF65-F5344CB8AC3E}">
        <p14:creationId xmlns:p14="http://schemas.microsoft.com/office/powerpoint/2010/main" val="3022666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ctr">
            <a:normAutofit/>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mj-ea"/>
                <a:cs typeface="Calibri" panose="020F0502020204030204" pitchFamily="34" charset="0"/>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800">
                <a:solidFill>
                  <a:srgbClr val="000000"/>
                </a:solidFill>
                <a:latin typeface="Calibri" panose="020F0502020204030204" pitchFamily="34" charset="0"/>
                <a:ea typeface="SimSun" charset="-122"/>
                <a:cs typeface="Calibri" panose="020F050202020403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Open Sans" pitchFamily="32" charset="0"/>
                <a:ea typeface="SimSun" charset="-122"/>
              </a:defRPr>
            </a:lvl9pPr>
          </a:lstStyle>
          <a:p>
            <a:r>
              <a:rPr lang="en-US" sz="3200" b="1" kern="0" dirty="0" smtClean="0">
                <a:solidFill>
                  <a:srgbClr val="263F6A"/>
                </a:solidFill>
              </a:rPr>
              <a:t>How Seismic Testing Affects Fish</a:t>
            </a:r>
            <a:endParaRPr lang="en-US" sz="3200" b="1" kern="0" dirty="0">
              <a:solidFill>
                <a:srgbClr val="263F6A"/>
              </a:solidFill>
            </a:endParaRPr>
          </a:p>
        </p:txBody>
      </p:sp>
      <p:pic>
        <p:nvPicPr>
          <p:cNvPr id="4" name="5zLUTJ0oB8k"/>
          <p:cNvPicPr>
            <a:picLocks noRot="1" noChangeAspect="1"/>
          </p:cNvPicPr>
          <p:nvPr>
            <a:videoFile r:link="rId1"/>
          </p:nvPr>
        </p:nvPicPr>
        <p:blipFill>
          <a:blip r:embed="rId4"/>
          <a:stretch>
            <a:fillRect/>
          </a:stretch>
        </p:blipFill>
        <p:spPr>
          <a:xfrm>
            <a:off x="508000" y="1600200"/>
            <a:ext cx="8128000" cy="4572000"/>
          </a:xfrm>
          <a:prstGeom prst="rect">
            <a:avLst/>
          </a:prstGeom>
        </p:spPr>
      </p:pic>
      <p:sp>
        <p:nvSpPr>
          <p:cNvPr id="5" name="TextBox 4"/>
          <p:cNvSpPr txBox="1"/>
          <p:nvPr/>
        </p:nvSpPr>
        <p:spPr>
          <a:xfrm>
            <a:off x="1219200" y="6248400"/>
            <a:ext cx="6705600" cy="369332"/>
          </a:xfrm>
          <a:prstGeom prst="rect">
            <a:avLst/>
          </a:prstGeom>
          <a:noFill/>
        </p:spPr>
        <p:txBody>
          <a:bodyPr wrap="square" rtlCol="0">
            <a:spAutoFit/>
          </a:bodyPr>
          <a:lstStyle/>
          <a:p>
            <a:pPr algn="ctr"/>
            <a:r>
              <a:rPr lang="en-US" dirty="0" smtClean="0">
                <a:solidFill>
                  <a:srgbClr val="70A489"/>
                </a:solidFill>
                <a:latin typeface="Calibri" panose="020F0502020204030204" pitchFamily="34" charset="0"/>
                <a:cs typeface="Calibri" panose="020F0502020204030204" pitchFamily="34" charset="0"/>
              </a:rPr>
              <a:t>Published by UNC-TV Science on April 5, 2017</a:t>
            </a:r>
            <a:endParaRPr lang="en-US" dirty="0">
              <a:solidFill>
                <a:srgbClr val="70A4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90419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80C5C9-96E0-47EC-B500-37C5FE284639}" type="slidenum">
              <a:rPr kumimoji="0" 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itle 4"/>
          <p:cNvSpPr>
            <a:spLocks noGrp="1"/>
          </p:cNvSpPr>
          <p:nvPr>
            <p:ph type="title"/>
          </p:nvPr>
        </p:nvSpPr>
        <p:spPr/>
        <p:txBody>
          <a:bodyPr/>
          <a:lstStyle/>
          <a:p>
            <a:r>
              <a:rPr lang="en-US" dirty="0"/>
              <a:t>The United States becomes a net energy exporter after 2020 in the Reference case—</a:t>
            </a:r>
          </a:p>
        </p:txBody>
      </p:sp>
      <p:grpSp>
        <p:nvGrpSpPr>
          <p:cNvPr id="2" name="Group 1"/>
          <p:cNvGrpSpPr/>
          <p:nvPr/>
        </p:nvGrpSpPr>
        <p:grpSpPr>
          <a:xfrm>
            <a:off x="1295570" y="63335"/>
            <a:ext cx="7592950" cy="665276"/>
            <a:chOff x="1295570" y="63335"/>
            <a:chExt cx="7592950" cy="665276"/>
          </a:xfrm>
        </p:grpSpPr>
        <p:pic>
          <p:nvPicPr>
            <p:cNvPr id="8" name="Picture 7" descr="greyicon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308" y="133136"/>
              <a:ext cx="497959" cy="497959"/>
            </a:xfrm>
            <a:prstGeom prst="rect">
              <a:avLst/>
            </a:prstGeom>
          </p:spPr>
        </p:pic>
        <p:pic>
          <p:nvPicPr>
            <p:cNvPr id="11" name="Picture 10" descr="greyicon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261" y="131656"/>
              <a:ext cx="500919" cy="500919"/>
            </a:xfrm>
            <a:prstGeom prst="rect">
              <a:avLst/>
            </a:prstGeom>
          </p:spPr>
        </p:pic>
        <p:pic>
          <p:nvPicPr>
            <p:cNvPr id="12" name="Picture 11" descr="greyicon_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754" y="131656"/>
              <a:ext cx="500919" cy="500919"/>
            </a:xfrm>
            <a:prstGeom prst="rect">
              <a:avLst/>
            </a:prstGeom>
          </p:spPr>
        </p:pic>
        <p:pic>
          <p:nvPicPr>
            <p:cNvPr id="13" name="Picture 12" descr="greyicon_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066" y="104388"/>
              <a:ext cx="555454" cy="555454"/>
            </a:xfrm>
            <a:prstGeom prst="rect">
              <a:avLst/>
            </a:prstGeom>
          </p:spPr>
        </p:pic>
        <p:pic>
          <p:nvPicPr>
            <p:cNvPr id="14" name="Picture 13" descr="greyicon_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570" y="131656"/>
              <a:ext cx="500918" cy="50091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6795" y="78637"/>
              <a:ext cx="594312" cy="60695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9276" y="63335"/>
              <a:ext cx="651415" cy="6652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4057" y="75762"/>
              <a:ext cx="599941" cy="612706"/>
            </a:xfrm>
            <a:prstGeom prst="rect">
              <a:avLst/>
            </a:prstGeom>
          </p:spPr>
        </p:pic>
      </p:grpSp>
      <p:graphicFrame>
        <p:nvGraphicFramePr>
          <p:cNvPr id="18" name="Content Placeholder 17"/>
          <p:cNvGraphicFramePr>
            <a:graphicFrameLocks noGrp="1"/>
          </p:cNvGraphicFramePr>
          <p:nvPr>
            <p:ph sz="quarter" idx="12"/>
            <p:extLst/>
          </p:nvPr>
        </p:nvGraphicFramePr>
        <p:xfrm>
          <a:off x="238125" y="1689100"/>
          <a:ext cx="4105275" cy="449103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Content Placeholder 18"/>
          <p:cNvGraphicFramePr>
            <a:graphicFrameLocks noGrp="1"/>
          </p:cNvGraphicFramePr>
          <p:nvPr>
            <p:ph sz="quarter" idx="13"/>
            <p:extLst/>
          </p:nvPr>
        </p:nvGraphicFramePr>
        <p:xfrm>
          <a:off x="4816475" y="1689100"/>
          <a:ext cx="4105275" cy="4491038"/>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125768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9885" y="228600"/>
            <a:ext cx="4845115" cy="6400800"/>
          </a:xfrm>
          <a:prstGeom prst="rect">
            <a:avLst/>
          </a:prstGeom>
        </p:spPr>
      </p:pic>
      <p:sp>
        <p:nvSpPr>
          <p:cNvPr id="2" name="TextBox 1"/>
          <p:cNvSpPr txBox="1"/>
          <p:nvPr/>
        </p:nvSpPr>
        <p:spPr>
          <a:xfrm>
            <a:off x="5867400" y="2133600"/>
            <a:ext cx="2667000" cy="2308324"/>
          </a:xfrm>
          <a:prstGeom prst="rect">
            <a:avLst/>
          </a:prstGeom>
          <a:noFill/>
        </p:spPr>
        <p:txBody>
          <a:bodyPr wrap="square" rtlCol="0">
            <a:spAutoFit/>
          </a:bodyPr>
          <a:lstStyle/>
          <a:p>
            <a:r>
              <a:rPr lang="en-US" dirty="0" smtClean="0">
                <a:solidFill>
                  <a:srgbClr val="263F6A"/>
                </a:solidFill>
                <a:latin typeface="Calibri" panose="020F0502020204030204" pitchFamily="34" charset="0"/>
                <a:cs typeface="Calibri" panose="020F0502020204030204" pitchFamily="34" charset="0"/>
              </a:rPr>
              <a:t>CGG proposed a survey that consists of 53 lines from GA to VA totaling 17,815 mi and would travel an average speed of 4.5 </a:t>
            </a:r>
            <a:r>
              <a:rPr lang="en-US" dirty="0" err="1" smtClean="0">
                <a:solidFill>
                  <a:srgbClr val="263F6A"/>
                </a:solidFill>
                <a:latin typeface="Calibri" panose="020F0502020204030204" pitchFamily="34" charset="0"/>
                <a:cs typeface="Calibri" panose="020F0502020204030204" pitchFamily="34" charset="0"/>
              </a:rPr>
              <a:t>kn</a:t>
            </a:r>
            <a:r>
              <a:rPr lang="en-US" dirty="0" smtClean="0">
                <a:solidFill>
                  <a:srgbClr val="263F6A"/>
                </a:solidFill>
                <a:latin typeface="Calibri" panose="020F0502020204030204" pitchFamily="34" charset="0"/>
                <a:cs typeface="Calibri" panose="020F0502020204030204" pitchFamily="34" charset="0"/>
              </a:rPr>
              <a:t> in water depths that range from 100 m to over 4,000 m.</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1833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447" y="228600"/>
            <a:ext cx="5052753" cy="6400800"/>
          </a:xfrm>
          <a:prstGeom prst="rect">
            <a:avLst/>
          </a:prstGeom>
        </p:spPr>
      </p:pic>
      <p:sp>
        <p:nvSpPr>
          <p:cNvPr id="3" name="TextBox 2"/>
          <p:cNvSpPr txBox="1"/>
          <p:nvPr/>
        </p:nvSpPr>
        <p:spPr>
          <a:xfrm>
            <a:off x="5867400" y="2133600"/>
            <a:ext cx="2895600" cy="2308324"/>
          </a:xfrm>
          <a:prstGeom prst="rect">
            <a:avLst/>
          </a:prstGeom>
          <a:noFill/>
        </p:spPr>
        <p:txBody>
          <a:bodyPr wrap="square" rtlCol="0">
            <a:spAutoFit/>
          </a:bodyPr>
          <a:lstStyle/>
          <a:p>
            <a:r>
              <a:rPr lang="en-US" dirty="0" smtClean="0">
                <a:solidFill>
                  <a:srgbClr val="263F6A"/>
                </a:solidFill>
                <a:latin typeface="Calibri" panose="020F0502020204030204" pitchFamily="34" charset="0"/>
                <a:cs typeface="Calibri" panose="020F0502020204030204" pitchFamily="34" charset="0"/>
              </a:rPr>
              <a:t>ION </a:t>
            </a:r>
            <a:r>
              <a:rPr lang="en-US" dirty="0" err="1" smtClean="0">
                <a:solidFill>
                  <a:srgbClr val="263F6A"/>
                </a:solidFill>
                <a:latin typeface="Calibri" panose="020F0502020204030204" pitchFamily="34" charset="0"/>
                <a:cs typeface="Calibri" panose="020F0502020204030204" pitchFamily="34" charset="0"/>
              </a:rPr>
              <a:t>GeoVentures</a:t>
            </a:r>
            <a:r>
              <a:rPr lang="en-US" dirty="0" smtClean="0">
                <a:solidFill>
                  <a:srgbClr val="263F6A"/>
                </a:solidFill>
                <a:latin typeface="Calibri" panose="020F0502020204030204" pitchFamily="34" charset="0"/>
                <a:cs typeface="Calibri" panose="020F0502020204030204" pitchFamily="34" charset="0"/>
              </a:rPr>
              <a:t> proposed a survey that consists of 19 lines from FL to DE totaling 8,116 mi and would travel an average speed of 4 </a:t>
            </a:r>
            <a:r>
              <a:rPr lang="en-US" dirty="0" err="1" smtClean="0">
                <a:solidFill>
                  <a:srgbClr val="263F6A"/>
                </a:solidFill>
                <a:latin typeface="Calibri" panose="020F0502020204030204" pitchFamily="34" charset="0"/>
                <a:cs typeface="Calibri" panose="020F0502020204030204" pitchFamily="34" charset="0"/>
              </a:rPr>
              <a:t>kn</a:t>
            </a:r>
            <a:r>
              <a:rPr lang="en-US" dirty="0" smtClean="0">
                <a:solidFill>
                  <a:srgbClr val="263F6A"/>
                </a:solidFill>
                <a:latin typeface="Calibri" panose="020F0502020204030204" pitchFamily="34" charset="0"/>
                <a:cs typeface="Calibri" panose="020F0502020204030204" pitchFamily="34" charset="0"/>
              </a:rPr>
              <a:t> in water depths that range from less than 100 m to over 3,000 m.</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493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7041" y="228600"/>
            <a:ext cx="4765559" cy="6400800"/>
          </a:xfrm>
          <a:prstGeom prst="rect">
            <a:avLst/>
          </a:prstGeom>
        </p:spPr>
      </p:pic>
      <p:sp>
        <p:nvSpPr>
          <p:cNvPr id="4" name="TextBox 3"/>
          <p:cNvSpPr txBox="1"/>
          <p:nvPr/>
        </p:nvSpPr>
        <p:spPr>
          <a:xfrm>
            <a:off x="5867400" y="2133600"/>
            <a:ext cx="3276600" cy="2031325"/>
          </a:xfrm>
          <a:prstGeom prst="rect">
            <a:avLst/>
          </a:prstGeom>
          <a:noFill/>
        </p:spPr>
        <p:txBody>
          <a:bodyPr wrap="square" rtlCol="0">
            <a:spAutoFit/>
          </a:bodyPr>
          <a:lstStyle/>
          <a:p>
            <a:r>
              <a:rPr lang="en-US" dirty="0" err="1" smtClean="0">
                <a:solidFill>
                  <a:srgbClr val="263F6A"/>
                </a:solidFill>
                <a:latin typeface="Calibri" panose="020F0502020204030204" pitchFamily="34" charset="0"/>
                <a:cs typeface="Calibri" panose="020F0502020204030204" pitchFamily="34" charset="0"/>
              </a:rPr>
              <a:t>Sepctrum</a:t>
            </a:r>
            <a:r>
              <a:rPr lang="en-US" dirty="0" smtClean="0">
                <a:solidFill>
                  <a:srgbClr val="263F6A"/>
                </a:solidFill>
                <a:latin typeface="Calibri" panose="020F0502020204030204" pitchFamily="34" charset="0"/>
                <a:cs typeface="Calibri" panose="020F0502020204030204" pitchFamily="34" charset="0"/>
              </a:rPr>
              <a:t> Geo Inc. proposed a survey that consists of 53 lines from FL to DE totaling 13,380 mi and would travel an average speed of 4.5 </a:t>
            </a:r>
            <a:r>
              <a:rPr lang="en-US" dirty="0" err="1" smtClean="0">
                <a:solidFill>
                  <a:srgbClr val="263F6A"/>
                </a:solidFill>
                <a:latin typeface="Calibri" panose="020F0502020204030204" pitchFamily="34" charset="0"/>
                <a:cs typeface="Calibri" panose="020F0502020204030204" pitchFamily="34" charset="0"/>
              </a:rPr>
              <a:t>kn</a:t>
            </a:r>
            <a:r>
              <a:rPr lang="en-US" dirty="0" smtClean="0">
                <a:solidFill>
                  <a:srgbClr val="263F6A"/>
                </a:solidFill>
                <a:latin typeface="Calibri" panose="020F0502020204030204" pitchFamily="34" charset="0"/>
                <a:cs typeface="Calibri" panose="020F0502020204030204" pitchFamily="34" charset="0"/>
              </a:rPr>
              <a:t> in water depths that range from less than 100 m to over 5,000 m.</a:t>
            </a:r>
            <a:endParaRPr lang="en-US" dirty="0">
              <a:solidFill>
                <a:srgbClr val="263F6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1454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Open Sans"/>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eia_template">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8549</TotalTime>
  <Words>3884</Words>
  <Application>Microsoft Office PowerPoint</Application>
  <PresentationFormat>On-screen Show (4:3)</PresentationFormat>
  <Paragraphs>384</Paragraphs>
  <Slides>60</Slides>
  <Notes>51</Notes>
  <HiddenSlides>0</HiddenSlides>
  <MMClips>2</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60</vt:i4>
      </vt:variant>
    </vt:vector>
  </HeadingPairs>
  <TitlesOfParts>
    <vt:vector size="76" baseType="lpstr">
      <vt:lpstr>MS PGothic</vt:lpstr>
      <vt:lpstr>MS PGothic</vt:lpstr>
      <vt:lpstr>SimSun</vt:lpstr>
      <vt:lpstr>Arial</vt:lpstr>
      <vt:lpstr>Calibri</vt:lpstr>
      <vt:lpstr>Museo Slab 500</vt:lpstr>
      <vt:lpstr>Open Sans</vt:lpstr>
      <vt:lpstr>Times New Roman</vt:lpstr>
      <vt:lpstr>Verdana</vt:lpstr>
      <vt:lpstr>Office Theme</vt:lpstr>
      <vt:lpstr>eia_template</vt:lpstr>
      <vt:lpstr>1_eia_template</vt:lpstr>
      <vt:lpstr>2_eia_template</vt:lpstr>
      <vt:lpstr>3_eia_template</vt:lpstr>
      <vt:lpstr>4_eia_template</vt:lpstr>
      <vt:lpstr>5_eia_template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Key takeaways from the Reference case</vt:lpstr>
      <vt:lpstr>The United States becomes a net energy exporter after 2020 in the Reference case—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Anita Lancaster</dc:creator>
  <cp:lastModifiedBy>Windows User</cp:lastModifiedBy>
  <cp:revision>355</cp:revision>
  <cp:lastPrinted>1601-01-01T00:00:00Z</cp:lastPrinted>
  <dcterms:created xsi:type="dcterms:W3CDTF">2010-01-13T17:11:41Z</dcterms:created>
  <dcterms:modified xsi:type="dcterms:W3CDTF">2019-02-28T15:29:36Z</dcterms:modified>
</cp:coreProperties>
</file>