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4"/>
  </p:notes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Lato" panose="020B0604020202020204" charset="0"/>
      <p:regular r:id="rId29"/>
      <p:bold r:id="rId30"/>
      <p:italic r:id="rId31"/>
      <p:boldItalic r:id="rId32"/>
    </p:embeddedFont>
    <p:embeddedFont>
      <p:font typeface="Playfair Display"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f8a8f4785_0_20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f8a8f4785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1" name="Google Shape;171;g3f8a8f4785_0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7" name="Google Shape;19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f8a8f4785_0_2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Google Shape;203;g3f8a8f4785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4" name="Google Shape;204;g3f8a8f4785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4" name="Google Shape;2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f8a8f4785_0_22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f8a8f4785_0_2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1" name="Google Shape;221;g3f8a8f4785_0_2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f8a8f4785_0_23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Google Shape;228;g3f8a8f4785_0_2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29" name="Google Shape;229;g3f8a8f4785_0_2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f8a8f4785_0_24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f8a8f4785_0_2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8" name="Google Shape;238;g3f8a8f4785_0_2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5" name="Google Shape;2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f8a8f4785_0_19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f8a8f4785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5" name="Google Shape;105;g3f8a8f4785_0_1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f8a8f4785_0_15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f8a8f4785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2" name="Google Shape;112;g3f8a8f4785_0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f8a8f4785_0_17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g3f8a8f4785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0" name="Google Shape;120;g3f8a8f4785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f8a8f4785_0_18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Google Shape;129;g3f8a8f4785_0_1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0" name="Google Shape;130;g3f8a8f4785_0_1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f8a8f4785_0_16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Google Shape;145;g3f8a8f4785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6" name="Google Shape;146;g3f8a8f4785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5" name="Google Shape;15;p2"/>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16" name="Google Shape;16;p2"/>
          <p:cNvCxnSpPr/>
          <p:nvPr/>
        </p:nvCxnSpPr>
        <p:spPr>
          <a:xfrm>
            <a:off x="977625" y="2980467"/>
            <a:ext cx="513600" cy="0"/>
          </a:xfrm>
          <a:prstGeom prst="straightConnector1">
            <a:avLst/>
          </a:prstGeom>
          <a:noFill/>
          <a:ln w="28575" cap="flat" cmpd="sng">
            <a:solidFill>
              <a:schemeClr val="dk1"/>
            </a:solidFill>
            <a:prstDash val="solid"/>
            <a:round/>
            <a:headEnd type="none" w="sm" len="sm"/>
            <a:tailEnd type="none" w="sm" len="sm"/>
          </a:ln>
        </p:spPr>
      </p:cxnSp>
      <p:sp>
        <p:nvSpPr>
          <p:cNvPr id="17" name="Google Shape;17;p2"/>
          <p:cNvSpPr txBox="1">
            <a:spLocks noGrp="1"/>
          </p:cNvSpPr>
          <p:nvPr>
            <p:ph type="ctrTitle"/>
          </p:nvPr>
        </p:nvSpPr>
        <p:spPr>
          <a:xfrm>
            <a:off x="840800" y="182400"/>
            <a:ext cx="10524000" cy="2471700"/>
          </a:xfrm>
          <a:prstGeom prst="rect">
            <a:avLst/>
          </a:prstGeom>
        </p:spPr>
        <p:txBody>
          <a:bodyPr spcFirstLastPara="1" wrap="square" lIns="121900" tIns="121900" rIns="121900" bIns="121900" anchor="b" anchorCtr="0"/>
          <a:lstStyle>
            <a:lvl1pPr lvl="0">
              <a:spcBef>
                <a:spcPts val="1300"/>
              </a:spcBef>
              <a:spcAft>
                <a:spcPts val="0"/>
              </a:spcAft>
              <a:buSzPts val="6400"/>
              <a:buNone/>
              <a:defRPr sz="6400"/>
            </a:lvl1pPr>
            <a:lvl2pPr lvl="1">
              <a:spcBef>
                <a:spcPts val="1300"/>
              </a:spcBef>
              <a:spcAft>
                <a:spcPts val="0"/>
              </a:spcAft>
              <a:buSzPts val="6400"/>
              <a:buNone/>
              <a:defRPr sz="6400"/>
            </a:lvl2pPr>
            <a:lvl3pPr lvl="2">
              <a:spcBef>
                <a:spcPts val="1300"/>
              </a:spcBef>
              <a:spcAft>
                <a:spcPts val="0"/>
              </a:spcAft>
              <a:buSzPts val="6400"/>
              <a:buNone/>
              <a:defRPr sz="6400"/>
            </a:lvl3pPr>
            <a:lvl4pPr lvl="3">
              <a:spcBef>
                <a:spcPts val="1300"/>
              </a:spcBef>
              <a:spcAft>
                <a:spcPts val="0"/>
              </a:spcAft>
              <a:buSzPts val="6400"/>
              <a:buNone/>
              <a:defRPr sz="6400"/>
            </a:lvl4pPr>
            <a:lvl5pPr lvl="4">
              <a:spcBef>
                <a:spcPts val="1300"/>
              </a:spcBef>
              <a:spcAft>
                <a:spcPts val="0"/>
              </a:spcAft>
              <a:buSzPts val="6400"/>
              <a:buNone/>
              <a:defRPr sz="6400"/>
            </a:lvl5pPr>
            <a:lvl6pPr lvl="5">
              <a:spcBef>
                <a:spcPts val="1300"/>
              </a:spcBef>
              <a:spcAft>
                <a:spcPts val="0"/>
              </a:spcAft>
              <a:buSzPts val="6400"/>
              <a:buNone/>
              <a:defRPr sz="6400"/>
            </a:lvl6pPr>
            <a:lvl7pPr lvl="6">
              <a:spcBef>
                <a:spcPts val="1300"/>
              </a:spcBef>
              <a:spcAft>
                <a:spcPts val="0"/>
              </a:spcAft>
              <a:buSzPts val="6400"/>
              <a:buNone/>
              <a:defRPr sz="6400"/>
            </a:lvl7pPr>
            <a:lvl8pPr lvl="7">
              <a:spcBef>
                <a:spcPts val="1300"/>
              </a:spcBef>
              <a:spcAft>
                <a:spcPts val="0"/>
              </a:spcAft>
              <a:buSzPts val="6400"/>
              <a:buNone/>
              <a:defRPr sz="6400"/>
            </a:lvl8pPr>
            <a:lvl9pPr lvl="8">
              <a:spcBef>
                <a:spcPts val="1300"/>
              </a:spcBef>
              <a:spcAft>
                <a:spcPts val="0"/>
              </a:spcAft>
              <a:buSzPts val="6400"/>
              <a:buNone/>
              <a:defRPr sz="6400"/>
            </a:lvl9pPr>
          </a:lstStyle>
          <a:p>
            <a:endParaRPr/>
          </a:p>
        </p:txBody>
      </p:sp>
      <p:sp>
        <p:nvSpPr>
          <p:cNvPr id="18" name="Google Shape;18;p2"/>
          <p:cNvSpPr txBox="1">
            <a:spLocks noGrp="1"/>
          </p:cNvSpPr>
          <p:nvPr>
            <p:ph type="subTitle" idx="1"/>
          </p:nvPr>
        </p:nvSpPr>
        <p:spPr>
          <a:xfrm>
            <a:off x="840800" y="4304500"/>
            <a:ext cx="10524000" cy="1698900"/>
          </a:xfrm>
          <a:prstGeom prst="rect">
            <a:avLst/>
          </a:prstGeom>
        </p:spPr>
        <p:txBody>
          <a:bodyPr spcFirstLastPara="1" wrap="square" lIns="121900" tIns="121900" rIns="121900" bIns="121900" anchor="b" anchorCtr="0"/>
          <a:lstStyle>
            <a:lvl1pPr lvl="0">
              <a:lnSpc>
                <a:spcPct val="100000"/>
              </a:lnSpc>
              <a:spcBef>
                <a:spcPts val="1300"/>
              </a:spcBef>
              <a:spcAft>
                <a:spcPts val="0"/>
              </a:spcAft>
              <a:buClr>
                <a:schemeClr val="accent6"/>
              </a:buClr>
              <a:buSzPts val="3200"/>
              <a:buNone/>
              <a:defRPr sz="3200">
                <a:solidFill>
                  <a:schemeClr val="accent6"/>
                </a:solidFill>
              </a:defRPr>
            </a:lvl1pPr>
            <a:lvl2pPr lvl="1">
              <a:lnSpc>
                <a:spcPct val="100000"/>
              </a:lnSpc>
              <a:spcBef>
                <a:spcPts val="1300"/>
              </a:spcBef>
              <a:spcAft>
                <a:spcPts val="0"/>
              </a:spcAft>
              <a:buClr>
                <a:schemeClr val="accent6"/>
              </a:buClr>
              <a:buSzPts val="3200"/>
              <a:buNone/>
              <a:defRPr sz="3200">
                <a:solidFill>
                  <a:schemeClr val="accent6"/>
                </a:solidFill>
              </a:defRPr>
            </a:lvl2pPr>
            <a:lvl3pPr lvl="2">
              <a:lnSpc>
                <a:spcPct val="100000"/>
              </a:lnSpc>
              <a:spcBef>
                <a:spcPts val="1300"/>
              </a:spcBef>
              <a:spcAft>
                <a:spcPts val="0"/>
              </a:spcAft>
              <a:buClr>
                <a:schemeClr val="accent6"/>
              </a:buClr>
              <a:buSzPts val="3200"/>
              <a:buNone/>
              <a:defRPr sz="3200">
                <a:solidFill>
                  <a:schemeClr val="accent6"/>
                </a:solidFill>
              </a:defRPr>
            </a:lvl3pPr>
            <a:lvl4pPr lvl="3">
              <a:lnSpc>
                <a:spcPct val="100000"/>
              </a:lnSpc>
              <a:spcBef>
                <a:spcPts val="1300"/>
              </a:spcBef>
              <a:spcAft>
                <a:spcPts val="0"/>
              </a:spcAft>
              <a:buClr>
                <a:schemeClr val="accent6"/>
              </a:buClr>
              <a:buSzPts val="3200"/>
              <a:buNone/>
              <a:defRPr sz="3200">
                <a:solidFill>
                  <a:schemeClr val="accent6"/>
                </a:solidFill>
              </a:defRPr>
            </a:lvl4pPr>
            <a:lvl5pPr lvl="4">
              <a:lnSpc>
                <a:spcPct val="100000"/>
              </a:lnSpc>
              <a:spcBef>
                <a:spcPts val="1300"/>
              </a:spcBef>
              <a:spcAft>
                <a:spcPts val="0"/>
              </a:spcAft>
              <a:buClr>
                <a:schemeClr val="accent6"/>
              </a:buClr>
              <a:buSzPts val="3200"/>
              <a:buNone/>
              <a:defRPr sz="3200">
                <a:solidFill>
                  <a:schemeClr val="accent6"/>
                </a:solidFill>
              </a:defRPr>
            </a:lvl5pPr>
            <a:lvl6pPr lvl="5">
              <a:lnSpc>
                <a:spcPct val="100000"/>
              </a:lnSpc>
              <a:spcBef>
                <a:spcPts val="1300"/>
              </a:spcBef>
              <a:spcAft>
                <a:spcPts val="0"/>
              </a:spcAft>
              <a:buClr>
                <a:schemeClr val="accent6"/>
              </a:buClr>
              <a:buSzPts val="3200"/>
              <a:buNone/>
              <a:defRPr sz="3200">
                <a:solidFill>
                  <a:schemeClr val="accent6"/>
                </a:solidFill>
              </a:defRPr>
            </a:lvl6pPr>
            <a:lvl7pPr lvl="6">
              <a:lnSpc>
                <a:spcPct val="100000"/>
              </a:lnSpc>
              <a:spcBef>
                <a:spcPts val="1300"/>
              </a:spcBef>
              <a:spcAft>
                <a:spcPts val="0"/>
              </a:spcAft>
              <a:buClr>
                <a:schemeClr val="accent6"/>
              </a:buClr>
              <a:buSzPts val="3200"/>
              <a:buNone/>
              <a:defRPr sz="3200">
                <a:solidFill>
                  <a:schemeClr val="accent6"/>
                </a:solidFill>
              </a:defRPr>
            </a:lvl7pPr>
            <a:lvl8pPr lvl="7">
              <a:lnSpc>
                <a:spcPct val="100000"/>
              </a:lnSpc>
              <a:spcBef>
                <a:spcPts val="1300"/>
              </a:spcBef>
              <a:spcAft>
                <a:spcPts val="0"/>
              </a:spcAft>
              <a:buClr>
                <a:schemeClr val="accent6"/>
              </a:buClr>
              <a:buSzPts val="3200"/>
              <a:buNone/>
              <a:defRPr sz="3200">
                <a:solidFill>
                  <a:schemeClr val="accent6"/>
                </a:solidFill>
              </a:defRPr>
            </a:lvl8pPr>
            <a:lvl9pPr lvl="8">
              <a:lnSpc>
                <a:spcPct val="100000"/>
              </a:lnSpc>
              <a:spcBef>
                <a:spcPts val="1300"/>
              </a:spcBef>
              <a:spcAft>
                <a:spcPts val="0"/>
              </a:spcAft>
              <a:buClr>
                <a:schemeClr val="accent6"/>
              </a:buClr>
              <a:buSzPts val="3200"/>
              <a:buNone/>
              <a:defRPr sz="3200">
                <a:solidFill>
                  <a:schemeClr val="accent6"/>
                </a:solidFill>
              </a:defRPr>
            </a:lvl9pPr>
          </a:lstStyle>
          <a:p>
            <a:endParaRPr/>
          </a:p>
        </p:txBody>
      </p:sp>
      <p:sp>
        <p:nvSpPr>
          <p:cNvPr id="19" name="Google Shape;19;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2" name="Google Shape;62;p11"/>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3" name="Google Shape;63;p11"/>
          <p:cNvSpPr txBox="1">
            <a:spLocks noGrp="1"/>
          </p:cNvSpPr>
          <p:nvPr>
            <p:ph type="title" hasCustomPrompt="1"/>
          </p:nvPr>
        </p:nvSpPr>
        <p:spPr>
          <a:xfrm>
            <a:off x="782300" y="1805050"/>
            <a:ext cx="10627500" cy="2051100"/>
          </a:xfrm>
          <a:prstGeom prst="rect">
            <a:avLst/>
          </a:prstGeom>
        </p:spPr>
        <p:txBody>
          <a:bodyPr spcFirstLastPara="1" wrap="square" lIns="121900" tIns="121900" rIns="121900" bIns="121900" anchor="ctr" anchorCtr="0"/>
          <a:lstStyle>
            <a:lvl1pPr lvl="0" algn="ctr">
              <a:spcBef>
                <a:spcPts val="0"/>
              </a:spcBef>
              <a:spcAft>
                <a:spcPts val="0"/>
              </a:spcAft>
              <a:buClr>
                <a:schemeClr val="accent6"/>
              </a:buClr>
              <a:buSzPts val="14400"/>
              <a:buNone/>
              <a:defRPr sz="14400">
                <a:solidFill>
                  <a:schemeClr val="accent6"/>
                </a:solidFill>
              </a:defRPr>
            </a:lvl1pPr>
            <a:lvl2pPr lvl="1" algn="ctr">
              <a:spcBef>
                <a:spcPts val="0"/>
              </a:spcBef>
              <a:spcAft>
                <a:spcPts val="0"/>
              </a:spcAft>
              <a:buClr>
                <a:schemeClr val="accent6"/>
              </a:buClr>
              <a:buSzPts val="14400"/>
              <a:buNone/>
              <a:defRPr sz="14400">
                <a:solidFill>
                  <a:schemeClr val="accent6"/>
                </a:solidFill>
              </a:defRPr>
            </a:lvl2pPr>
            <a:lvl3pPr lvl="2" algn="ctr">
              <a:spcBef>
                <a:spcPts val="0"/>
              </a:spcBef>
              <a:spcAft>
                <a:spcPts val="0"/>
              </a:spcAft>
              <a:buClr>
                <a:schemeClr val="accent6"/>
              </a:buClr>
              <a:buSzPts val="14400"/>
              <a:buNone/>
              <a:defRPr sz="14400">
                <a:solidFill>
                  <a:schemeClr val="accent6"/>
                </a:solidFill>
              </a:defRPr>
            </a:lvl3pPr>
            <a:lvl4pPr lvl="3" algn="ctr">
              <a:spcBef>
                <a:spcPts val="0"/>
              </a:spcBef>
              <a:spcAft>
                <a:spcPts val="0"/>
              </a:spcAft>
              <a:buClr>
                <a:schemeClr val="accent6"/>
              </a:buClr>
              <a:buSzPts val="14400"/>
              <a:buNone/>
              <a:defRPr sz="14400">
                <a:solidFill>
                  <a:schemeClr val="accent6"/>
                </a:solidFill>
              </a:defRPr>
            </a:lvl4pPr>
            <a:lvl5pPr lvl="4" algn="ctr">
              <a:spcBef>
                <a:spcPts val="0"/>
              </a:spcBef>
              <a:spcAft>
                <a:spcPts val="0"/>
              </a:spcAft>
              <a:buClr>
                <a:schemeClr val="accent6"/>
              </a:buClr>
              <a:buSzPts val="14400"/>
              <a:buNone/>
              <a:defRPr sz="14400">
                <a:solidFill>
                  <a:schemeClr val="accent6"/>
                </a:solidFill>
              </a:defRPr>
            </a:lvl5pPr>
            <a:lvl6pPr lvl="5" algn="ctr">
              <a:spcBef>
                <a:spcPts val="0"/>
              </a:spcBef>
              <a:spcAft>
                <a:spcPts val="0"/>
              </a:spcAft>
              <a:buClr>
                <a:schemeClr val="accent6"/>
              </a:buClr>
              <a:buSzPts val="14400"/>
              <a:buNone/>
              <a:defRPr sz="14400">
                <a:solidFill>
                  <a:schemeClr val="accent6"/>
                </a:solidFill>
              </a:defRPr>
            </a:lvl6pPr>
            <a:lvl7pPr lvl="6" algn="ctr">
              <a:spcBef>
                <a:spcPts val="0"/>
              </a:spcBef>
              <a:spcAft>
                <a:spcPts val="0"/>
              </a:spcAft>
              <a:buClr>
                <a:schemeClr val="accent6"/>
              </a:buClr>
              <a:buSzPts val="14400"/>
              <a:buNone/>
              <a:defRPr sz="14400">
                <a:solidFill>
                  <a:schemeClr val="accent6"/>
                </a:solidFill>
              </a:defRPr>
            </a:lvl7pPr>
            <a:lvl8pPr lvl="7" algn="ctr">
              <a:spcBef>
                <a:spcPts val="0"/>
              </a:spcBef>
              <a:spcAft>
                <a:spcPts val="0"/>
              </a:spcAft>
              <a:buClr>
                <a:schemeClr val="accent6"/>
              </a:buClr>
              <a:buSzPts val="14400"/>
              <a:buNone/>
              <a:defRPr sz="14400">
                <a:solidFill>
                  <a:schemeClr val="accent6"/>
                </a:solidFill>
              </a:defRPr>
            </a:lvl8pPr>
            <a:lvl9pPr lvl="8" algn="ctr">
              <a:spcBef>
                <a:spcPts val="0"/>
              </a:spcBef>
              <a:spcAft>
                <a:spcPts val="0"/>
              </a:spcAft>
              <a:buClr>
                <a:schemeClr val="accent6"/>
              </a:buClr>
              <a:buSzPts val="14400"/>
              <a:buNone/>
              <a:defRPr sz="14400">
                <a:solidFill>
                  <a:schemeClr val="accent6"/>
                </a:solidFill>
              </a:defRPr>
            </a:lvl9pPr>
          </a:lstStyle>
          <a:p>
            <a:r>
              <a:t>xx%</a:t>
            </a:r>
          </a:p>
        </p:txBody>
      </p:sp>
      <p:sp>
        <p:nvSpPr>
          <p:cNvPr id="64" name="Google Shape;64;p11"/>
          <p:cNvSpPr txBox="1">
            <a:spLocks noGrp="1"/>
          </p:cNvSpPr>
          <p:nvPr>
            <p:ph type="body" idx="1"/>
          </p:nvPr>
        </p:nvSpPr>
        <p:spPr>
          <a:xfrm>
            <a:off x="782300" y="3957850"/>
            <a:ext cx="10627500" cy="14289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65" name="Google Shape;6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4300"/>
              <a:buNone/>
              <a:defRPr sz="1800"/>
            </a:lvl2pPr>
            <a:lvl3pPr lvl="2" rtl="0">
              <a:spcBef>
                <a:spcPts val="0"/>
              </a:spcBef>
              <a:spcAft>
                <a:spcPts val="0"/>
              </a:spcAft>
              <a:buSzPts val="4300"/>
              <a:buNone/>
              <a:defRPr sz="1800"/>
            </a:lvl3pPr>
            <a:lvl4pPr lvl="3" rtl="0">
              <a:spcBef>
                <a:spcPts val="0"/>
              </a:spcBef>
              <a:spcAft>
                <a:spcPts val="0"/>
              </a:spcAft>
              <a:buSzPts val="4300"/>
              <a:buNone/>
              <a:defRPr sz="1800"/>
            </a:lvl4pPr>
            <a:lvl5pPr lvl="4" rtl="0">
              <a:spcBef>
                <a:spcPts val="0"/>
              </a:spcBef>
              <a:spcAft>
                <a:spcPts val="0"/>
              </a:spcAft>
              <a:buSzPts val="4300"/>
              <a:buNone/>
              <a:defRPr sz="1800"/>
            </a:lvl5pPr>
            <a:lvl6pPr lvl="5" rtl="0">
              <a:spcBef>
                <a:spcPts val="0"/>
              </a:spcBef>
              <a:spcAft>
                <a:spcPts val="0"/>
              </a:spcAft>
              <a:buSzPts val="4300"/>
              <a:buNone/>
              <a:defRPr sz="1800"/>
            </a:lvl6pPr>
            <a:lvl7pPr lvl="6" rtl="0">
              <a:spcBef>
                <a:spcPts val="0"/>
              </a:spcBef>
              <a:spcAft>
                <a:spcPts val="0"/>
              </a:spcAft>
              <a:buSzPts val="4300"/>
              <a:buNone/>
              <a:defRPr sz="1800"/>
            </a:lvl7pPr>
            <a:lvl8pPr lvl="7" rtl="0">
              <a:spcBef>
                <a:spcPts val="0"/>
              </a:spcBef>
              <a:spcAft>
                <a:spcPts val="0"/>
              </a:spcAft>
              <a:buSzPts val="4300"/>
              <a:buNone/>
              <a:defRPr sz="1800"/>
            </a:lvl8pPr>
            <a:lvl9pPr lvl="8" rtl="0">
              <a:spcBef>
                <a:spcPts val="0"/>
              </a:spcBef>
              <a:spcAft>
                <a:spcPts val="0"/>
              </a:spcAft>
              <a:buSzPts val="4300"/>
              <a:buNone/>
              <a:defRPr sz="1800"/>
            </a:lvl9pPr>
          </a:lstStyle>
          <a:p>
            <a:endParaRPr/>
          </a:p>
        </p:txBody>
      </p:sp>
      <p:sp>
        <p:nvSpPr>
          <p:cNvPr id="70" name="Google Shape;70;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4300"/>
              <a:buNone/>
              <a:defRPr sz="1800"/>
            </a:lvl2pPr>
            <a:lvl3pPr lvl="2" rtl="0">
              <a:spcBef>
                <a:spcPts val="0"/>
              </a:spcBef>
              <a:spcAft>
                <a:spcPts val="0"/>
              </a:spcAft>
              <a:buSzPts val="4300"/>
              <a:buNone/>
              <a:defRPr sz="1800"/>
            </a:lvl3pPr>
            <a:lvl4pPr lvl="3" rtl="0">
              <a:spcBef>
                <a:spcPts val="0"/>
              </a:spcBef>
              <a:spcAft>
                <a:spcPts val="0"/>
              </a:spcAft>
              <a:buSzPts val="4300"/>
              <a:buNone/>
              <a:defRPr sz="1800"/>
            </a:lvl4pPr>
            <a:lvl5pPr lvl="4" rtl="0">
              <a:spcBef>
                <a:spcPts val="0"/>
              </a:spcBef>
              <a:spcAft>
                <a:spcPts val="0"/>
              </a:spcAft>
              <a:buSzPts val="4300"/>
              <a:buNone/>
              <a:defRPr sz="1800"/>
            </a:lvl5pPr>
            <a:lvl6pPr lvl="5" rtl="0">
              <a:spcBef>
                <a:spcPts val="0"/>
              </a:spcBef>
              <a:spcAft>
                <a:spcPts val="0"/>
              </a:spcAft>
              <a:buSzPts val="4300"/>
              <a:buNone/>
              <a:defRPr sz="1800"/>
            </a:lvl6pPr>
            <a:lvl7pPr lvl="6" rtl="0">
              <a:spcBef>
                <a:spcPts val="0"/>
              </a:spcBef>
              <a:spcAft>
                <a:spcPts val="0"/>
              </a:spcAft>
              <a:buSzPts val="4300"/>
              <a:buNone/>
              <a:defRPr sz="1800"/>
            </a:lvl7pPr>
            <a:lvl8pPr lvl="7" rtl="0">
              <a:spcBef>
                <a:spcPts val="0"/>
              </a:spcBef>
              <a:spcAft>
                <a:spcPts val="0"/>
              </a:spcAft>
              <a:buSzPts val="4300"/>
              <a:buNone/>
              <a:defRPr sz="1800"/>
            </a:lvl8pPr>
            <a:lvl9pPr lvl="8" rtl="0">
              <a:spcBef>
                <a:spcPts val="0"/>
              </a:spcBef>
              <a:spcAft>
                <a:spcPts val="0"/>
              </a:spcAft>
              <a:buSzPts val="4300"/>
              <a:buNone/>
              <a:defRPr sz="1800"/>
            </a:lvl9pPr>
          </a:lstStyle>
          <a:p>
            <a:endParaRPr/>
          </a:p>
        </p:txBody>
      </p:sp>
      <p:sp>
        <p:nvSpPr>
          <p:cNvPr id="76" name="Google Shape;76;p1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21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21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21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21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21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21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21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2100"/>
              </a:spcBef>
              <a:spcAft>
                <a:spcPts val="210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7" name="Google Shape;77;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4300"/>
              <a:buNone/>
              <a:defRPr sz="1800"/>
            </a:lvl2pPr>
            <a:lvl3pPr lvl="2" rtl="0">
              <a:spcBef>
                <a:spcPts val="0"/>
              </a:spcBef>
              <a:spcAft>
                <a:spcPts val="0"/>
              </a:spcAft>
              <a:buSzPts val="4300"/>
              <a:buNone/>
              <a:defRPr sz="1800"/>
            </a:lvl3pPr>
            <a:lvl4pPr lvl="3" rtl="0">
              <a:spcBef>
                <a:spcPts val="0"/>
              </a:spcBef>
              <a:spcAft>
                <a:spcPts val="0"/>
              </a:spcAft>
              <a:buSzPts val="4300"/>
              <a:buNone/>
              <a:defRPr sz="1800"/>
            </a:lvl4pPr>
            <a:lvl5pPr lvl="4" rtl="0">
              <a:spcBef>
                <a:spcPts val="0"/>
              </a:spcBef>
              <a:spcAft>
                <a:spcPts val="0"/>
              </a:spcAft>
              <a:buSzPts val="4300"/>
              <a:buNone/>
              <a:defRPr sz="1800"/>
            </a:lvl5pPr>
            <a:lvl6pPr lvl="5" rtl="0">
              <a:spcBef>
                <a:spcPts val="0"/>
              </a:spcBef>
              <a:spcAft>
                <a:spcPts val="0"/>
              </a:spcAft>
              <a:buSzPts val="4300"/>
              <a:buNone/>
              <a:defRPr sz="1800"/>
            </a:lvl6pPr>
            <a:lvl7pPr lvl="6" rtl="0">
              <a:spcBef>
                <a:spcPts val="0"/>
              </a:spcBef>
              <a:spcAft>
                <a:spcPts val="0"/>
              </a:spcAft>
              <a:buSzPts val="4300"/>
              <a:buNone/>
              <a:defRPr sz="1800"/>
            </a:lvl7pPr>
            <a:lvl8pPr lvl="7" rtl="0">
              <a:spcBef>
                <a:spcPts val="0"/>
              </a:spcBef>
              <a:spcAft>
                <a:spcPts val="0"/>
              </a:spcAft>
              <a:buSzPts val="4300"/>
              <a:buNone/>
              <a:defRPr sz="1800"/>
            </a:lvl8pPr>
            <a:lvl9pPr lvl="8" rtl="0">
              <a:spcBef>
                <a:spcPts val="0"/>
              </a:spcBef>
              <a:spcAft>
                <a:spcPts val="0"/>
              </a:spcAft>
              <a:buSzPts val="4300"/>
              <a:buNone/>
              <a:defRPr sz="1800"/>
            </a:lvl9pPr>
          </a:lstStyle>
          <a:p>
            <a:endParaRPr/>
          </a:p>
        </p:txBody>
      </p:sp>
      <p:sp>
        <p:nvSpPr>
          <p:cNvPr id="82" name="Google Shape;82;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2" name="Google Shape;22;p3"/>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3" name="Google Shape;23;p3"/>
          <p:cNvSpPr txBox="1">
            <a:spLocks noGrp="1"/>
          </p:cNvSpPr>
          <p:nvPr>
            <p:ph type="title"/>
          </p:nvPr>
        </p:nvSpPr>
        <p:spPr>
          <a:xfrm>
            <a:off x="679400" y="2561800"/>
            <a:ext cx="10833300" cy="1734300"/>
          </a:xfrm>
          <a:prstGeom prst="rect">
            <a:avLst/>
          </a:prstGeom>
        </p:spPr>
        <p:txBody>
          <a:bodyPr spcFirstLastPara="1" wrap="square" lIns="121900" tIns="121900" rIns="121900" bIns="121900"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4" name="Google Shape;24;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167" y="6727600"/>
            <a:ext cx="12192000" cy="130500"/>
          </a:xfrm>
          <a:prstGeom prst="rect">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27" name="Google Shape;27;p4"/>
          <p:cNvCxnSpPr/>
          <p:nvPr/>
        </p:nvCxnSpPr>
        <p:spPr>
          <a:xfrm>
            <a:off x="559233" y="1538926"/>
            <a:ext cx="513600" cy="0"/>
          </a:xfrm>
          <a:prstGeom prst="straightConnector1">
            <a:avLst/>
          </a:prstGeom>
          <a:noFill/>
          <a:ln w="28575" cap="flat" cmpd="sng">
            <a:solidFill>
              <a:schemeClr val="dk1"/>
            </a:solidFill>
            <a:prstDash val="solid"/>
            <a:round/>
            <a:headEnd type="none" w="sm" len="sm"/>
            <a:tailEnd type="none" w="sm" len="sm"/>
          </a:ln>
        </p:spPr>
      </p:cxnSp>
      <p:sp>
        <p:nvSpPr>
          <p:cNvPr id="28" name="Google Shape;28;p4"/>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9" name="Google Shape;29;p4"/>
          <p:cNvSpPr txBox="1">
            <a:spLocks noGrp="1"/>
          </p:cNvSpPr>
          <p:nvPr>
            <p:ph type="body" idx="1"/>
          </p:nvPr>
        </p:nvSpPr>
        <p:spPr>
          <a:xfrm>
            <a:off x="415600" y="1890400"/>
            <a:ext cx="11360700" cy="4201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0" name="Google Shape;3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cxnSp>
        <p:nvCxnSpPr>
          <p:cNvPr id="32" name="Google Shape;32;p5"/>
          <p:cNvCxnSpPr/>
          <p:nvPr/>
        </p:nvCxnSpPr>
        <p:spPr>
          <a:xfrm>
            <a:off x="559233" y="1538926"/>
            <a:ext cx="513600" cy="0"/>
          </a:xfrm>
          <a:prstGeom prst="straightConnector1">
            <a:avLst/>
          </a:prstGeom>
          <a:noFill/>
          <a:ln w="28575" cap="flat" cmpd="sng">
            <a:solidFill>
              <a:schemeClr val="dk1"/>
            </a:solidFill>
            <a:prstDash val="solid"/>
            <a:round/>
            <a:headEnd type="none" w="sm" len="sm"/>
            <a:tailEnd type="none" w="sm" len="sm"/>
          </a:ln>
        </p:spPr>
      </p:cxnSp>
      <p:sp>
        <p:nvSpPr>
          <p:cNvPr id="33" name="Google Shape;33;p5"/>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4" name="Google Shape;34;p5"/>
          <p:cNvSpPr txBox="1">
            <a:spLocks noGrp="1"/>
          </p:cNvSpPr>
          <p:nvPr>
            <p:ph type="body" idx="1"/>
          </p:nvPr>
        </p:nvSpPr>
        <p:spPr>
          <a:xfrm>
            <a:off x="415600" y="1890600"/>
            <a:ext cx="5333100" cy="4201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5"/>
          <p:cNvSpPr txBox="1">
            <a:spLocks noGrp="1"/>
          </p:cNvSpPr>
          <p:nvPr>
            <p:ph type="body" idx="2"/>
          </p:nvPr>
        </p:nvSpPr>
        <p:spPr>
          <a:xfrm>
            <a:off x="6443200" y="1890600"/>
            <a:ext cx="5333100" cy="4201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6" name="Google Shape;36;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9" name="Google Shape;39;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cxnSp>
        <p:nvCxnSpPr>
          <p:cNvPr id="41" name="Google Shape;41;p7"/>
          <p:cNvCxnSpPr/>
          <p:nvPr/>
        </p:nvCxnSpPr>
        <p:spPr>
          <a:xfrm>
            <a:off x="548058" y="1890363"/>
            <a:ext cx="513600" cy="0"/>
          </a:xfrm>
          <a:prstGeom prst="straightConnector1">
            <a:avLst/>
          </a:prstGeom>
          <a:noFill/>
          <a:ln w="28575" cap="flat" cmpd="sng">
            <a:solidFill>
              <a:schemeClr val="dk1"/>
            </a:solidFill>
            <a:prstDash val="solid"/>
            <a:round/>
            <a:headEnd type="none" w="sm" len="sm"/>
            <a:tailEnd type="none" w="sm" len="sm"/>
          </a:ln>
        </p:spPr>
      </p:cxnSp>
      <p:sp>
        <p:nvSpPr>
          <p:cNvPr id="42" name="Google Shape;42;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3" name="Google Shape;43;p7"/>
          <p:cNvSpPr txBox="1">
            <a:spLocks noGrp="1"/>
          </p:cNvSpPr>
          <p:nvPr>
            <p:ph type="body" idx="1"/>
          </p:nvPr>
        </p:nvSpPr>
        <p:spPr>
          <a:xfrm>
            <a:off x="415600" y="2187133"/>
            <a:ext cx="3744000" cy="39051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4" name="Google Shape;44;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47" name="Google Shape;47;p8"/>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48" name="Google Shape;48;p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49" name="Google Shape;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52" name="Google Shape;52;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9"/>
          <p:cNvSpPr txBox="1">
            <a:spLocks noGrp="1"/>
          </p:cNvSpPr>
          <p:nvPr>
            <p:ph type="title"/>
          </p:nvPr>
        </p:nvSpPr>
        <p:spPr>
          <a:xfrm>
            <a:off x="354000" y="1446167"/>
            <a:ext cx="5393700" cy="22761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54" name="Google Shape;54;p9"/>
          <p:cNvSpPr txBox="1">
            <a:spLocks noGrp="1"/>
          </p:cNvSpPr>
          <p:nvPr>
            <p:ph type="subTitle" idx="1"/>
          </p:nvPr>
        </p:nvSpPr>
        <p:spPr>
          <a:xfrm>
            <a:off x="354000" y="3793600"/>
            <a:ext cx="5393700" cy="18957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Clr>
                <a:schemeClr val="accent6"/>
              </a:buClr>
              <a:buSzPts val="2800"/>
              <a:buNone/>
              <a:defRPr sz="2800">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55" name="Google Shape;55;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Clr>
                <a:schemeClr val="accent1"/>
              </a:buClr>
              <a:buSzPts val="2400"/>
              <a:buChar char="●"/>
              <a:defRPr>
                <a:solidFill>
                  <a:schemeClr val="accent1"/>
                </a:solidFill>
              </a:defRPr>
            </a:lvl1pPr>
            <a:lvl2pPr marL="914400" lvl="1" indent="-349250">
              <a:spcBef>
                <a:spcPts val="2100"/>
              </a:spcBef>
              <a:spcAft>
                <a:spcPts val="0"/>
              </a:spcAft>
              <a:buClr>
                <a:schemeClr val="accent1"/>
              </a:buClr>
              <a:buSzPts val="1900"/>
              <a:buChar char="○"/>
              <a:defRPr>
                <a:solidFill>
                  <a:schemeClr val="accent1"/>
                </a:solidFill>
              </a:defRPr>
            </a:lvl2pPr>
            <a:lvl3pPr marL="1371600" lvl="2" indent="-349250">
              <a:spcBef>
                <a:spcPts val="2100"/>
              </a:spcBef>
              <a:spcAft>
                <a:spcPts val="0"/>
              </a:spcAft>
              <a:buClr>
                <a:schemeClr val="accent1"/>
              </a:buClr>
              <a:buSzPts val="1900"/>
              <a:buChar char="■"/>
              <a:defRPr>
                <a:solidFill>
                  <a:schemeClr val="accent1"/>
                </a:solidFill>
              </a:defRPr>
            </a:lvl3pPr>
            <a:lvl4pPr marL="1828800" lvl="3" indent="-349250">
              <a:spcBef>
                <a:spcPts val="2100"/>
              </a:spcBef>
              <a:spcAft>
                <a:spcPts val="0"/>
              </a:spcAft>
              <a:buClr>
                <a:schemeClr val="accent1"/>
              </a:buClr>
              <a:buSzPts val="1900"/>
              <a:buChar char="●"/>
              <a:defRPr>
                <a:solidFill>
                  <a:schemeClr val="accent1"/>
                </a:solidFill>
              </a:defRPr>
            </a:lvl4pPr>
            <a:lvl5pPr marL="2286000" lvl="4" indent="-349250">
              <a:spcBef>
                <a:spcPts val="2100"/>
              </a:spcBef>
              <a:spcAft>
                <a:spcPts val="0"/>
              </a:spcAft>
              <a:buClr>
                <a:schemeClr val="accent1"/>
              </a:buClr>
              <a:buSzPts val="1900"/>
              <a:buChar char="○"/>
              <a:defRPr>
                <a:solidFill>
                  <a:schemeClr val="accent1"/>
                </a:solidFill>
              </a:defRPr>
            </a:lvl5pPr>
            <a:lvl6pPr marL="2743200" lvl="5" indent="-349250">
              <a:spcBef>
                <a:spcPts val="2100"/>
              </a:spcBef>
              <a:spcAft>
                <a:spcPts val="0"/>
              </a:spcAft>
              <a:buClr>
                <a:schemeClr val="accent1"/>
              </a:buClr>
              <a:buSzPts val="1900"/>
              <a:buChar char="■"/>
              <a:defRPr>
                <a:solidFill>
                  <a:schemeClr val="accent1"/>
                </a:solidFill>
              </a:defRPr>
            </a:lvl6pPr>
            <a:lvl7pPr marL="3200400" lvl="6" indent="-349250">
              <a:spcBef>
                <a:spcPts val="2100"/>
              </a:spcBef>
              <a:spcAft>
                <a:spcPts val="0"/>
              </a:spcAft>
              <a:buClr>
                <a:schemeClr val="accent1"/>
              </a:buClr>
              <a:buSzPts val="1900"/>
              <a:buChar char="●"/>
              <a:defRPr>
                <a:solidFill>
                  <a:schemeClr val="accent1"/>
                </a:solidFill>
              </a:defRPr>
            </a:lvl7pPr>
            <a:lvl8pPr marL="3657600" lvl="7" indent="-349250">
              <a:spcBef>
                <a:spcPts val="2100"/>
              </a:spcBef>
              <a:spcAft>
                <a:spcPts val="0"/>
              </a:spcAft>
              <a:buClr>
                <a:schemeClr val="accent1"/>
              </a:buClr>
              <a:buSzPts val="1900"/>
              <a:buChar char="○"/>
              <a:defRPr>
                <a:solidFill>
                  <a:schemeClr val="accent1"/>
                </a:solidFill>
              </a:defRPr>
            </a:lvl8pPr>
            <a:lvl9pPr marL="4114800" lvl="8" indent="-349250">
              <a:spcBef>
                <a:spcPts val="2100"/>
              </a:spcBef>
              <a:spcAft>
                <a:spcPts val="2100"/>
              </a:spcAft>
              <a:buClr>
                <a:schemeClr val="accent1"/>
              </a:buClr>
              <a:buSzPts val="1900"/>
              <a:buChar char="■"/>
              <a:defRPr>
                <a:solidFill>
                  <a:schemeClr val="accent1"/>
                </a:solidFill>
              </a:defRPr>
            </a:lvl9pPr>
          </a:lstStyle>
          <a:p>
            <a:endParaRPr/>
          </a:p>
        </p:txBody>
      </p:sp>
      <p:sp>
        <p:nvSpPr>
          <p:cNvPr id="56" name="Google Shape;56;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59" name="Google Shape;59;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496967"/>
            <a:ext cx="11360700" cy="8601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11" name="Google Shape;11;p1"/>
          <p:cNvSpPr txBox="1">
            <a:spLocks noGrp="1"/>
          </p:cNvSpPr>
          <p:nvPr>
            <p:ph type="body" idx="1"/>
          </p:nvPr>
        </p:nvSpPr>
        <p:spPr>
          <a:xfrm>
            <a:off x="415600" y="1890400"/>
            <a:ext cx="11360700" cy="4201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1pPr>
            <a:lvl2pPr marL="914400" lvl="1"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2pPr>
            <a:lvl3pPr marL="1371600" lvl="2"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3pPr>
            <a:lvl4pPr marL="1828800" lvl="3"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4pPr>
            <a:lvl5pPr marL="2286000" lvl="4"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5pPr>
            <a:lvl6pPr marL="2743200" lvl="5"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6pPr>
            <a:lvl7pPr marL="3200400" lvl="6"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7pPr>
            <a:lvl8pPr marL="3657600" lvl="7"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8pPr>
            <a:lvl9pPr marL="4114800" lvl="8" indent="-349250">
              <a:lnSpc>
                <a:spcPct val="115000"/>
              </a:lnSpc>
              <a:spcBef>
                <a:spcPts val="2100"/>
              </a:spcBef>
              <a:spcAft>
                <a:spcPts val="2100"/>
              </a:spcAft>
              <a:buClr>
                <a:schemeClr val="dk1"/>
              </a:buClr>
              <a:buSzPts val="1900"/>
              <a:buFont typeface="Lato"/>
              <a:buChar char="■"/>
              <a:defRPr sz="1900">
                <a:solidFill>
                  <a:schemeClr val="dk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1"/>
                </a:solidFill>
                <a:latin typeface="Lato"/>
                <a:ea typeface="Lato"/>
                <a:cs typeface="Lato"/>
                <a:sym typeface="Lato"/>
              </a:defRPr>
            </a:lvl1pPr>
            <a:lvl2pPr lvl="1" algn="r">
              <a:buNone/>
              <a:defRPr sz="1300">
                <a:solidFill>
                  <a:schemeClr val="dk1"/>
                </a:solidFill>
                <a:latin typeface="Lato"/>
                <a:ea typeface="Lato"/>
                <a:cs typeface="Lato"/>
                <a:sym typeface="Lato"/>
              </a:defRPr>
            </a:lvl2pPr>
            <a:lvl3pPr lvl="2" algn="r">
              <a:buNone/>
              <a:defRPr sz="1300">
                <a:solidFill>
                  <a:schemeClr val="dk1"/>
                </a:solidFill>
                <a:latin typeface="Lato"/>
                <a:ea typeface="Lato"/>
                <a:cs typeface="Lato"/>
                <a:sym typeface="Lato"/>
              </a:defRPr>
            </a:lvl3pPr>
            <a:lvl4pPr lvl="3" algn="r">
              <a:buNone/>
              <a:defRPr sz="1300">
                <a:solidFill>
                  <a:schemeClr val="dk1"/>
                </a:solidFill>
                <a:latin typeface="Lato"/>
                <a:ea typeface="Lato"/>
                <a:cs typeface="Lato"/>
                <a:sym typeface="Lato"/>
              </a:defRPr>
            </a:lvl4pPr>
            <a:lvl5pPr lvl="4" algn="r">
              <a:buNone/>
              <a:defRPr sz="1300">
                <a:solidFill>
                  <a:schemeClr val="dk1"/>
                </a:solidFill>
                <a:latin typeface="Lato"/>
                <a:ea typeface="Lato"/>
                <a:cs typeface="Lato"/>
                <a:sym typeface="Lato"/>
              </a:defRPr>
            </a:lvl5pPr>
            <a:lvl6pPr lvl="5" algn="r">
              <a:buNone/>
              <a:defRPr sz="1300">
                <a:solidFill>
                  <a:schemeClr val="dk1"/>
                </a:solidFill>
                <a:latin typeface="Lato"/>
                <a:ea typeface="Lato"/>
                <a:cs typeface="Lato"/>
                <a:sym typeface="Lato"/>
              </a:defRPr>
            </a:lvl6pPr>
            <a:lvl7pPr lvl="6" algn="r">
              <a:buNone/>
              <a:defRPr sz="1300">
                <a:solidFill>
                  <a:schemeClr val="dk1"/>
                </a:solidFill>
                <a:latin typeface="Lato"/>
                <a:ea typeface="Lato"/>
                <a:cs typeface="Lato"/>
                <a:sym typeface="Lato"/>
              </a:defRPr>
            </a:lvl7pPr>
            <a:lvl8pPr lvl="7" algn="r">
              <a:buNone/>
              <a:defRPr sz="1300">
                <a:solidFill>
                  <a:schemeClr val="dk1"/>
                </a:solidFill>
                <a:latin typeface="Lato"/>
                <a:ea typeface="Lato"/>
                <a:cs typeface="Lato"/>
                <a:sym typeface="Lato"/>
              </a:defRPr>
            </a:lvl8pPr>
            <a:lvl9pPr lvl="8" algn="r">
              <a:buNone/>
              <a:defRPr sz="130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br>
              <a:rPr lang="en-US" sz="5400" b="0" i="0" u="none" strike="noStrike" cap="none" dirty="0">
                <a:solidFill>
                  <a:schemeClr val="dk1"/>
                </a:solidFill>
                <a:latin typeface="Calibri"/>
                <a:ea typeface="Calibri"/>
                <a:cs typeface="Calibri"/>
                <a:sym typeface="Calibri"/>
              </a:rPr>
            </a:br>
            <a:r>
              <a:rPr lang="en-US" sz="3600" b="0" i="0" u="none" strike="noStrike" cap="none" dirty="0">
                <a:solidFill>
                  <a:schemeClr val="dk1"/>
                </a:solidFill>
              </a:rPr>
              <a:t>EPA PFAS Community Engagement Meeting</a:t>
            </a:r>
            <a:br>
              <a:rPr lang="en-US" sz="3600" b="0" i="0" u="none" strike="noStrike" cap="none" dirty="0">
                <a:solidFill>
                  <a:schemeClr val="dk1"/>
                </a:solidFill>
              </a:rPr>
            </a:br>
            <a:br>
              <a:rPr lang="en-US" sz="3600" b="0" i="0" u="none" strike="noStrike" cap="none" dirty="0">
                <a:solidFill>
                  <a:schemeClr val="dk1"/>
                </a:solidFill>
              </a:rPr>
            </a:br>
            <a:r>
              <a:rPr lang="en-US" sz="5400" b="0" i="0" u="none" strike="noStrike" cap="none" dirty="0">
                <a:solidFill>
                  <a:schemeClr val="dk1"/>
                </a:solidFill>
              </a:rPr>
              <a:t> Community Panel Presentation: </a:t>
            </a:r>
            <a:r>
              <a:rPr lang="en-US" sz="4410" b="0" i="0" u="none" strike="noStrike" cap="none" dirty="0">
                <a:solidFill>
                  <a:schemeClr val="dk1"/>
                </a:solidFill>
              </a:rPr>
              <a:t>North Carolina Nonprofit Environmental Advo</a:t>
            </a:r>
            <a:r>
              <a:rPr lang="en-US" sz="4410" b="0" i="0" u="none" strike="noStrike" cap="none" dirty="0">
                <a:solidFill>
                  <a:schemeClr val="dk1"/>
                </a:solidFill>
                <a:latin typeface="Playfair Display" panose="020B0604020202020204" charset="0"/>
                <a:ea typeface="Calibri"/>
                <a:cs typeface="Calibri"/>
                <a:sym typeface="Calibri"/>
              </a:rPr>
              <a:t>cacy </a:t>
            </a:r>
            <a:r>
              <a:rPr lang="en-US" sz="4410" b="0" i="0" u="none" strike="noStrike" cap="none" dirty="0">
                <a:solidFill>
                  <a:schemeClr val="dk1"/>
                </a:solidFill>
              </a:rPr>
              <a:t>Groups</a:t>
            </a:r>
            <a:endParaRPr sz="4410" b="0" i="0" u="none" strike="noStrike" cap="none" dirty="0">
              <a:solidFill>
                <a:schemeClr val="dk1"/>
              </a:solidFill>
            </a:endParaRPr>
          </a:p>
        </p:txBody>
      </p:sp>
      <p:sp>
        <p:nvSpPr>
          <p:cNvPr id="93" name="Google Shape;93;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i="0" u="none" strike="noStrike" cap="none" dirty="0">
                <a:solidFill>
                  <a:schemeClr val="dk1"/>
                </a:solidFill>
                <a:latin typeface="Playfair Display"/>
                <a:ea typeface="Playfair Display"/>
                <a:cs typeface="Playfair Display"/>
                <a:sym typeface="Playfair Display"/>
              </a:rPr>
              <a:t>Fayetteville, NC</a:t>
            </a:r>
            <a:br>
              <a:rPr lang="en-US" sz="2400" i="0" u="none" strike="noStrike" cap="none" dirty="0">
                <a:solidFill>
                  <a:schemeClr val="dk1"/>
                </a:solidFill>
                <a:latin typeface="Playfair Display"/>
                <a:ea typeface="Playfair Display"/>
                <a:cs typeface="Playfair Display"/>
                <a:sym typeface="Playfair Display"/>
              </a:rPr>
            </a:br>
            <a:r>
              <a:rPr lang="en-US" sz="2400" i="0" u="none" strike="noStrike" cap="none" dirty="0">
                <a:solidFill>
                  <a:schemeClr val="dk1"/>
                </a:solidFill>
                <a:latin typeface="Playfair Display"/>
                <a:ea typeface="Playfair Display"/>
                <a:cs typeface="Playfair Display"/>
                <a:sym typeface="Playfair Display"/>
              </a:rPr>
              <a:t>August 14, 2018</a:t>
            </a:r>
            <a:endParaRPr dirty="0">
              <a:latin typeface="Playfair Display"/>
              <a:ea typeface="Playfair Display"/>
              <a:cs typeface="Playfair Display"/>
              <a:sym typeface="Playfair Display"/>
            </a:endParaRPr>
          </a:p>
          <a:p>
            <a:pPr marL="0" marR="0" lvl="0" indent="0" algn="ctr" rtl="0">
              <a:lnSpc>
                <a:spcPct val="90000"/>
              </a:lnSpc>
              <a:spcBef>
                <a:spcPts val="1000"/>
              </a:spcBef>
              <a:spcAft>
                <a:spcPts val="0"/>
              </a:spcAft>
              <a:buClr>
                <a:schemeClr val="dk1"/>
              </a:buClr>
              <a:buSzPts val="2400"/>
              <a:buFont typeface="Arial"/>
              <a:buNone/>
            </a:pPr>
            <a:br>
              <a:rPr lang="en-US"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9400" y="-10445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i="0" u="none" strike="noStrike" cap="none" dirty="0">
                <a:solidFill>
                  <a:schemeClr val="dk1"/>
                </a:solidFill>
                <a:latin typeface="Playfair Display"/>
                <a:ea typeface="Playfair Display"/>
                <a:cs typeface="Playfair Display"/>
                <a:sym typeface="Playfair Display"/>
              </a:rPr>
              <a:t>Awareness</a:t>
            </a:r>
            <a:endParaRPr sz="4400" i="0" u="none" strike="noStrike" cap="none" dirty="0">
              <a:solidFill>
                <a:schemeClr val="dk1"/>
              </a:solidFill>
              <a:latin typeface="Playfair Display"/>
              <a:ea typeface="Playfair Display"/>
              <a:cs typeface="Playfair Display"/>
              <a:sym typeface="Playfair Display"/>
            </a:endParaRPr>
          </a:p>
        </p:txBody>
      </p:sp>
      <p:sp>
        <p:nvSpPr>
          <p:cNvPr id="158" name="Google Shape;158;p24"/>
          <p:cNvSpPr txBox="1">
            <a:spLocks noGrp="1"/>
          </p:cNvSpPr>
          <p:nvPr>
            <p:ph type="body" idx="1"/>
          </p:nvPr>
        </p:nvSpPr>
        <p:spPr>
          <a:xfrm>
            <a:off x="7513150" y="881100"/>
            <a:ext cx="4019400" cy="59007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70000"/>
              </a:lnSpc>
              <a:spcBef>
                <a:spcPts val="0"/>
              </a:spcBef>
              <a:spcAft>
                <a:spcPts val="0"/>
              </a:spcAft>
              <a:buClr>
                <a:srgbClr val="FFFFFF"/>
              </a:buClr>
              <a:buSzPts val="2200"/>
              <a:buFont typeface="Lato"/>
              <a:buChar char="•"/>
            </a:pPr>
            <a:r>
              <a:rPr lang="en-US" sz="2200" dirty="0">
                <a:solidFill>
                  <a:srgbClr val="FFFFFF"/>
                </a:solidFill>
                <a:latin typeface="Lato"/>
                <a:ea typeface="Lato"/>
                <a:cs typeface="Lato"/>
                <a:sym typeface="Lato"/>
              </a:rPr>
              <a:t>Multiple </a:t>
            </a:r>
            <a:r>
              <a:rPr lang="en-US" sz="2200" i="0" u="none" strike="noStrike" cap="none" dirty="0">
                <a:solidFill>
                  <a:srgbClr val="FFFFFF"/>
                </a:solidFill>
                <a:latin typeface="Lato"/>
                <a:ea typeface="Lato"/>
                <a:cs typeface="Lato"/>
                <a:sym typeface="Lato"/>
              </a:rPr>
              <a:t>community action groups form in Wilmington and Fayetteville areas</a:t>
            </a:r>
            <a:endParaRPr sz="2200" dirty="0">
              <a:solidFill>
                <a:srgbClr val="FFFFFF"/>
              </a:solidFill>
              <a:latin typeface="Lato"/>
              <a:ea typeface="Lato"/>
              <a:cs typeface="Lato"/>
              <a:sym typeface="Lato"/>
            </a:endParaRPr>
          </a:p>
          <a:p>
            <a:pPr marL="0" marR="0" lvl="0" indent="0" algn="l" rtl="0">
              <a:lnSpc>
                <a:spcPct val="70000"/>
              </a:lnSpc>
              <a:spcBef>
                <a:spcPts val="0"/>
              </a:spcBef>
              <a:spcAft>
                <a:spcPts val="0"/>
              </a:spcAft>
              <a:buNone/>
            </a:pPr>
            <a:endParaRPr sz="2200" dirty="0">
              <a:solidFill>
                <a:srgbClr val="FFFFFF"/>
              </a:solidFill>
              <a:latin typeface="Lato"/>
              <a:ea typeface="Lato"/>
              <a:cs typeface="Lato"/>
              <a:sym typeface="Lato"/>
            </a:endParaRPr>
          </a:p>
          <a:p>
            <a:pPr marL="457200" marR="0" lvl="0" indent="-368300" algn="l" rtl="0">
              <a:lnSpc>
                <a:spcPct val="70000"/>
              </a:lnSpc>
              <a:spcBef>
                <a:spcPts val="1000"/>
              </a:spcBef>
              <a:spcAft>
                <a:spcPts val="0"/>
              </a:spcAft>
              <a:buClr>
                <a:srgbClr val="FFFFFF"/>
              </a:buClr>
              <a:buSzPts val="2200"/>
              <a:buFont typeface="Lato"/>
              <a:buChar char="•"/>
            </a:pPr>
            <a:r>
              <a:rPr lang="en-US" sz="2200" i="0" u="none" strike="noStrike" cap="none" dirty="0">
                <a:solidFill>
                  <a:srgbClr val="FFFFFF"/>
                </a:solidFill>
                <a:latin typeface="Lato"/>
                <a:ea typeface="Lato"/>
                <a:cs typeface="Lato"/>
                <a:sym typeface="Lato"/>
              </a:rPr>
              <a:t>Several lawsuits filed</a:t>
            </a:r>
            <a:endParaRPr sz="2200" dirty="0">
              <a:solidFill>
                <a:srgbClr val="FFFFFF"/>
              </a:solidFill>
              <a:latin typeface="Lato"/>
              <a:ea typeface="Lato"/>
              <a:cs typeface="Lato"/>
              <a:sym typeface="Lato"/>
            </a:endParaRPr>
          </a:p>
          <a:p>
            <a:pPr marL="0" marR="0" lvl="0" indent="0" algn="l" rtl="0">
              <a:lnSpc>
                <a:spcPct val="70000"/>
              </a:lnSpc>
              <a:spcBef>
                <a:spcPts val="1000"/>
              </a:spcBef>
              <a:spcAft>
                <a:spcPts val="0"/>
              </a:spcAft>
              <a:buNone/>
            </a:pPr>
            <a:endParaRPr sz="2200" dirty="0">
              <a:solidFill>
                <a:srgbClr val="FFFFFF"/>
              </a:solidFill>
              <a:latin typeface="Lato"/>
              <a:ea typeface="Lato"/>
              <a:cs typeface="Lato"/>
              <a:sym typeface="Lato"/>
            </a:endParaRPr>
          </a:p>
          <a:p>
            <a:pPr marL="457200" marR="0" lvl="0" indent="-368300" algn="l" rtl="0">
              <a:lnSpc>
                <a:spcPct val="70000"/>
              </a:lnSpc>
              <a:spcBef>
                <a:spcPts val="1000"/>
              </a:spcBef>
              <a:spcAft>
                <a:spcPts val="0"/>
              </a:spcAft>
              <a:buClr>
                <a:srgbClr val="FFFFFF"/>
              </a:buClr>
              <a:buSzPts val="2200"/>
              <a:buFont typeface="Lato"/>
              <a:buChar char="•"/>
            </a:pPr>
            <a:r>
              <a:rPr lang="en-US" sz="2200" i="0" u="none" strike="noStrike" cap="none" dirty="0">
                <a:solidFill>
                  <a:srgbClr val="FFFFFF"/>
                </a:solidFill>
                <a:latin typeface="Lato"/>
                <a:ea typeface="Lato"/>
                <a:cs typeface="Lato"/>
                <a:sym typeface="Lato"/>
              </a:rPr>
              <a:t>Nonprofit environmental advocates lobby for state legislative support of our underfunded DEQ</a:t>
            </a:r>
            <a:endParaRPr sz="2200" dirty="0">
              <a:solidFill>
                <a:srgbClr val="FFFFFF"/>
              </a:solidFill>
              <a:latin typeface="Lato"/>
              <a:ea typeface="Lato"/>
              <a:cs typeface="Lato"/>
              <a:sym typeface="Lato"/>
            </a:endParaRPr>
          </a:p>
          <a:p>
            <a:pPr marL="0" marR="0" lvl="0" indent="0" algn="l" rtl="0">
              <a:lnSpc>
                <a:spcPct val="70000"/>
              </a:lnSpc>
              <a:spcBef>
                <a:spcPts val="1000"/>
              </a:spcBef>
              <a:spcAft>
                <a:spcPts val="0"/>
              </a:spcAft>
              <a:buNone/>
            </a:pPr>
            <a:endParaRPr sz="2200" dirty="0">
              <a:solidFill>
                <a:srgbClr val="FFFFFF"/>
              </a:solidFill>
              <a:latin typeface="Lato"/>
              <a:ea typeface="Lato"/>
              <a:cs typeface="Lato"/>
              <a:sym typeface="Lato"/>
            </a:endParaRPr>
          </a:p>
          <a:p>
            <a:pPr marL="457200" marR="0" lvl="0" indent="-368300" algn="l" rtl="0">
              <a:lnSpc>
                <a:spcPct val="70000"/>
              </a:lnSpc>
              <a:spcBef>
                <a:spcPts val="1000"/>
              </a:spcBef>
              <a:spcAft>
                <a:spcPts val="0"/>
              </a:spcAft>
              <a:buClr>
                <a:srgbClr val="FFFFFF"/>
              </a:buClr>
              <a:buSzPts val="2200"/>
              <a:buFont typeface="Lato"/>
              <a:buChar char="•"/>
            </a:pPr>
            <a:r>
              <a:rPr lang="en-US" sz="2200" i="0" u="none" strike="noStrike" cap="none" dirty="0">
                <a:solidFill>
                  <a:srgbClr val="FFFFFF"/>
                </a:solidFill>
                <a:latin typeface="Lato"/>
                <a:ea typeface="Lato"/>
                <a:cs typeface="Lato"/>
                <a:sym typeface="Lato"/>
              </a:rPr>
              <a:t>Numerous community meetings and rallies held</a:t>
            </a:r>
            <a:endParaRPr sz="2200" dirty="0">
              <a:solidFill>
                <a:srgbClr val="FFFFFF"/>
              </a:solidFill>
              <a:latin typeface="Lato"/>
              <a:ea typeface="Lato"/>
              <a:cs typeface="Lato"/>
              <a:sym typeface="Lato"/>
            </a:endParaRPr>
          </a:p>
          <a:p>
            <a:pPr marL="457200" marR="0" lvl="0" indent="0" algn="l" rtl="0">
              <a:lnSpc>
                <a:spcPct val="70000"/>
              </a:lnSpc>
              <a:spcBef>
                <a:spcPts val="1000"/>
              </a:spcBef>
              <a:spcAft>
                <a:spcPts val="0"/>
              </a:spcAft>
              <a:buNone/>
            </a:pPr>
            <a:endParaRPr sz="2200" dirty="0">
              <a:solidFill>
                <a:srgbClr val="FFFFFF"/>
              </a:solidFill>
              <a:latin typeface="Lato"/>
              <a:ea typeface="Lato"/>
              <a:cs typeface="Lato"/>
              <a:sym typeface="Lato"/>
            </a:endParaRPr>
          </a:p>
          <a:p>
            <a:pPr marL="457200" marR="0" lvl="0" indent="-368300" algn="l" rtl="0">
              <a:lnSpc>
                <a:spcPct val="70000"/>
              </a:lnSpc>
              <a:spcBef>
                <a:spcPts val="1000"/>
              </a:spcBef>
              <a:spcAft>
                <a:spcPts val="0"/>
              </a:spcAft>
              <a:buClr>
                <a:srgbClr val="FFFFFF"/>
              </a:buClr>
              <a:buSzPts val="2200"/>
              <a:buFont typeface="Lato"/>
              <a:buChar char="•"/>
            </a:pPr>
            <a:r>
              <a:rPr lang="en-US" sz="2200" i="0" u="none" strike="noStrike" cap="none" dirty="0">
                <a:solidFill>
                  <a:srgbClr val="FFFFFF"/>
                </a:solidFill>
                <a:latin typeface="Lato"/>
                <a:ea typeface="Lato"/>
                <a:cs typeface="Lato"/>
                <a:sym typeface="Lato"/>
              </a:rPr>
              <a:t>Hundreds of stories published in local</a:t>
            </a:r>
            <a:r>
              <a:rPr lang="en-US" sz="2200" dirty="0">
                <a:solidFill>
                  <a:srgbClr val="FFFFFF"/>
                </a:solidFill>
                <a:latin typeface="Lato"/>
                <a:ea typeface="Lato"/>
                <a:cs typeface="Lato"/>
                <a:sym typeface="Lato"/>
              </a:rPr>
              <a:t>, national media</a:t>
            </a:r>
            <a:endParaRPr sz="2200" i="0" u="sng" strike="noStrike" cap="none" dirty="0">
              <a:solidFill>
                <a:srgbClr val="FFFFFF"/>
              </a:solidFill>
              <a:latin typeface="Lato"/>
              <a:ea typeface="Lato"/>
              <a:cs typeface="Lato"/>
              <a:sym typeface="Lato"/>
            </a:endParaRPr>
          </a:p>
          <a:p>
            <a:pPr marL="457200" marR="0" lvl="0" indent="-326390" algn="l" rtl="0">
              <a:lnSpc>
                <a:spcPct val="70000"/>
              </a:lnSpc>
              <a:spcBef>
                <a:spcPts val="0"/>
              </a:spcBef>
              <a:spcAft>
                <a:spcPts val="0"/>
              </a:spcAft>
              <a:buClr>
                <a:srgbClr val="FFFFFF"/>
              </a:buClr>
              <a:buSzPts val="1540"/>
              <a:buFont typeface="Lato"/>
              <a:buChar char="•"/>
            </a:pPr>
            <a:endParaRPr sz="1540" i="0" u="none" strike="noStrike" cap="none" dirty="0">
              <a:solidFill>
                <a:srgbClr val="FFFFFF"/>
              </a:solidFill>
              <a:latin typeface="Lato"/>
              <a:ea typeface="Lato"/>
              <a:cs typeface="Lato"/>
              <a:sym typeface="Lato"/>
            </a:endParaRPr>
          </a:p>
        </p:txBody>
      </p:sp>
      <p:pic>
        <p:nvPicPr>
          <p:cNvPr id="159" name="Google Shape;159;p24"/>
          <p:cNvPicPr preferRelativeResize="0"/>
          <p:nvPr/>
        </p:nvPicPr>
        <p:blipFill rotWithShape="1">
          <a:blip r:embed="rId3">
            <a:alphaModFix/>
          </a:blip>
          <a:srcRect/>
          <a:stretch/>
        </p:blipFill>
        <p:spPr>
          <a:xfrm>
            <a:off x="247650" y="1140013"/>
            <a:ext cx="7143750" cy="476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838200" y="430300"/>
            <a:ext cx="10515600" cy="1002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Calibri"/>
              <a:buNone/>
            </a:pPr>
            <a:r>
              <a:rPr lang="en-US"/>
              <a:t>What NC Needs from the EPA</a:t>
            </a:r>
            <a:endParaRPr sz="6000" b="0" i="0" u="none" strike="noStrike" cap="none">
              <a:solidFill>
                <a:schemeClr val="dk1"/>
              </a:solidFill>
              <a:latin typeface="Calibri"/>
              <a:ea typeface="Calibri"/>
              <a:cs typeface="Calibri"/>
              <a:sym typeface="Calibri"/>
            </a:endParaRPr>
          </a:p>
        </p:txBody>
      </p:sp>
      <p:sp>
        <p:nvSpPr>
          <p:cNvPr id="166" name="Google Shape;166;p25"/>
          <p:cNvSpPr txBox="1">
            <a:spLocks noGrp="1"/>
          </p:cNvSpPr>
          <p:nvPr>
            <p:ph type="body" idx="1"/>
          </p:nvPr>
        </p:nvSpPr>
        <p:spPr>
          <a:xfrm>
            <a:off x="342700" y="1489925"/>
            <a:ext cx="6803100" cy="506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88888"/>
              </a:buClr>
              <a:buSzPts val="3600"/>
              <a:buFont typeface="Arial"/>
              <a:buNone/>
            </a:pPr>
            <a:endParaRPr/>
          </a:p>
          <a:p>
            <a:pPr marL="742950" marR="0" lvl="0" indent="-717550" algn="l" rtl="0">
              <a:lnSpc>
                <a:spcPct val="90000"/>
              </a:lnSpc>
              <a:spcBef>
                <a:spcPts val="1000"/>
              </a:spcBef>
              <a:spcAft>
                <a:spcPts val="0"/>
              </a:spcAft>
              <a:buClr>
                <a:srgbClr val="FFFFFF"/>
              </a:buClr>
              <a:buSzPts val="3200"/>
              <a:buFont typeface="Lato"/>
              <a:buAutoNum type="arabicPeriod"/>
            </a:pPr>
            <a:r>
              <a:rPr lang="en-US" sz="3200" i="0" u="none" strike="noStrike" cap="none">
                <a:solidFill>
                  <a:srgbClr val="FFFFFF"/>
                </a:solidFill>
                <a:latin typeface="Lato"/>
                <a:ea typeface="Lato"/>
                <a:cs typeface="Lato"/>
                <a:sym typeface="Lato"/>
              </a:rPr>
              <a:t>Provide interim support to states</a:t>
            </a:r>
            <a:endParaRPr sz="3200">
              <a:solidFill>
                <a:srgbClr val="FFFFFF"/>
              </a:solidFill>
              <a:latin typeface="Lato"/>
              <a:ea typeface="Lato"/>
              <a:cs typeface="Lato"/>
              <a:sym typeface="Lato"/>
            </a:endParaRPr>
          </a:p>
          <a:p>
            <a:pPr marL="742950" marR="0" lvl="0" indent="-717550" algn="l" rtl="0">
              <a:lnSpc>
                <a:spcPct val="90000"/>
              </a:lnSpc>
              <a:spcBef>
                <a:spcPts val="1000"/>
              </a:spcBef>
              <a:spcAft>
                <a:spcPts val="0"/>
              </a:spcAft>
              <a:buClr>
                <a:srgbClr val="FFFFFF"/>
              </a:buClr>
              <a:buSzPts val="3200"/>
              <a:buFont typeface="Lato"/>
              <a:buAutoNum type="arabicPeriod"/>
            </a:pPr>
            <a:r>
              <a:rPr lang="en-US" sz="3200" i="0" u="none" strike="noStrike" cap="none">
                <a:solidFill>
                  <a:srgbClr val="FFFFFF"/>
                </a:solidFill>
                <a:latin typeface="Lato"/>
                <a:ea typeface="Lato"/>
                <a:cs typeface="Lato"/>
                <a:sym typeface="Lato"/>
              </a:rPr>
              <a:t>Enforce corporate response</a:t>
            </a:r>
            <a:endParaRPr sz="3200">
              <a:solidFill>
                <a:srgbClr val="FFFFFF"/>
              </a:solidFill>
              <a:latin typeface="Lato"/>
              <a:ea typeface="Lato"/>
              <a:cs typeface="Lato"/>
              <a:sym typeface="Lato"/>
            </a:endParaRPr>
          </a:p>
          <a:p>
            <a:pPr marL="742950" marR="0" lvl="0" indent="-717550" algn="l" rtl="0">
              <a:lnSpc>
                <a:spcPct val="90000"/>
              </a:lnSpc>
              <a:spcBef>
                <a:spcPts val="1000"/>
              </a:spcBef>
              <a:spcAft>
                <a:spcPts val="0"/>
              </a:spcAft>
              <a:buClr>
                <a:srgbClr val="FFFFFF"/>
              </a:buClr>
              <a:buSzPts val="3200"/>
              <a:buFont typeface="Lato"/>
              <a:buAutoNum type="arabicPeriod"/>
            </a:pPr>
            <a:r>
              <a:rPr lang="en-US" sz="3200" i="0" u="none" strike="noStrike" cap="none">
                <a:solidFill>
                  <a:srgbClr val="FFFFFF"/>
                </a:solidFill>
                <a:latin typeface="Lato"/>
                <a:ea typeface="Lato"/>
                <a:cs typeface="Lato"/>
                <a:sym typeface="Lato"/>
              </a:rPr>
              <a:t>Prevent PFAS use in firefighting foam and gear</a:t>
            </a:r>
            <a:endParaRPr sz="3200">
              <a:solidFill>
                <a:srgbClr val="FFFFFF"/>
              </a:solidFill>
              <a:latin typeface="Lato"/>
              <a:ea typeface="Lato"/>
              <a:cs typeface="Lato"/>
              <a:sym typeface="Lato"/>
            </a:endParaRPr>
          </a:p>
          <a:p>
            <a:pPr marL="742950" marR="0" lvl="0" indent="-742950" algn="l" rtl="0">
              <a:lnSpc>
                <a:spcPct val="90000"/>
              </a:lnSpc>
              <a:spcBef>
                <a:spcPts val="1000"/>
              </a:spcBef>
              <a:spcAft>
                <a:spcPts val="0"/>
              </a:spcAft>
              <a:buClr>
                <a:srgbClr val="FFFFFF"/>
              </a:buClr>
              <a:buSzPts val="3600"/>
              <a:buFont typeface="Lato"/>
              <a:buAutoNum type="arabicPeriod"/>
            </a:pPr>
            <a:r>
              <a:rPr lang="en-US" sz="3200" i="0" u="none" strike="noStrike" cap="none">
                <a:solidFill>
                  <a:srgbClr val="FFFFFF"/>
                </a:solidFill>
                <a:latin typeface="Lato"/>
                <a:ea typeface="Lato"/>
                <a:cs typeface="Lato"/>
                <a:sym typeface="Lato"/>
              </a:rPr>
              <a:t>Prevent future contamination</a:t>
            </a:r>
            <a:r>
              <a:rPr lang="en-US" sz="3600" i="0" u="none" strike="noStrike" cap="none">
                <a:solidFill>
                  <a:srgbClr val="FFFFFF"/>
                </a:solidFill>
                <a:latin typeface="Lato"/>
                <a:ea typeface="Lato"/>
                <a:cs typeface="Lato"/>
                <a:sym typeface="Lato"/>
              </a:rPr>
              <a:t> </a:t>
            </a:r>
            <a:endParaRPr sz="3600" b="0" i="0" u="none" strike="noStrike" cap="none">
              <a:solidFill>
                <a:srgbClr val="888888"/>
              </a:solidFill>
              <a:latin typeface="Calibri"/>
              <a:ea typeface="Calibri"/>
              <a:cs typeface="Calibri"/>
              <a:sym typeface="Calibri"/>
            </a:endParaRPr>
          </a:p>
        </p:txBody>
      </p:sp>
      <p:pic>
        <p:nvPicPr>
          <p:cNvPr id="167" name="Google Shape;167;p25"/>
          <p:cNvPicPr preferRelativeResize="0"/>
          <p:nvPr/>
        </p:nvPicPr>
        <p:blipFill>
          <a:blip r:embed="rId3">
            <a:alphaModFix/>
          </a:blip>
          <a:stretch>
            <a:fillRect/>
          </a:stretch>
        </p:blipFill>
        <p:spPr>
          <a:xfrm>
            <a:off x="7328250" y="2285425"/>
            <a:ext cx="4519801" cy="2956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679400" y="2561800"/>
            <a:ext cx="10833300" cy="17343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a:t>So what does that mean?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1604266" y="243790"/>
            <a:ext cx="8983467" cy="1676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i="0" u="none" strike="noStrike" cap="none" dirty="0">
                <a:solidFill>
                  <a:schemeClr val="dk1"/>
                </a:solidFill>
                <a:latin typeface="Playfair Display"/>
                <a:ea typeface="Playfair Display"/>
                <a:cs typeface="Playfair Display"/>
                <a:sym typeface="Playfair Display"/>
              </a:rPr>
              <a:t>Pr</a:t>
            </a:r>
            <a:r>
              <a:rPr lang="en-US" sz="4400" dirty="0"/>
              <a:t>o</a:t>
            </a:r>
            <a:r>
              <a:rPr lang="en-US" sz="4400" i="0" u="none" strike="noStrike" cap="none" dirty="0">
                <a:solidFill>
                  <a:schemeClr val="dk1"/>
                </a:solidFill>
                <a:latin typeface="Playfair Display"/>
                <a:ea typeface="Playfair Display"/>
                <a:cs typeface="Playfair Display"/>
                <a:sym typeface="Playfair Display"/>
              </a:rPr>
              <a:t>vide Interim Support to States</a:t>
            </a:r>
            <a:br>
              <a:rPr lang="en-US" sz="4400" i="0" u="none" strike="noStrike" cap="none" dirty="0">
                <a:solidFill>
                  <a:schemeClr val="dk1"/>
                </a:solidFill>
                <a:latin typeface="Playfair Display"/>
                <a:ea typeface="Playfair Display"/>
                <a:cs typeface="Playfair Display"/>
                <a:sym typeface="Playfair Display"/>
              </a:rPr>
            </a:br>
            <a:endParaRPr sz="4400" i="0" u="none" strike="noStrike" cap="none" dirty="0">
              <a:solidFill>
                <a:schemeClr val="dk1"/>
              </a:solidFill>
              <a:latin typeface="Playfair Display"/>
              <a:ea typeface="Playfair Display"/>
              <a:cs typeface="Playfair Display"/>
              <a:sym typeface="Playfair Display"/>
            </a:endParaRPr>
          </a:p>
        </p:txBody>
      </p:sp>
      <p:sp>
        <p:nvSpPr>
          <p:cNvPr id="180" name="Google Shape;180;p27"/>
          <p:cNvSpPr txBox="1">
            <a:spLocks noGrp="1"/>
          </p:cNvSpPr>
          <p:nvPr>
            <p:ph type="body" idx="4294967295"/>
          </p:nvPr>
        </p:nvSpPr>
        <p:spPr>
          <a:xfrm>
            <a:off x="415924" y="609550"/>
            <a:ext cx="11360150" cy="4202112"/>
          </a:xfrm>
          <a:prstGeom prst="rect">
            <a:avLst/>
          </a:prstGeom>
        </p:spPr>
        <p:txBody>
          <a:bodyPr spcFirstLastPara="1" wrap="square" lIns="121900" tIns="121900" rIns="121900" bIns="121900" anchor="t" anchorCtr="0">
            <a:noAutofit/>
          </a:bodyPr>
          <a:lstStyle/>
          <a:p>
            <a:pPr marL="914400" lvl="0" indent="0" rtl="0">
              <a:lnSpc>
                <a:spcPct val="100000"/>
              </a:lnSpc>
              <a:spcBef>
                <a:spcPts val="1000"/>
              </a:spcBef>
              <a:spcAft>
                <a:spcPts val="0"/>
              </a:spcAft>
              <a:buNone/>
            </a:pPr>
            <a:endParaRPr sz="3000" dirty="0">
              <a:solidFill>
                <a:srgbClr val="FFFFFF"/>
              </a:solidFill>
            </a:endParaRPr>
          </a:p>
          <a:p>
            <a:pPr indent="-419100">
              <a:lnSpc>
                <a:spcPct val="100000"/>
              </a:lnSpc>
              <a:spcBef>
                <a:spcPts val="1000"/>
              </a:spcBef>
              <a:buClr>
                <a:srgbClr val="FFFFFF"/>
              </a:buClr>
              <a:buSzPts val="3000"/>
            </a:pPr>
            <a:r>
              <a:rPr lang="en-US" sz="3000" dirty="0">
                <a:solidFill>
                  <a:srgbClr val="FFFFFF"/>
                </a:solidFill>
              </a:rPr>
              <a:t>Consider all compounds in PFAS family as a class  when determining regulatory action</a:t>
            </a:r>
            <a:br>
              <a:rPr lang="en-US" sz="3000" dirty="0">
                <a:solidFill>
                  <a:srgbClr val="FFFFFF"/>
                </a:solidFill>
              </a:rPr>
            </a:br>
            <a:endParaRPr lang="en-US" sz="3000" dirty="0">
              <a:solidFill>
                <a:srgbClr val="FFFFFF"/>
              </a:solidFill>
            </a:endParaRPr>
          </a:p>
          <a:p>
            <a:pPr lvl="0" indent="-419100">
              <a:lnSpc>
                <a:spcPct val="100000"/>
              </a:lnSpc>
              <a:spcBef>
                <a:spcPts val="1000"/>
              </a:spcBef>
              <a:buClr>
                <a:srgbClr val="FFFFFF"/>
              </a:buClr>
              <a:buSzPts val="3000"/>
            </a:pPr>
            <a:r>
              <a:rPr lang="en-US" sz="3000" dirty="0">
                <a:solidFill>
                  <a:srgbClr val="FFFFFF"/>
                </a:solidFill>
              </a:rPr>
              <a:t>Provide states with standardized PFAS test methods for surface and wastewater and lower the standard detection level to 10 ppt in accordance with health protective levels recommended by the Agency for Toxic Substances and Disease Registry (ATSDR) and the EPA </a:t>
            </a:r>
            <a:br>
              <a:rPr lang="en-US" sz="3000" dirty="0">
                <a:solidFill>
                  <a:srgbClr val="FFFFFF"/>
                </a:solidFill>
              </a:rPr>
            </a:br>
            <a:endParaRPr sz="3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8"/>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rtl="0">
              <a:lnSpc>
                <a:spcPct val="90000"/>
              </a:lnSpc>
              <a:spcBef>
                <a:spcPts val="0"/>
              </a:spcBef>
              <a:spcAft>
                <a:spcPts val="0"/>
              </a:spcAft>
              <a:buClr>
                <a:schemeClr val="dk1"/>
              </a:buClr>
              <a:buSzPts val="4400"/>
              <a:buFont typeface="Calibri"/>
              <a:buNone/>
            </a:pPr>
            <a:r>
              <a:rPr lang="en-US" b="1" dirty="0">
                <a:latin typeface="Playfair Display" panose="020B0604020202020204" charset="0"/>
              </a:rPr>
              <a:t>Provide Interim Support to States</a:t>
            </a:r>
            <a:br>
              <a:rPr lang="en-US" sz="4400" dirty="0"/>
            </a:br>
            <a:endParaRPr sz="4400" dirty="0"/>
          </a:p>
          <a:p>
            <a:pPr marL="457200" lvl="0" indent="0">
              <a:spcBef>
                <a:spcPts val="0"/>
              </a:spcBef>
              <a:spcAft>
                <a:spcPts val="0"/>
              </a:spcAft>
              <a:buNone/>
            </a:pPr>
            <a:endParaRPr dirty="0">
              <a:latin typeface="Lato"/>
              <a:ea typeface="Lato"/>
              <a:cs typeface="Lato"/>
              <a:sym typeface="Lato"/>
            </a:endParaRPr>
          </a:p>
        </p:txBody>
      </p:sp>
      <p:sp>
        <p:nvSpPr>
          <p:cNvPr id="185" name="Google Shape;185;p28"/>
          <p:cNvSpPr txBox="1">
            <a:spLocks noGrp="1"/>
          </p:cNvSpPr>
          <p:nvPr>
            <p:ph type="body" idx="1"/>
          </p:nvPr>
        </p:nvSpPr>
        <p:spPr>
          <a:xfrm>
            <a:off x="731520" y="1368425"/>
            <a:ext cx="10515600" cy="43512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1000"/>
              </a:spcBef>
              <a:spcAft>
                <a:spcPts val="0"/>
              </a:spcAft>
              <a:buClr>
                <a:srgbClr val="FFFFFF"/>
              </a:buClr>
              <a:buSzPts val="3000"/>
              <a:buChar char="●"/>
            </a:pPr>
            <a:r>
              <a:rPr lang="en-US" sz="3000" i="0" u="none" strike="noStrike" cap="none" dirty="0">
                <a:solidFill>
                  <a:srgbClr val="FFFFFF"/>
                </a:solidFill>
              </a:rPr>
              <a:t>Fully disclose extent of the PFAS problem public</a:t>
            </a:r>
            <a:endParaRPr sz="3000" i="0" u="none" strike="noStrike" cap="none" dirty="0">
              <a:solidFill>
                <a:srgbClr val="FFFFFF"/>
              </a:solidFill>
            </a:endParaRPr>
          </a:p>
          <a:p>
            <a:pPr marL="914400" marR="0" lvl="1" indent="-419100" algn="l" rtl="0">
              <a:lnSpc>
                <a:spcPct val="115000"/>
              </a:lnSpc>
              <a:spcBef>
                <a:spcPts val="0"/>
              </a:spcBef>
              <a:spcAft>
                <a:spcPts val="0"/>
              </a:spcAft>
              <a:buClr>
                <a:srgbClr val="FFFFFF"/>
              </a:buClr>
              <a:buSzPts val="3000"/>
              <a:buChar char="○"/>
            </a:pPr>
            <a:r>
              <a:rPr lang="en-US" sz="3000" i="0" u="none" strike="noStrike" cap="none" dirty="0">
                <a:solidFill>
                  <a:srgbClr val="FFFFFF"/>
                </a:solidFill>
              </a:rPr>
              <a:t> </a:t>
            </a:r>
            <a:r>
              <a:rPr lang="en-US" sz="3000" dirty="0">
                <a:solidFill>
                  <a:srgbClr val="FFFFFF"/>
                </a:solidFill>
              </a:rPr>
              <a:t>S</a:t>
            </a:r>
            <a:r>
              <a:rPr lang="en-US" sz="3000" i="0" u="none" strike="noStrike" cap="none" dirty="0">
                <a:solidFill>
                  <a:srgbClr val="FFFFFF"/>
                </a:solidFill>
              </a:rPr>
              <a:t>ources of PFAS contamination</a:t>
            </a:r>
            <a:endParaRPr sz="3000" i="0" u="none" strike="noStrike" cap="none" dirty="0">
              <a:solidFill>
                <a:srgbClr val="FFFFFF"/>
              </a:solidFill>
            </a:endParaRPr>
          </a:p>
          <a:p>
            <a:pPr marL="914400" marR="0" lvl="1" indent="-419100" algn="l" rtl="0">
              <a:lnSpc>
                <a:spcPct val="115000"/>
              </a:lnSpc>
              <a:spcBef>
                <a:spcPts val="0"/>
              </a:spcBef>
              <a:spcAft>
                <a:spcPts val="0"/>
              </a:spcAft>
              <a:buClr>
                <a:srgbClr val="FFFFFF"/>
              </a:buClr>
              <a:buSzPts val="3000"/>
              <a:buChar char="○"/>
            </a:pPr>
            <a:r>
              <a:rPr lang="en-US" sz="3000" dirty="0">
                <a:solidFill>
                  <a:srgbClr val="FFFFFF"/>
                </a:solidFill>
              </a:rPr>
              <a:t> P</a:t>
            </a:r>
            <a:r>
              <a:rPr lang="en-US" sz="3000" i="0" u="none" strike="noStrike" cap="none" dirty="0">
                <a:solidFill>
                  <a:srgbClr val="FFFFFF"/>
                </a:solidFill>
              </a:rPr>
              <a:t>otential health effects of PFAS contamination</a:t>
            </a:r>
            <a:endParaRPr sz="3000" i="0" u="none" strike="noStrike" cap="none" dirty="0">
              <a:solidFill>
                <a:srgbClr val="FFFFFF"/>
              </a:solidFill>
            </a:endParaRPr>
          </a:p>
          <a:p>
            <a:pPr marL="914400" marR="0" lvl="1" indent="-419100" algn="l" rtl="0">
              <a:lnSpc>
                <a:spcPct val="115000"/>
              </a:lnSpc>
              <a:spcBef>
                <a:spcPts val="0"/>
              </a:spcBef>
              <a:spcAft>
                <a:spcPts val="0"/>
              </a:spcAft>
              <a:buClr>
                <a:srgbClr val="FFFFFF"/>
              </a:buClr>
              <a:buSzPts val="3000"/>
              <a:buChar char="○"/>
            </a:pPr>
            <a:r>
              <a:rPr lang="en-US" sz="3000" i="0" u="none" strike="noStrike" cap="none" dirty="0">
                <a:solidFill>
                  <a:srgbClr val="FFFFFF"/>
                </a:solidFill>
              </a:rPr>
              <a:t> PFAS measurements in the environment.</a:t>
            </a:r>
            <a:br>
              <a:rPr lang="en-US" sz="3000" i="0" u="none" strike="noStrike" cap="none" dirty="0">
                <a:solidFill>
                  <a:srgbClr val="FFFFFF"/>
                </a:solidFill>
              </a:rPr>
            </a:br>
            <a:endParaRPr sz="3000" dirty="0">
              <a:solidFill>
                <a:srgbClr val="FFFFFF"/>
              </a:solidFill>
            </a:endParaRPr>
          </a:p>
          <a:p>
            <a:pPr lvl="0" indent="-419100">
              <a:lnSpc>
                <a:spcPct val="100000"/>
              </a:lnSpc>
              <a:buClr>
                <a:srgbClr val="FFFFFF"/>
              </a:buClr>
              <a:buSzPts val="3000"/>
              <a:buChar char="●"/>
            </a:pPr>
            <a:r>
              <a:rPr lang="en-US" sz="3000" dirty="0">
                <a:solidFill>
                  <a:srgbClr val="FFFFFF"/>
                </a:solidFill>
              </a:rPr>
              <a:t>Share with state regulatory bodies all data EPA has on presence of PFAS in the environment</a:t>
            </a:r>
          </a:p>
          <a:p>
            <a:pPr marL="1371600" lvl="1" indent="-419100">
              <a:lnSpc>
                <a:spcPct val="100000"/>
              </a:lnSpc>
              <a:spcBef>
                <a:spcPts val="1000"/>
              </a:spcBef>
              <a:buClr>
                <a:srgbClr val="FFFFFF"/>
              </a:buClr>
              <a:buSzPts val="3000"/>
              <a:buChar char="○"/>
            </a:pPr>
            <a:r>
              <a:rPr lang="en-US" sz="3000" dirty="0">
                <a:solidFill>
                  <a:srgbClr val="FFFFFF"/>
                </a:solidFill>
              </a:rPr>
              <a:t>Known or potential sources of PFAS</a:t>
            </a:r>
          </a:p>
          <a:p>
            <a:pPr marL="1371600" lvl="1" indent="-368300">
              <a:lnSpc>
                <a:spcPct val="100000"/>
              </a:lnSpc>
              <a:spcBef>
                <a:spcPts val="1000"/>
              </a:spcBef>
              <a:buClr>
                <a:srgbClr val="FFFFFF"/>
              </a:buClr>
              <a:buSzPts val="2200"/>
              <a:buChar char="○"/>
            </a:pPr>
            <a:r>
              <a:rPr lang="en-US" sz="3000" dirty="0">
                <a:solidFill>
                  <a:srgbClr val="FFFFFF"/>
                </a:solidFill>
              </a:rPr>
              <a:t>Industrial processes that may create PFAS as a byproduct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9"/>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rtl="0">
              <a:lnSpc>
                <a:spcPct val="90000"/>
              </a:lnSpc>
              <a:spcBef>
                <a:spcPts val="0"/>
              </a:spcBef>
              <a:spcAft>
                <a:spcPts val="0"/>
              </a:spcAft>
              <a:buNone/>
            </a:pPr>
            <a:r>
              <a:rPr lang="en-US" sz="4400" b="1" dirty="0">
                <a:latin typeface="Playfair Display" panose="020B0604020202020204" charset="0"/>
              </a:rPr>
              <a:t>Provide Interim Support to States</a:t>
            </a:r>
            <a:br>
              <a:rPr lang="en-US" sz="4400" dirty="0"/>
            </a:br>
            <a:endParaRPr sz="4400" dirty="0"/>
          </a:p>
          <a:p>
            <a:pPr marL="914400" lvl="0" indent="0">
              <a:spcBef>
                <a:spcPts val="0"/>
              </a:spcBef>
              <a:spcAft>
                <a:spcPts val="0"/>
              </a:spcAft>
              <a:buNone/>
            </a:pPr>
            <a:endParaRPr dirty="0"/>
          </a:p>
        </p:txBody>
      </p:sp>
      <p:sp>
        <p:nvSpPr>
          <p:cNvPr id="192" name="Google Shape;192;p29"/>
          <p:cNvSpPr txBox="1">
            <a:spLocks noGrp="1"/>
          </p:cNvSpPr>
          <p:nvPr>
            <p:ph type="body" idx="1"/>
          </p:nvPr>
        </p:nvSpPr>
        <p:spPr>
          <a:xfrm>
            <a:off x="838200" y="1253400"/>
            <a:ext cx="10515600" cy="4351200"/>
          </a:xfrm>
          <a:prstGeom prst="rect">
            <a:avLst/>
          </a:prstGeom>
          <a:noFill/>
          <a:ln>
            <a:noFill/>
          </a:ln>
        </p:spPr>
        <p:txBody>
          <a:bodyPr spcFirstLastPara="1" wrap="square" lIns="91425" tIns="45700" rIns="91425" bIns="45700" anchor="t" anchorCtr="0">
            <a:noAutofit/>
          </a:bodyPr>
          <a:lstStyle/>
          <a:p>
            <a:pPr marL="1028700" indent="-571500">
              <a:spcBef>
                <a:spcPts val="500"/>
              </a:spcBef>
              <a:buSzPct val="150000"/>
              <a:buFont typeface="Arial" panose="020B0604020202020204" pitchFamily="34" charset="0"/>
              <a:buChar char="•"/>
            </a:pPr>
            <a:r>
              <a:rPr lang="en-US" sz="3600" dirty="0">
                <a:solidFill>
                  <a:srgbClr val="FFFFFF"/>
                </a:solidFill>
              </a:rPr>
              <a:t>Conduct a national PFAS health study</a:t>
            </a:r>
            <a:br>
              <a:rPr lang="en-US" sz="3600" dirty="0">
                <a:solidFill>
                  <a:srgbClr val="FFFFFF"/>
                </a:solidFill>
              </a:rPr>
            </a:br>
            <a:endParaRPr lang="en-US" sz="3600" dirty="0">
              <a:solidFill>
                <a:srgbClr val="FFFFFF"/>
              </a:solidFill>
            </a:endParaRPr>
          </a:p>
          <a:p>
            <a:pPr marL="1028700" indent="-571500">
              <a:spcBef>
                <a:spcPts val="500"/>
              </a:spcBef>
              <a:buSzPct val="150000"/>
              <a:buFont typeface="Arial" panose="020B0604020202020204" pitchFamily="34" charset="0"/>
              <a:buChar char="•"/>
            </a:pPr>
            <a:r>
              <a:rPr lang="en-US" sz="3600" dirty="0">
                <a:solidFill>
                  <a:srgbClr val="FFFFFF"/>
                </a:solidFill>
              </a:rPr>
              <a:t>Ban any new PFAS manufacturing requests</a:t>
            </a:r>
            <a:br>
              <a:rPr lang="en-US" sz="3600" dirty="0">
                <a:solidFill>
                  <a:srgbClr val="FFFFFF"/>
                </a:solidFill>
              </a:rPr>
            </a:br>
            <a:endParaRPr lang="en-US" sz="3600" dirty="0">
              <a:solidFill>
                <a:srgbClr val="FFFFFF"/>
              </a:solidFill>
            </a:endParaRPr>
          </a:p>
          <a:p>
            <a:pPr marL="1028700" indent="-571500">
              <a:spcBef>
                <a:spcPts val="500"/>
              </a:spcBef>
              <a:buSzPct val="150000"/>
              <a:buFont typeface="Arial" panose="020B0604020202020204" pitchFamily="34" charset="0"/>
              <a:buChar char="•"/>
            </a:pPr>
            <a:r>
              <a:rPr lang="en-US" sz="3600" dirty="0">
                <a:solidFill>
                  <a:srgbClr val="FFFFFF"/>
                </a:solidFill>
              </a:rPr>
              <a:t>Add PFAS chemicals to the Toxics Release Inventory</a:t>
            </a:r>
            <a:br>
              <a:rPr lang="en-US" sz="3600" dirty="0">
                <a:solidFill>
                  <a:srgbClr val="FFFFFF"/>
                </a:solidFill>
              </a:rPr>
            </a:br>
            <a:endParaRPr lang="en-US" sz="3600" dirty="0">
              <a:solidFill>
                <a:srgbClr val="FFFFFF"/>
              </a:solidFill>
            </a:endParaRPr>
          </a:p>
          <a:p>
            <a:pPr marL="1028700" indent="-571500">
              <a:spcBef>
                <a:spcPts val="500"/>
              </a:spcBef>
              <a:buSzPct val="150000"/>
              <a:buFont typeface="Arial" panose="020B0604020202020204" pitchFamily="34" charset="0"/>
              <a:buChar char="•"/>
            </a:pPr>
            <a:r>
              <a:rPr lang="en-US" sz="3600" dirty="0">
                <a:solidFill>
                  <a:srgbClr val="FFFFFF"/>
                </a:solidFill>
              </a:rPr>
              <a:t>TSCA conditions applied to manufacture of a PFAS should  also apply when compound is produced as byproduct</a:t>
            </a:r>
          </a:p>
          <a:p>
            <a:pPr marL="1028700" indent="-571500">
              <a:spcBef>
                <a:spcPts val="500"/>
              </a:spcBef>
              <a:buSzPct val="150000"/>
              <a:buFont typeface="Arial" panose="020B0604020202020204" pitchFamily="34" charset="0"/>
              <a:buChar char="•"/>
            </a:pPr>
            <a:endParaRPr lang="en-US" sz="3600" dirty="0">
              <a:solidFill>
                <a:srgbClr val="FFFFFF"/>
              </a:solidFill>
            </a:endParaRPr>
          </a:p>
          <a:p>
            <a:pPr marL="1028700" indent="-571500">
              <a:spcBef>
                <a:spcPts val="500"/>
              </a:spcBef>
              <a:buSzPct val="150000"/>
              <a:buFont typeface="Arial" panose="020B0604020202020204" pitchFamily="34" charset="0"/>
              <a:buChar char="•"/>
            </a:pPr>
            <a:endParaRPr lang="en-US" sz="3600" dirty="0">
              <a:solidFill>
                <a:srgbClr val="FFFFFF"/>
              </a:solidFill>
            </a:endParaRPr>
          </a:p>
          <a:p>
            <a:pPr marL="1028700" indent="-571500">
              <a:spcBef>
                <a:spcPts val="500"/>
              </a:spcBef>
              <a:buSzPct val="150000"/>
              <a:buFont typeface="Arial" panose="020B0604020202020204" pitchFamily="34" charset="0"/>
              <a:buChar char="•"/>
            </a:pPr>
            <a:endParaRPr lang="en-US" sz="3600" dirty="0">
              <a:solidFill>
                <a:srgbClr val="FFFFFF"/>
              </a:solidFill>
            </a:endParaRPr>
          </a:p>
          <a:p>
            <a:pPr marL="457200" marR="0" lvl="0" indent="0" algn="l" rtl="0">
              <a:lnSpc>
                <a:spcPct val="90000"/>
              </a:lnSpc>
              <a:spcBef>
                <a:spcPts val="500"/>
              </a:spcBef>
              <a:spcAft>
                <a:spcPts val="0"/>
              </a:spcAft>
              <a:buNone/>
            </a:pPr>
            <a:endParaRPr sz="3600" i="0" u="none" strike="noStrike" cap="none" dirty="0">
              <a:solidFill>
                <a:srgbClr val="FFFFFF"/>
              </a:solidFill>
            </a:endParaRPr>
          </a:p>
          <a:p>
            <a:pPr marL="0" marR="0" lvl="0" indent="0" algn="l" rtl="0">
              <a:lnSpc>
                <a:spcPct val="200000"/>
              </a:lnSpc>
              <a:spcBef>
                <a:spcPts val="0"/>
              </a:spcBef>
              <a:spcAft>
                <a:spcPts val="0"/>
              </a:spcAft>
              <a:buClr>
                <a:srgbClr val="FFFFFF"/>
              </a:buClr>
              <a:buSzPts val="3600"/>
              <a:buNone/>
            </a:pPr>
            <a:br>
              <a:rPr lang="en-US" sz="3200" dirty="0">
                <a:solidFill>
                  <a:srgbClr val="FFFFFF"/>
                </a:solidFill>
              </a:rPr>
            </a:br>
            <a:endParaRPr lang="en-US" sz="3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fade">
                                      <p:cBhvr>
                                        <p:cTn id="2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807720" y="634850"/>
            <a:ext cx="11109960" cy="10809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dirty="0">
                <a:latin typeface="Playfair Display"/>
                <a:ea typeface="Playfair Display"/>
                <a:cs typeface="Playfair Display"/>
                <a:sym typeface="Playfair Display"/>
              </a:rPr>
              <a:t>Require Corporate Responsibility</a:t>
            </a:r>
            <a:endParaRPr sz="5400" i="0" u="none" strike="noStrike" cap="none" dirty="0">
              <a:solidFill>
                <a:schemeClr val="dk1"/>
              </a:solidFill>
              <a:latin typeface="Playfair Display"/>
              <a:ea typeface="Playfair Display"/>
              <a:cs typeface="Playfair Display"/>
              <a:sym typeface="Playfair Display"/>
            </a:endParaRPr>
          </a:p>
        </p:txBody>
      </p:sp>
      <p:pic>
        <p:nvPicPr>
          <p:cNvPr id="200" name="Google Shape;200;p30"/>
          <p:cNvPicPr preferRelativeResize="0"/>
          <p:nvPr/>
        </p:nvPicPr>
        <p:blipFill>
          <a:blip r:embed="rId3">
            <a:alphaModFix/>
          </a:blip>
          <a:stretch>
            <a:fillRect/>
          </a:stretch>
        </p:blipFill>
        <p:spPr>
          <a:xfrm>
            <a:off x="2516790" y="2476865"/>
            <a:ext cx="6554600" cy="338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Safety Born Of Accountability</a:t>
            </a:r>
            <a:endParaRPr/>
          </a:p>
        </p:txBody>
      </p:sp>
      <p:sp>
        <p:nvSpPr>
          <p:cNvPr id="207" name="Google Shape;207;p31"/>
          <p:cNvSpPr txBox="1">
            <a:spLocks noGrp="1"/>
          </p:cNvSpPr>
          <p:nvPr>
            <p:ph type="body" idx="1"/>
          </p:nvPr>
        </p:nvSpPr>
        <p:spPr>
          <a:xfrm>
            <a:off x="123955" y="1824599"/>
            <a:ext cx="5333100" cy="4201200"/>
          </a:xfrm>
          <a:prstGeom prst="rect">
            <a:avLst/>
          </a:prstGeom>
        </p:spPr>
        <p:txBody>
          <a:bodyPr spcFirstLastPara="1" wrap="square" lIns="121900" tIns="121900" rIns="121900" bIns="121900" anchor="t" anchorCtr="0">
            <a:noAutofit/>
          </a:bodyPr>
          <a:lstStyle/>
          <a:p>
            <a:pPr marL="457200" lvl="0" indent="-381000" rtl="0">
              <a:spcBef>
                <a:spcPts val="0"/>
              </a:spcBef>
              <a:spcAft>
                <a:spcPts val="0"/>
              </a:spcAft>
              <a:buSzPts val="2400"/>
              <a:buChar char="●"/>
            </a:pPr>
            <a:r>
              <a:rPr lang="en-US" sz="2400" dirty="0"/>
              <a:t>Corporations need to be good citizens</a:t>
            </a:r>
            <a:br>
              <a:rPr lang="en-US" sz="2400" dirty="0"/>
            </a:br>
            <a:endParaRPr sz="2400" dirty="0"/>
          </a:p>
          <a:p>
            <a:pPr marL="457200" lvl="0" indent="-381000" rtl="0">
              <a:spcBef>
                <a:spcPts val="0"/>
              </a:spcBef>
              <a:spcAft>
                <a:spcPts val="0"/>
              </a:spcAft>
              <a:buSzPts val="2400"/>
              <a:buChar char="●"/>
            </a:pPr>
            <a:r>
              <a:rPr lang="en-US" sz="2400" dirty="0"/>
              <a:t>Voluntary compliance is not reasonable or effective</a:t>
            </a:r>
            <a:br>
              <a:rPr lang="en-US" sz="2400" dirty="0"/>
            </a:br>
            <a:endParaRPr sz="2400" dirty="0"/>
          </a:p>
          <a:p>
            <a:pPr marL="457200" lvl="0" indent="-381000" rtl="0">
              <a:spcBef>
                <a:spcPts val="0"/>
              </a:spcBef>
              <a:spcAft>
                <a:spcPts val="0"/>
              </a:spcAft>
              <a:buSzPts val="2400"/>
              <a:buChar char="●"/>
            </a:pPr>
            <a:r>
              <a:rPr lang="en-US" sz="2400" dirty="0"/>
              <a:t>Laws needed to require industry to participate</a:t>
            </a:r>
            <a:endParaRPr sz="2400" dirty="0"/>
          </a:p>
          <a:p>
            <a:pPr marL="914400" lvl="1" indent="-381000" rtl="0">
              <a:spcBef>
                <a:spcPts val="0"/>
              </a:spcBef>
              <a:spcAft>
                <a:spcPts val="0"/>
              </a:spcAft>
              <a:buSzPts val="2400"/>
              <a:buChar char="○"/>
            </a:pPr>
            <a:r>
              <a:rPr lang="en-US" sz="2400" dirty="0"/>
              <a:t>Innovation</a:t>
            </a:r>
            <a:endParaRPr sz="2400" dirty="0"/>
          </a:p>
          <a:p>
            <a:pPr marL="914400" lvl="1" indent="-381000">
              <a:spcBef>
                <a:spcPts val="0"/>
              </a:spcBef>
              <a:spcAft>
                <a:spcPts val="0"/>
              </a:spcAft>
              <a:buSzPts val="2400"/>
              <a:buChar char="○"/>
            </a:pPr>
            <a:r>
              <a:rPr lang="en-US" sz="2400" dirty="0"/>
              <a:t>Accountability</a:t>
            </a:r>
            <a:endParaRPr sz="2400" dirty="0"/>
          </a:p>
        </p:txBody>
      </p:sp>
      <p:sp>
        <p:nvSpPr>
          <p:cNvPr id="208" name="Google Shape;208;p31"/>
          <p:cNvSpPr txBox="1">
            <a:spLocks noGrp="1"/>
          </p:cNvSpPr>
          <p:nvPr>
            <p:ph type="body" idx="2"/>
          </p:nvPr>
        </p:nvSpPr>
        <p:spPr>
          <a:xfrm>
            <a:off x="6443200" y="1890600"/>
            <a:ext cx="5333100" cy="4201200"/>
          </a:xfrm>
          <a:prstGeom prst="rect">
            <a:avLst/>
          </a:prstGeom>
        </p:spPr>
        <p:txBody>
          <a:bodyPr spcFirstLastPara="1" wrap="square" lIns="121900" tIns="121900" rIns="121900" bIns="121900" anchor="t" anchorCtr="0">
            <a:noAutofit/>
          </a:bodyPr>
          <a:lstStyle/>
          <a:p>
            <a:pPr marL="0" lvl="0" indent="0">
              <a:spcBef>
                <a:spcPts val="0"/>
              </a:spcBef>
              <a:spcAft>
                <a:spcPts val="2100"/>
              </a:spcAft>
              <a:buNone/>
            </a:pPr>
            <a:endParaRPr/>
          </a:p>
        </p:txBody>
      </p:sp>
      <p:pic>
        <p:nvPicPr>
          <p:cNvPr id="209" name="Google Shape;209;p31"/>
          <p:cNvPicPr preferRelativeResize="0"/>
          <p:nvPr/>
        </p:nvPicPr>
        <p:blipFill>
          <a:blip r:embed="rId3">
            <a:alphaModFix/>
          </a:blip>
          <a:stretch>
            <a:fillRect/>
          </a:stretch>
        </p:blipFill>
        <p:spPr>
          <a:xfrm>
            <a:off x="5457055" y="1890600"/>
            <a:ext cx="6475045" cy="4315424"/>
          </a:xfrm>
          <a:prstGeom prst="rect">
            <a:avLst/>
          </a:prstGeom>
          <a:noFill/>
          <a:ln>
            <a:noFill/>
          </a:ln>
        </p:spPr>
      </p:pic>
      <p:sp>
        <p:nvSpPr>
          <p:cNvPr id="210" name="Google Shape;210;p31"/>
          <p:cNvSpPr txBox="1"/>
          <p:nvPr/>
        </p:nvSpPr>
        <p:spPr>
          <a:xfrm>
            <a:off x="10432700" y="6272025"/>
            <a:ext cx="1499400" cy="22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dirty="0"/>
              <a:t>Credit WHQR</a:t>
            </a:r>
            <a:endParaRP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body" idx="1"/>
          </p:nvPr>
        </p:nvSpPr>
        <p:spPr>
          <a:xfrm>
            <a:off x="415600" y="1890400"/>
            <a:ext cx="11360700" cy="42012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0"/>
              </a:spcBef>
              <a:spcAft>
                <a:spcPts val="0"/>
              </a:spcAft>
              <a:buClr>
                <a:srgbClr val="FFFFFF"/>
              </a:buClr>
              <a:buSzPts val="3000"/>
              <a:buFont typeface="Calibri"/>
              <a:buChar char="●"/>
            </a:pPr>
            <a:r>
              <a:rPr lang="en-US" sz="3000" dirty="0">
                <a:solidFill>
                  <a:srgbClr val="FFFFFF"/>
                </a:solidFill>
                <a:latin typeface="Calibri"/>
                <a:ea typeface="Calibri"/>
                <a:cs typeface="Calibri"/>
                <a:sym typeface="Calibri"/>
              </a:rPr>
              <a:t>Ensure all discharge is reported by listing PFAS as a class as a Hazardous Substances under the Clean Water Act</a:t>
            </a:r>
            <a:br>
              <a:rPr lang="en-US" sz="3000" dirty="0">
                <a:solidFill>
                  <a:srgbClr val="FFFFFF"/>
                </a:solidFill>
                <a:latin typeface="Calibri"/>
                <a:ea typeface="Calibri"/>
                <a:cs typeface="Calibri"/>
                <a:sym typeface="Calibri"/>
              </a:rPr>
            </a:br>
            <a:endParaRPr sz="3000" dirty="0">
              <a:solidFill>
                <a:srgbClr val="FFFFFF"/>
              </a:solidFill>
              <a:latin typeface="Calibri"/>
              <a:ea typeface="Calibri"/>
              <a:cs typeface="Calibri"/>
              <a:sym typeface="Calibri"/>
            </a:endParaRPr>
          </a:p>
          <a:p>
            <a:pPr marL="457200" marR="0" lvl="0" indent="-419100" algn="l" rtl="0">
              <a:lnSpc>
                <a:spcPct val="90000"/>
              </a:lnSpc>
              <a:spcBef>
                <a:spcPts val="0"/>
              </a:spcBef>
              <a:spcAft>
                <a:spcPts val="0"/>
              </a:spcAft>
              <a:buClr>
                <a:srgbClr val="FFFFFF"/>
              </a:buClr>
              <a:buSzPts val="3000"/>
              <a:buFont typeface="Calibri"/>
              <a:buChar char="●"/>
            </a:pPr>
            <a:r>
              <a:rPr lang="en-US" sz="3000" dirty="0">
                <a:solidFill>
                  <a:srgbClr val="FFFFFF"/>
                </a:solidFill>
                <a:latin typeface="Calibri"/>
                <a:ea typeface="Calibri"/>
                <a:cs typeface="Calibri"/>
                <a:sym typeface="Calibri"/>
              </a:rPr>
              <a:t>Require full disclosure of all animal and human toxicological studies conducted / contracted by industry</a:t>
            </a:r>
            <a:br>
              <a:rPr lang="en-US" sz="3000" dirty="0">
                <a:solidFill>
                  <a:srgbClr val="FFFFFF"/>
                </a:solidFill>
                <a:latin typeface="Calibri"/>
                <a:ea typeface="Calibri"/>
                <a:cs typeface="Calibri"/>
                <a:sym typeface="Calibri"/>
              </a:rPr>
            </a:br>
            <a:endParaRPr sz="3000" dirty="0">
              <a:solidFill>
                <a:srgbClr val="FFFFFF"/>
              </a:solidFill>
              <a:latin typeface="Calibri"/>
              <a:ea typeface="Calibri"/>
              <a:cs typeface="Calibri"/>
              <a:sym typeface="Calibri"/>
            </a:endParaRPr>
          </a:p>
          <a:p>
            <a:pPr marL="457200" marR="0" lvl="0" indent="-419100" algn="l" rtl="0">
              <a:lnSpc>
                <a:spcPct val="90000"/>
              </a:lnSpc>
              <a:spcBef>
                <a:spcPts val="0"/>
              </a:spcBef>
              <a:spcAft>
                <a:spcPts val="0"/>
              </a:spcAft>
              <a:buClr>
                <a:srgbClr val="FFFFFF"/>
              </a:buClr>
              <a:buSzPts val="3000"/>
              <a:buFont typeface="Calibri"/>
              <a:buChar char="●"/>
            </a:pPr>
            <a:r>
              <a:rPr lang="en-US" sz="3000" dirty="0">
                <a:solidFill>
                  <a:srgbClr val="FFFFFF"/>
                </a:solidFill>
                <a:latin typeface="Calibri"/>
                <a:ea typeface="Calibri"/>
                <a:cs typeface="Calibri"/>
                <a:sym typeface="Calibri"/>
              </a:rPr>
              <a:t>Deny requests to substitute one PFAS with another PFAS in production</a:t>
            </a:r>
            <a:br>
              <a:rPr lang="en-US" sz="3000" dirty="0">
                <a:solidFill>
                  <a:srgbClr val="FFFFFF"/>
                </a:solidFill>
                <a:latin typeface="Calibri"/>
                <a:ea typeface="Calibri"/>
                <a:cs typeface="Calibri"/>
                <a:sym typeface="Calibri"/>
              </a:rPr>
            </a:br>
            <a:endParaRPr sz="3000" dirty="0">
              <a:solidFill>
                <a:srgbClr val="FFFFFF"/>
              </a:solidFill>
              <a:latin typeface="Calibri"/>
              <a:ea typeface="Calibri"/>
              <a:cs typeface="Calibri"/>
              <a:sym typeface="Calibri"/>
            </a:endParaRPr>
          </a:p>
          <a:p>
            <a:pPr marL="457200" marR="0" lvl="0" indent="-419100" algn="l" rtl="0">
              <a:lnSpc>
                <a:spcPct val="90000"/>
              </a:lnSpc>
              <a:spcBef>
                <a:spcPts val="0"/>
              </a:spcBef>
              <a:spcAft>
                <a:spcPts val="0"/>
              </a:spcAft>
              <a:buClr>
                <a:srgbClr val="FFFFFF"/>
              </a:buClr>
              <a:buSzPts val="3000"/>
              <a:buFont typeface="Calibri"/>
              <a:buChar char="●"/>
            </a:pPr>
            <a:r>
              <a:rPr lang="en-US" sz="3000" dirty="0">
                <a:solidFill>
                  <a:srgbClr val="FFFFFF"/>
                </a:solidFill>
                <a:latin typeface="Calibri"/>
                <a:ea typeface="Calibri"/>
                <a:cs typeface="Calibri"/>
                <a:sym typeface="Calibri"/>
              </a:rPr>
              <a:t>And finally...</a:t>
            </a:r>
            <a:endParaRPr sz="3000" dirty="0">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A3838"/>
              </a:solidFill>
              <a:latin typeface="Calibri"/>
              <a:ea typeface="Calibri"/>
              <a:cs typeface="Calibri"/>
              <a:sym typeface="Calibri"/>
            </a:endParaRPr>
          </a:p>
          <a:p>
            <a:pPr marL="742950" marR="0" lvl="0" indent="0" algn="l" rtl="0">
              <a:lnSpc>
                <a:spcPct val="90000"/>
              </a:lnSpc>
              <a:spcBef>
                <a:spcPts val="1000"/>
              </a:spcBef>
              <a:spcAft>
                <a:spcPts val="2100"/>
              </a:spcAft>
              <a:buNone/>
            </a:pPr>
            <a:endParaRPr sz="3600" b="0" i="0" u="none" strike="noStrike" cap="none" dirty="0">
              <a:solidFill>
                <a:srgbClr val="3A3838"/>
              </a:solidFill>
              <a:latin typeface="Calibri"/>
              <a:ea typeface="Calibri"/>
              <a:cs typeface="Calibri"/>
              <a:sym typeface="Calibri"/>
            </a:endParaRPr>
          </a:p>
        </p:txBody>
      </p:sp>
      <p:sp>
        <p:nvSpPr>
          <p:cNvPr id="217" name="Google Shape;217;p32"/>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Industry Participation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1"/>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fade">
                                      <p:cBhvr>
                                        <p:cTn id="22" dur="1"/>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415600" y="496975"/>
            <a:ext cx="38874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Polluter Pays</a:t>
            </a:r>
            <a:endParaRPr/>
          </a:p>
        </p:txBody>
      </p:sp>
      <p:sp>
        <p:nvSpPr>
          <p:cNvPr id="224" name="Google Shape;224;p33"/>
          <p:cNvSpPr txBox="1">
            <a:spLocks noGrp="1"/>
          </p:cNvSpPr>
          <p:nvPr>
            <p:ph type="body" idx="1"/>
          </p:nvPr>
        </p:nvSpPr>
        <p:spPr>
          <a:xfrm>
            <a:off x="415650" y="1616575"/>
            <a:ext cx="11360700" cy="4201200"/>
          </a:xfrm>
          <a:prstGeom prst="rect">
            <a:avLst/>
          </a:prstGeom>
        </p:spPr>
        <p:txBody>
          <a:bodyPr spcFirstLastPara="1" wrap="square" lIns="121900" tIns="121900" rIns="121900" bIns="121900" anchor="t" anchorCtr="0">
            <a:noAutofit/>
          </a:bodyPr>
          <a:lstStyle/>
          <a:p>
            <a:pPr marL="457200" lvl="0" indent="-419100" rtl="0">
              <a:spcBef>
                <a:spcPts val="0"/>
              </a:spcBef>
              <a:spcAft>
                <a:spcPts val="0"/>
              </a:spcAft>
              <a:buSzPts val="3000"/>
              <a:buChar char="●"/>
            </a:pPr>
            <a:r>
              <a:rPr lang="en-US" sz="3000" dirty="0"/>
              <a:t>Industry must be held financially responsible for environmental contamination</a:t>
            </a:r>
            <a:endParaRPr sz="3000" dirty="0"/>
          </a:p>
          <a:p>
            <a:pPr marL="914400" lvl="1" indent="-381000" rtl="0">
              <a:spcBef>
                <a:spcPts val="0"/>
              </a:spcBef>
              <a:spcAft>
                <a:spcPts val="0"/>
              </a:spcAft>
              <a:buSzPts val="2400"/>
              <a:buChar char="○"/>
            </a:pPr>
            <a:r>
              <a:rPr lang="en-US" sz="2400" dirty="0"/>
              <a:t>Remediation on and off site</a:t>
            </a:r>
            <a:endParaRPr sz="2400" dirty="0"/>
          </a:p>
          <a:p>
            <a:pPr marL="914400" lvl="1" indent="-381000" rtl="0">
              <a:spcBef>
                <a:spcPts val="0"/>
              </a:spcBef>
              <a:spcAft>
                <a:spcPts val="0"/>
              </a:spcAft>
              <a:buSzPts val="2400"/>
              <a:buChar char="○"/>
            </a:pPr>
            <a:r>
              <a:rPr lang="en-US" sz="2400" dirty="0"/>
              <a:t>Effective filtration systems at utility scale when drinking water impacted</a:t>
            </a:r>
            <a:endParaRPr sz="2400" dirty="0"/>
          </a:p>
          <a:p>
            <a:pPr marL="914400" lvl="1" indent="-381000" rtl="0">
              <a:spcBef>
                <a:spcPts val="0"/>
              </a:spcBef>
              <a:spcAft>
                <a:spcPts val="0"/>
              </a:spcAft>
              <a:buSzPts val="2400"/>
              <a:buChar char="○"/>
            </a:pPr>
            <a:r>
              <a:rPr lang="en-US" sz="2400" dirty="0"/>
              <a:t>Human health studies</a:t>
            </a:r>
            <a:endParaRPr sz="2400" dirty="0"/>
          </a:p>
          <a:p>
            <a:pPr marL="914400" lvl="1" indent="-381000" rtl="0">
              <a:spcBef>
                <a:spcPts val="0"/>
              </a:spcBef>
              <a:spcAft>
                <a:spcPts val="0"/>
              </a:spcAft>
              <a:buSzPts val="2400"/>
              <a:buChar char="○"/>
            </a:pPr>
            <a:r>
              <a:rPr lang="en-US" sz="2400" dirty="0"/>
              <a:t>Environmental sampling</a:t>
            </a:r>
            <a:endParaRPr sz="2400" dirty="0"/>
          </a:p>
          <a:p>
            <a:pPr marL="914400" lvl="1" indent="-381000">
              <a:spcBef>
                <a:spcPts val="0"/>
              </a:spcBef>
              <a:spcAft>
                <a:spcPts val="0"/>
              </a:spcAft>
              <a:buSzPts val="2400"/>
              <a:buChar char="○"/>
            </a:pPr>
            <a:r>
              <a:rPr lang="en-US" sz="2400" dirty="0"/>
              <a:t>Ongoing monitoring </a:t>
            </a:r>
            <a:endParaRPr sz="2400" dirty="0"/>
          </a:p>
        </p:txBody>
      </p:sp>
      <p:pic>
        <p:nvPicPr>
          <p:cNvPr id="225" name="Google Shape;225;p33"/>
          <p:cNvPicPr preferRelativeResize="0"/>
          <p:nvPr/>
        </p:nvPicPr>
        <p:blipFill>
          <a:blip r:embed="rId3">
            <a:alphaModFix/>
          </a:blip>
          <a:stretch>
            <a:fillRect/>
          </a:stretch>
        </p:blipFill>
        <p:spPr>
          <a:xfrm>
            <a:off x="7941099" y="4012400"/>
            <a:ext cx="3580223" cy="23892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1"/>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Effect transition="in" filter="fade">
                                      <p:cBhvr>
                                        <p:cTn id="12" dur="1"/>
                                        <p:tgtEl>
                                          <p:spTgt spid="2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Effect transition="in" filter="fade">
                                      <p:cBhvr>
                                        <p:cTn id="17" dur="1"/>
                                        <p:tgtEl>
                                          <p:spTgt spid="2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Effect transition="in" filter="fade">
                                      <p:cBhvr>
                                        <p:cTn id="22" dur="1"/>
                                        <p:tgtEl>
                                          <p:spTgt spid="2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xEl>
                                              <p:pRg st="4" end="4"/>
                                            </p:txEl>
                                          </p:spTgt>
                                        </p:tgtEl>
                                        <p:attrNameLst>
                                          <p:attrName>style.visibility</p:attrName>
                                        </p:attrNameLst>
                                      </p:cBhvr>
                                      <p:to>
                                        <p:strVal val="visible"/>
                                      </p:to>
                                    </p:set>
                                    <p:animEffect transition="in" filter="fade">
                                      <p:cBhvr>
                                        <p:cTn id="27" dur="1"/>
                                        <p:tgtEl>
                                          <p:spTgt spid="2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xEl>
                                              <p:pRg st="5" end="5"/>
                                            </p:txEl>
                                          </p:spTgt>
                                        </p:tgtEl>
                                        <p:attrNameLst>
                                          <p:attrName>style.visibility</p:attrName>
                                        </p:attrNameLst>
                                      </p:cBhvr>
                                      <p:to>
                                        <p:strVal val="visible"/>
                                      </p:to>
                                    </p:set>
                                    <p:animEffect transition="in" filter="fade">
                                      <p:cBhvr>
                                        <p:cTn id="32" dur="1"/>
                                        <p:tgtEl>
                                          <p:spTgt spid="2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676A1C-9D76-4E93-8A81-BB397427E5C0}"/>
              </a:ext>
            </a:extLst>
          </p:cNvPr>
          <p:cNvSpPr>
            <a:spLocks noGrp="1"/>
          </p:cNvSpPr>
          <p:nvPr>
            <p:ph type="title"/>
          </p:nvPr>
        </p:nvSpPr>
        <p:spPr/>
        <p:txBody>
          <a:bodyPr/>
          <a:lstStyle/>
          <a:p>
            <a:r>
              <a:rPr lang="en-US" sz="4800" dirty="0"/>
              <a:t>Thank you EPA!</a:t>
            </a:r>
            <a:endParaRPr lang="en-NR" sz="4800" dirty="0"/>
          </a:p>
        </p:txBody>
      </p:sp>
      <p:sp>
        <p:nvSpPr>
          <p:cNvPr id="10" name="Text Placeholder 9">
            <a:extLst>
              <a:ext uri="{FF2B5EF4-FFF2-40B4-BE49-F238E27FC236}">
                <a16:creationId xmlns:a16="http://schemas.microsoft.com/office/drawing/2014/main" id="{C8417AC1-AA58-4CFD-9253-15D71CC00039}"/>
              </a:ext>
            </a:extLst>
          </p:cNvPr>
          <p:cNvSpPr>
            <a:spLocks noGrp="1"/>
          </p:cNvSpPr>
          <p:nvPr>
            <p:ph type="body" idx="1"/>
          </p:nvPr>
        </p:nvSpPr>
        <p:spPr/>
        <p:txBody>
          <a:bodyPr/>
          <a:lstStyle/>
          <a:p>
            <a:r>
              <a:rPr lang="en-US" sz="3200" dirty="0"/>
              <a:t>To the regional office of research and development (ORD) for the technical and financial support of our state and specifically our DEQ during this contamination crisis. </a:t>
            </a:r>
            <a:br>
              <a:rPr lang="en-US" sz="3200" dirty="0"/>
            </a:br>
            <a:endParaRPr lang="en-US" sz="3200" dirty="0"/>
          </a:p>
          <a:p>
            <a:r>
              <a:rPr lang="en-US" sz="3200" dirty="0"/>
              <a:t>For providing communities this forum to learn and be heard on the impacts of PFAS contamination to people and the environment. </a:t>
            </a:r>
            <a:br>
              <a:rPr lang="en-US" dirty="0"/>
            </a:br>
            <a:endParaRPr lang="en-US" dirty="0"/>
          </a:p>
          <a:p>
            <a:endParaRPr lang="en-NR" dirty="0"/>
          </a:p>
        </p:txBody>
      </p:sp>
    </p:spTree>
    <p:extLst>
      <p:ext uri="{BB962C8B-B14F-4D97-AF65-F5344CB8AC3E}">
        <p14:creationId xmlns:p14="http://schemas.microsoft.com/office/powerpoint/2010/main" val="587219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415650" y="353542"/>
            <a:ext cx="113607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dirty="0"/>
              <a:t>Protect Military, Firefighters and Families</a:t>
            </a:r>
            <a:endParaRPr dirty="0"/>
          </a:p>
        </p:txBody>
      </p:sp>
      <p:sp>
        <p:nvSpPr>
          <p:cNvPr id="232" name="Google Shape;232;p34"/>
          <p:cNvSpPr txBox="1">
            <a:spLocks noGrp="1"/>
          </p:cNvSpPr>
          <p:nvPr>
            <p:ph type="body" idx="1"/>
          </p:nvPr>
        </p:nvSpPr>
        <p:spPr>
          <a:xfrm>
            <a:off x="415650" y="1600840"/>
            <a:ext cx="5373900" cy="4201200"/>
          </a:xfrm>
          <a:prstGeom prst="rect">
            <a:avLst/>
          </a:prstGeom>
        </p:spPr>
        <p:txBody>
          <a:bodyPr spcFirstLastPara="1" wrap="square" lIns="121900" tIns="121900" rIns="121900" bIns="121900" anchor="t" anchorCtr="0">
            <a:noAutofit/>
          </a:bodyPr>
          <a:lstStyle/>
          <a:p>
            <a:pPr marL="457200" lvl="0" indent="-419100" rtl="0">
              <a:spcBef>
                <a:spcPts val="0"/>
              </a:spcBef>
              <a:spcAft>
                <a:spcPts val="0"/>
              </a:spcAft>
              <a:buSzPts val="3000"/>
              <a:buChar char="●"/>
            </a:pPr>
            <a:r>
              <a:rPr lang="en-US" sz="3000" dirty="0"/>
              <a:t>Halt use of all PFAS Aqueous Film Forming Foam on bases</a:t>
            </a:r>
          </a:p>
          <a:p>
            <a:pPr marL="457200" lvl="0" indent="-419100" rtl="0">
              <a:spcBef>
                <a:spcPts val="0"/>
              </a:spcBef>
              <a:spcAft>
                <a:spcPts val="0"/>
              </a:spcAft>
              <a:buSzPts val="3000"/>
              <a:buChar char="●"/>
            </a:pPr>
            <a:r>
              <a:rPr lang="en-US" sz="3000" dirty="0"/>
              <a:t>Halt use of PFAS in firefighting gear</a:t>
            </a:r>
            <a:endParaRPr sz="3000" dirty="0"/>
          </a:p>
          <a:p>
            <a:pPr marL="457200" lvl="0" indent="-419100" rtl="0">
              <a:spcBef>
                <a:spcPts val="0"/>
              </a:spcBef>
              <a:spcAft>
                <a:spcPts val="0"/>
              </a:spcAft>
              <a:buSzPts val="3000"/>
              <a:buChar char="●"/>
            </a:pPr>
            <a:r>
              <a:rPr lang="en-US" sz="3000" dirty="0"/>
              <a:t>Adopt same safe, effective alternatives used abroad</a:t>
            </a:r>
            <a:endParaRPr sz="3000" dirty="0"/>
          </a:p>
          <a:p>
            <a:pPr marL="457200" lvl="0" indent="-419100">
              <a:spcBef>
                <a:spcPts val="0"/>
              </a:spcBef>
              <a:spcAft>
                <a:spcPts val="0"/>
              </a:spcAft>
              <a:buSzPts val="3000"/>
              <a:buChar char="●"/>
            </a:pPr>
            <a:r>
              <a:rPr lang="en-US" sz="3000" dirty="0"/>
              <a:t>Eliminate industry influence in selection of materials</a:t>
            </a:r>
            <a:endParaRPr sz="3000" dirty="0"/>
          </a:p>
        </p:txBody>
      </p:sp>
      <p:pic>
        <p:nvPicPr>
          <p:cNvPr id="233" name="Google Shape;233;p34"/>
          <p:cNvPicPr preferRelativeResize="0"/>
          <p:nvPr/>
        </p:nvPicPr>
        <p:blipFill>
          <a:blip r:embed="rId3">
            <a:alphaModFix/>
          </a:blip>
          <a:stretch>
            <a:fillRect/>
          </a:stretch>
        </p:blipFill>
        <p:spPr>
          <a:xfrm>
            <a:off x="6115550" y="1439299"/>
            <a:ext cx="4917300" cy="2851000"/>
          </a:xfrm>
          <a:prstGeom prst="rect">
            <a:avLst/>
          </a:prstGeom>
          <a:noFill/>
          <a:ln>
            <a:noFill/>
          </a:ln>
        </p:spPr>
      </p:pic>
      <p:pic>
        <p:nvPicPr>
          <p:cNvPr id="234" name="Google Shape;234;p34"/>
          <p:cNvPicPr preferRelativeResize="0"/>
          <p:nvPr/>
        </p:nvPicPr>
        <p:blipFill>
          <a:blip r:embed="rId4">
            <a:alphaModFix/>
          </a:blip>
          <a:stretch>
            <a:fillRect/>
          </a:stretch>
        </p:blipFill>
        <p:spPr>
          <a:xfrm>
            <a:off x="7752675" y="3977075"/>
            <a:ext cx="4023625" cy="253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1"/>
                                        <p:tgtEl>
                                          <p:spTgt spid="2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xEl>
                                              <p:pRg st="1" end="1"/>
                                            </p:txEl>
                                          </p:spTgt>
                                        </p:tgtEl>
                                        <p:attrNameLst>
                                          <p:attrName>style.visibility</p:attrName>
                                        </p:attrNameLst>
                                      </p:cBhvr>
                                      <p:to>
                                        <p:strVal val="visible"/>
                                      </p:to>
                                    </p:set>
                                    <p:animEffect transition="in" filter="fade">
                                      <p:cBhvr>
                                        <p:cTn id="12" dur="1"/>
                                        <p:tgtEl>
                                          <p:spTgt spid="2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xEl>
                                              <p:pRg st="2" end="2"/>
                                            </p:txEl>
                                          </p:spTgt>
                                        </p:tgtEl>
                                        <p:attrNameLst>
                                          <p:attrName>style.visibility</p:attrName>
                                        </p:attrNameLst>
                                      </p:cBhvr>
                                      <p:to>
                                        <p:strVal val="visible"/>
                                      </p:to>
                                    </p:set>
                                    <p:animEffect transition="in" filter="fade">
                                      <p:cBhvr>
                                        <p:cTn id="17" dur="1"/>
                                        <p:tgtEl>
                                          <p:spTgt spid="2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xEl>
                                              <p:pRg st="3" end="3"/>
                                            </p:txEl>
                                          </p:spTgt>
                                        </p:tgtEl>
                                        <p:attrNameLst>
                                          <p:attrName>style.visibility</p:attrName>
                                        </p:attrNameLst>
                                      </p:cBhvr>
                                      <p:to>
                                        <p:strVal val="visible"/>
                                      </p:to>
                                    </p:set>
                                    <p:animEffect transition="in" filter="fade">
                                      <p:cBhvr>
                                        <p:cTn id="22" dur="1"/>
                                        <p:tgtEl>
                                          <p:spTgt spid="2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415600" y="418717"/>
            <a:ext cx="113607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Prevent Future Contamination</a:t>
            </a:r>
            <a:endParaRPr/>
          </a:p>
        </p:txBody>
      </p:sp>
      <p:sp>
        <p:nvSpPr>
          <p:cNvPr id="241" name="Google Shape;241;p35"/>
          <p:cNvSpPr txBox="1">
            <a:spLocks noGrp="1"/>
          </p:cNvSpPr>
          <p:nvPr>
            <p:ph type="body" idx="1"/>
          </p:nvPr>
        </p:nvSpPr>
        <p:spPr>
          <a:xfrm>
            <a:off x="1325880" y="1564750"/>
            <a:ext cx="10450420" cy="4527000"/>
          </a:xfrm>
          <a:prstGeom prst="rect">
            <a:avLst/>
          </a:prstGeom>
        </p:spPr>
        <p:txBody>
          <a:bodyPr spcFirstLastPara="1" wrap="square" lIns="121900" tIns="121900" rIns="121900" bIns="121900" anchor="t" anchorCtr="0">
            <a:noAutofit/>
          </a:bodyPr>
          <a:lstStyle/>
          <a:p>
            <a:pPr marL="38100" lvl="0" indent="0" rtl="0">
              <a:spcBef>
                <a:spcPts val="0"/>
              </a:spcBef>
              <a:spcAft>
                <a:spcPts val="0"/>
              </a:spcAft>
              <a:buSzPts val="3000"/>
              <a:buNone/>
            </a:pPr>
            <a:r>
              <a:rPr lang="en-US" sz="3000" dirty="0"/>
              <a:t>Implement the internationally recognized Precautionary Principle</a:t>
            </a:r>
            <a:br>
              <a:rPr lang="en-US" sz="3000" dirty="0"/>
            </a:br>
            <a:endParaRPr lang="en-US" sz="3000" dirty="0"/>
          </a:p>
          <a:p>
            <a:pPr marL="38100" lvl="0" indent="0" rtl="0">
              <a:spcBef>
                <a:spcPts val="0"/>
              </a:spcBef>
              <a:spcAft>
                <a:spcPts val="0"/>
              </a:spcAft>
              <a:buSzPts val="3000"/>
              <a:buNone/>
            </a:pPr>
            <a:r>
              <a:rPr lang="en-US" sz="2400" b="1" i="1" dirty="0"/>
              <a:t>“When an activity raises threats of harm to human health or the environment, precautionary measures should be taken even if some cause and effect relationships are not fully established scientifically. In this context the proponent of an activity, rather than the public, should bear the burden of proof.”  </a:t>
            </a:r>
            <a:r>
              <a:rPr lang="en-US" sz="1800" b="1" i="1" dirty="0"/>
              <a:t>-</a:t>
            </a:r>
            <a:r>
              <a:rPr lang="en-US" sz="1800" i="1" dirty="0"/>
              <a:t> </a:t>
            </a:r>
            <a:r>
              <a:rPr lang="en-US" sz="1800" i="1" dirty="0">
                <a:solidFill>
                  <a:schemeClr val="tx1"/>
                </a:solidFill>
              </a:rPr>
              <a:t>Wingspread Statement on the Precautionary Principle, Jan. 1998</a:t>
            </a:r>
            <a:endParaRPr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6"/>
          <p:cNvPicPr preferRelativeResize="0"/>
          <p:nvPr/>
        </p:nvPicPr>
        <p:blipFill rotWithShape="1">
          <a:blip r:embed="rId3">
            <a:alphaModFix/>
          </a:blip>
          <a:srcRect/>
          <a:stretch/>
        </p:blipFill>
        <p:spPr>
          <a:xfrm>
            <a:off x="3719227" y="4019517"/>
            <a:ext cx="4359084" cy="2508517"/>
          </a:xfrm>
          <a:prstGeom prst="rect">
            <a:avLst/>
          </a:prstGeom>
          <a:noFill/>
          <a:ln>
            <a:noFill/>
          </a:ln>
        </p:spPr>
      </p:pic>
      <p:pic>
        <p:nvPicPr>
          <p:cNvPr id="248" name="Google Shape;248;p36"/>
          <p:cNvPicPr preferRelativeResize="0"/>
          <p:nvPr/>
        </p:nvPicPr>
        <p:blipFill rotWithShape="1">
          <a:blip r:embed="rId4">
            <a:alphaModFix/>
          </a:blip>
          <a:srcRect/>
          <a:stretch/>
        </p:blipFill>
        <p:spPr>
          <a:xfrm>
            <a:off x="195933" y="2679512"/>
            <a:ext cx="3313388" cy="3911286"/>
          </a:xfrm>
          <a:prstGeom prst="rect">
            <a:avLst/>
          </a:prstGeom>
          <a:noFill/>
          <a:ln>
            <a:noFill/>
          </a:ln>
        </p:spPr>
      </p:pic>
      <p:pic>
        <p:nvPicPr>
          <p:cNvPr id="249" name="Google Shape;249;p36"/>
          <p:cNvPicPr preferRelativeResize="0"/>
          <p:nvPr/>
        </p:nvPicPr>
        <p:blipFill rotWithShape="1">
          <a:blip r:embed="rId5">
            <a:alphaModFix/>
          </a:blip>
          <a:srcRect t="13475" b="14299"/>
          <a:stretch/>
        </p:blipFill>
        <p:spPr>
          <a:xfrm>
            <a:off x="3719226" y="141209"/>
            <a:ext cx="3889183" cy="3466204"/>
          </a:xfrm>
          <a:prstGeom prst="rect">
            <a:avLst/>
          </a:prstGeom>
          <a:noFill/>
          <a:ln>
            <a:noFill/>
          </a:ln>
        </p:spPr>
      </p:pic>
      <p:pic>
        <p:nvPicPr>
          <p:cNvPr id="250" name="Google Shape;250;p36"/>
          <p:cNvPicPr preferRelativeResize="0"/>
          <p:nvPr/>
        </p:nvPicPr>
        <p:blipFill rotWithShape="1">
          <a:blip r:embed="rId6">
            <a:alphaModFix/>
          </a:blip>
          <a:srcRect/>
          <a:stretch/>
        </p:blipFill>
        <p:spPr>
          <a:xfrm>
            <a:off x="127626" y="191120"/>
            <a:ext cx="3225955" cy="2132979"/>
          </a:xfrm>
          <a:prstGeom prst="rect">
            <a:avLst/>
          </a:prstGeom>
          <a:noFill/>
          <a:ln>
            <a:noFill/>
          </a:ln>
        </p:spPr>
      </p:pic>
      <p:pic>
        <p:nvPicPr>
          <p:cNvPr id="251" name="Google Shape;251;p36"/>
          <p:cNvPicPr preferRelativeResize="0"/>
          <p:nvPr/>
        </p:nvPicPr>
        <p:blipFill rotWithShape="1">
          <a:blip r:embed="rId7">
            <a:alphaModFix/>
          </a:blip>
          <a:srcRect/>
          <a:stretch/>
        </p:blipFill>
        <p:spPr>
          <a:xfrm>
            <a:off x="8301816" y="3932551"/>
            <a:ext cx="3763056" cy="2734328"/>
          </a:xfrm>
          <a:prstGeom prst="rect">
            <a:avLst/>
          </a:prstGeom>
          <a:noFill/>
          <a:ln>
            <a:noFill/>
          </a:ln>
        </p:spPr>
      </p:pic>
      <p:pic>
        <p:nvPicPr>
          <p:cNvPr id="252" name="Google Shape;252;p36"/>
          <p:cNvPicPr preferRelativeResize="0"/>
          <p:nvPr/>
        </p:nvPicPr>
        <p:blipFill rotWithShape="1">
          <a:blip r:embed="rId8">
            <a:alphaModFix/>
          </a:blip>
          <a:srcRect/>
          <a:stretch/>
        </p:blipFill>
        <p:spPr>
          <a:xfrm>
            <a:off x="7818314" y="141209"/>
            <a:ext cx="4151614" cy="357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0" y="154634"/>
            <a:ext cx="11360700" cy="86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rPr>
              <a:t>Organizations Represented</a:t>
            </a:r>
            <a:endParaRPr sz="4400" b="0" i="0" u="none" strike="noStrike" cap="none" dirty="0">
              <a:solidFill>
                <a:schemeClr val="dk1"/>
              </a:solidFill>
            </a:endParaRPr>
          </a:p>
        </p:txBody>
      </p:sp>
      <p:pic>
        <p:nvPicPr>
          <p:cNvPr id="6" name="Picture 5">
            <a:extLst>
              <a:ext uri="{FF2B5EF4-FFF2-40B4-BE49-F238E27FC236}">
                <a16:creationId xmlns:a16="http://schemas.microsoft.com/office/drawing/2014/main" id="{9C44CB1A-5319-4BF2-B90F-984EF125B471}"/>
              </a:ext>
            </a:extLst>
          </p:cNvPr>
          <p:cNvPicPr>
            <a:picLocks noChangeAspect="1"/>
          </p:cNvPicPr>
          <p:nvPr/>
        </p:nvPicPr>
        <p:blipFill>
          <a:blip r:embed="rId3"/>
          <a:stretch>
            <a:fillRect/>
          </a:stretch>
        </p:blipFill>
        <p:spPr>
          <a:xfrm>
            <a:off x="159623" y="1201690"/>
            <a:ext cx="4579027" cy="2879653"/>
          </a:xfrm>
          <a:prstGeom prst="rect">
            <a:avLst/>
          </a:prstGeom>
        </p:spPr>
      </p:pic>
      <p:pic>
        <p:nvPicPr>
          <p:cNvPr id="2" name="Picture 1">
            <a:extLst>
              <a:ext uri="{FF2B5EF4-FFF2-40B4-BE49-F238E27FC236}">
                <a16:creationId xmlns:a16="http://schemas.microsoft.com/office/drawing/2014/main" id="{A59B8A37-9213-4B8C-B4F5-30D88CE2F718}"/>
              </a:ext>
            </a:extLst>
          </p:cNvPr>
          <p:cNvPicPr>
            <a:picLocks noChangeAspect="1"/>
          </p:cNvPicPr>
          <p:nvPr/>
        </p:nvPicPr>
        <p:blipFill>
          <a:blip r:embed="rId4"/>
          <a:stretch>
            <a:fillRect/>
          </a:stretch>
        </p:blipFill>
        <p:spPr>
          <a:xfrm>
            <a:off x="191154" y="4404177"/>
            <a:ext cx="5936377" cy="2213629"/>
          </a:xfrm>
          <a:prstGeom prst="rect">
            <a:avLst/>
          </a:prstGeom>
        </p:spPr>
      </p:pic>
      <p:pic>
        <p:nvPicPr>
          <p:cNvPr id="3" name="Picture 2">
            <a:extLst>
              <a:ext uri="{FF2B5EF4-FFF2-40B4-BE49-F238E27FC236}">
                <a16:creationId xmlns:a16="http://schemas.microsoft.com/office/drawing/2014/main" id="{F8E1F827-FB29-4F27-B4DD-2FB1E2938507}"/>
              </a:ext>
            </a:extLst>
          </p:cNvPr>
          <p:cNvPicPr>
            <a:picLocks noChangeAspect="1"/>
          </p:cNvPicPr>
          <p:nvPr/>
        </p:nvPicPr>
        <p:blipFill>
          <a:blip r:embed="rId5"/>
          <a:stretch>
            <a:fillRect/>
          </a:stretch>
        </p:blipFill>
        <p:spPr>
          <a:xfrm>
            <a:off x="5085860" y="893991"/>
            <a:ext cx="3122495" cy="3229599"/>
          </a:xfrm>
          <a:prstGeom prst="rect">
            <a:avLst/>
          </a:prstGeom>
        </p:spPr>
      </p:pic>
      <p:pic>
        <p:nvPicPr>
          <p:cNvPr id="4" name="Picture 3">
            <a:extLst>
              <a:ext uri="{FF2B5EF4-FFF2-40B4-BE49-F238E27FC236}">
                <a16:creationId xmlns:a16="http://schemas.microsoft.com/office/drawing/2014/main" id="{9C925087-6A41-48FC-B08B-C48290884054}"/>
              </a:ext>
            </a:extLst>
          </p:cNvPr>
          <p:cNvPicPr>
            <a:picLocks noChangeAspect="1"/>
          </p:cNvPicPr>
          <p:nvPr/>
        </p:nvPicPr>
        <p:blipFill>
          <a:blip r:embed="rId6"/>
          <a:stretch>
            <a:fillRect/>
          </a:stretch>
        </p:blipFill>
        <p:spPr>
          <a:xfrm>
            <a:off x="8666062" y="93147"/>
            <a:ext cx="3041848" cy="4183656"/>
          </a:xfrm>
          <a:prstGeom prst="rect">
            <a:avLst/>
          </a:prstGeom>
        </p:spPr>
      </p:pic>
      <p:pic>
        <p:nvPicPr>
          <p:cNvPr id="5" name="Picture 4">
            <a:extLst>
              <a:ext uri="{FF2B5EF4-FFF2-40B4-BE49-F238E27FC236}">
                <a16:creationId xmlns:a16="http://schemas.microsoft.com/office/drawing/2014/main" id="{61ADA651-87BC-4E59-83BE-6BB63DB13712}"/>
              </a:ext>
            </a:extLst>
          </p:cNvPr>
          <p:cNvPicPr>
            <a:picLocks noChangeAspect="1"/>
          </p:cNvPicPr>
          <p:nvPr/>
        </p:nvPicPr>
        <p:blipFill>
          <a:blip r:embed="rId7"/>
          <a:stretch>
            <a:fillRect/>
          </a:stretch>
        </p:blipFill>
        <p:spPr>
          <a:xfrm>
            <a:off x="6294125" y="4381097"/>
            <a:ext cx="5706721" cy="2153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15650" y="-8"/>
            <a:ext cx="113607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The Cape Fear River</a:t>
            </a:r>
            <a:endParaRPr/>
          </a:p>
        </p:txBody>
      </p:sp>
      <p:pic>
        <p:nvPicPr>
          <p:cNvPr id="108" name="Google Shape;108;p18"/>
          <p:cNvPicPr preferRelativeResize="0"/>
          <p:nvPr/>
        </p:nvPicPr>
        <p:blipFill>
          <a:blip r:embed="rId3">
            <a:alphaModFix/>
          </a:blip>
          <a:stretch>
            <a:fillRect/>
          </a:stretch>
        </p:blipFill>
        <p:spPr>
          <a:xfrm>
            <a:off x="1182600" y="1043175"/>
            <a:ext cx="9392899" cy="5509000"/>
          </a:xfrm>
          <a:prstGeom prst="rect">
            <a:avLst/>
          </a:prstGeom>
          <a:noFill/>
          <a:ln>
            <a:noFill/>
          </a:ln>
        </p:spPr>
      </p:pic>
      <p:sp>
        <p:nvSpPr>
          <p:cNvPr id="3" name="TextBox 2">
            <a:extLst>
              <a:ext uri="{FF2B5EF4-FFF2-40B4-BE49-F238E27FC236}">
                <a16:creationId xmlns:a16="http://schemas.microsoft.com/office/drawing/2014/main" id="{90058A84-06FB-44A1-9B4F-DDFEC51E09DA}"/>
              </a:ext>
            </a:extLst>
          </p:cNvPr>
          <p:cNvSpPr txBox="1"/>
          <p:nvPr/>
        </p:nvSpPr>
        <p:spPr>
          <a:xfrm>
            <a:off x="8534400" y="6505991"/>
            <a:ext cx="1889760" cy="307777"/>
          </a:xfrm>
          <a:prstGeom prst="rect">
            <a:avLst/>
          </a:prstGeom>
          <a:noFill/>
        </p:spPr>
        <p:txBody>
          <a:bodyPr wrap="square" rtlCol="0">
            <a:spAutoFit/>
          </a:bodyPr>
          <a:lstStyle/>
          <a:p>
            <a:r>
              <a:rPr lang="en-US" dirty="0"/>
              <a:t>Photo: Alan Cradick</a:t>
            </a:r>
            <a:endParaRPr lang="en-N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idx="4294967295"/>
          </p:nvPr>
        </p:nvSpPr>
        <p:spPr>
          <a:xfrm>
            <a:off x="0" y="496888"/>
            <a:ext cx="11360150" cy="860425"/>
          </a:xfrm>
          <a:prstGeom prst="rect">
            <a:avLst/>
          </a:prstGeom>
        </p:spPr>
        <p:txBody>
          <a:bodyPr spcFirstLastPara="1" wrap="square" lIns="121900" tIns="121900" rIns="121900" bIns="121900" anchor="t" anchorCtr="0">
            <a:noAutofit/>
          </a:bodyPr>
          <a:lstStyle/>
          <a:p>
            <a:pPr marL="0" lvl="0" indent="0" rtl="0">
              <a:lnSpc>
                <a:spcPct val="115000"/>
              </a:lnSpc>
              <a:spcBef>
                <a:spcPts val="0"/>
              </a:spcBef>
              <a:spcAft>
                <a:spcPts val="0"/>
              </a:spcAft>
              <a:buNone/>
            </a:pPr>
            <a:r>
              <a:rPr lang="en-US" sz="3600"/>
              <a:t>Wilmington Star News, June 7, 2017</a:t>
            </a:r>
            <a:endParaRPr sz="3600"/>
          </a:p>
          <a:p>
            <a:pPr marL="0" lvl="0" indent="0">
              <a:spcBef>
                <a:spcPts val="2100"/>
              </a:spcBef>
              <a:spcAft>
                <a:spcPts val="0"/>
              </a:spcAft>
              <a:buNone/>
            </a:pPr>
            <a:endParaRPr>
              <a:latin typeface="Calibri"/>
              <a:ea typeface="Calibri"/>
              <a:cs typeface="Calibri"/>
              <a:sym typeface="Calibri"/>
            </a:endParaRPr>
          </a:p>
        </p:txBody>
      </p:sp>
      <p:pic>
        <p:nvPicPr>
          <p:cNvPr id="115" name="Google Shape;115;p19"/>
          <p:cNvPicPr preferRelativeResize="0"/>
          <p:nvPr/>
        </p:nvPicPr>
        <p:blipFill rotWithShape="1">
          <a:blip r:embed="rId3">
            <a:alphaModFix/>
          </a:blip>
          <a:srcRect l="1797" t="19484"/>
          <a:stretch/>
        </p:blipFill>
        <p:spPr>
          <a:xfrm>
            <a:off x="661025" y="1848175"/>
            <a:ext cx="10314874" cy="1005069"/>
          </a:xfrm>
          <a:prstGeom prst="rect">
            <a:avLst/>
          </a:prstGeom>
          <a:noFill/>
          <a:ln>
            <a:noFill/>
          </a:ln>
        </p:spPr>
      </p:pic>
      <p:pic>
        <p:nvPicPr>
          <p:cNvPr id="116" name="Google Shape;116;p19"/>
          <p:cNvPicPr preferRelativeResize="0"/>
          <p:nvPr/>
        </p:nvPicPr>
        <p:blipFill>
          <a:blip r:embed="rId4">
            <a:alphaModFix/>
          </a:blip>
          <a:stretch>
            <a:fillRect/>
          </a:stretch>
        </p:blipFill>
        <p:spPr>
          <a:xfrm>
            <a:off x="2193900" y="3344350"/>
            <a:ext cx="8988550" cy="2202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Timeline Emerges</a:t>
            </a:r>
            <a:endParaRPr/>
          </a:p>
        </p:txBody>
      </p:sp>
      <p:sp>
        <p:nvSpPr>
          <p:cNvPr id="123" name="Google Shape;123;p20"/>
          <p:cNvSpPr txBox="1">
            <a:spLocks noGrp="1"/>
          </p:cNvSpPr>
          <p:nvPr>
            <p:ph type="body" idx="1"/>
          </p:nvPr>
        </p:nvSpPr>
        <p:spPr>
          <a:xfrm>
            <a:off x="701040" y="1687650"/>
            <a:ext cx="5181600" cy="4351200"/>
          </a:xfrm>
          <a:prstGeom prst="rect">
            <a:avLst/>
          </a:prstGeom>
        </p:spPr>
        <p:txBody>
          <a:bodyPr spcFirstLastPara="1" wrap="square" lIns="121900" tIns="121900" rIns="121900" bIns="121900" anchor="t" anchorCtr="0">
            <a:noAutofit/>
          </a:bodyPr>
          <a:lstStyle/>
          <a:p>
            <a:pPr marL="457200" lvl="0" indent="-419100" rtl="0">
              <a:spcBef>
                <a:spcPts val="0"/>
              </a:spcBef>
              <a:spcAft>
                <a:spcPts val="0"/>
              </a:spcAft>
              <a:buSzPts val="3000"/>
              <a:buChar char="●"/>
            </a:pPr>
            <a:r>
              <a:rPr lang="en-US" sz="3000" dirty="0"/>
              <a:t>1980-  Contamination begins with Dupont</a:t>
            </a:r>
            <a:endParaRPr sz="3000" dirty="0"/>
          </a:p>
          <a:p>
            <a:pPr marL="914400" lvl="1" indent="-381000" rtl="0">
              <a:spcBef>
                <a:spcPts val="0"/>
              </a:spcBef>
              <a:spcAft>
                <a:spcPts val="0"/>
              </a:spcAft>
              <a:buSzPts val="2400"/>
              <a:buChar char="○"/>
            </a:pPr>
            <a:r>
              <a:rPr lang="en-US" sz="2400" dirty="0" err="1"/>
              <a:t>GenX</a:t>
            </a:r>
            <a:r>
              <a:rPr lang="en-US" sz="2400" dirty="0"/>
              <a:t> as byproduct of production</a:t>
            </a:r>
            <a:br>
              <a:rPr lang="en-US" sz="2400" dirty="0"/>
            </a:br>
            <a:endParaRPr sz="2400" dirty="0"/>
          </a:p>
          <a:p>
            <a:pPr marL="457200" lvl="0" indent="-419100" rtl="0">
              <a:spcBef>
                <a:spcPts val="2100"/>
              </a:spcBef>
              <a:spcAft>
                <a:spcPts val="0"/>
              </a:spcAft>
              <a:buSzPts val="3000"/>
              <a:buChar char="●"/>
            </a:pPr>
            <a:r>
              <a:rPr lang="en-US" sz="3000" dirty="0"/>
              <a:t>2000- </a:t>
            </a:r>
            <a:r>
              <a:rPr lang="en-US" sz="3000" dirty="0">
                <a:solidFill>
                  <a:srgbClr val="FFFFFF"/>
                </a:solidFill>
              </a:rPr>
              <a:t>DuPont begins manufacture of Teflon using C8 (PFOA) at Fayetteville Works</a:t>
            </a:r>
            <a:endParaRPr sz="3000" dirty="0">
              <a:solidFill>
                <a:srgbClr val="FFFFFF"/>
              </a:solidFill>
            </a:endParaRPr>
          </a:p>
          <a:p>
            <a:pPr marL="914400" lvl="1" indent="-381000">
              <a:spcBef>
                <a:spcPts val="0"/>
              </a:spcBef>
              <a:spcAft>
                <a:spcPts val="0"/>
              </a:spcAft>
              <a:buClr>
                <a:srgbClr val="FFFFFF"/>
              </a:buClr>
              <a:buSzPts val="2400"/>
              <a:buChar char="○"/>
            </a:pPr>
            <a:r>
              <a:rPr lang="en-US" sz="2400" dirty="0">
                <a:solidFill>
                  <a:srgbClr val="FFFFFF"/>
                </a:solidFill>
              </a:rPr>
              <a:t>Replaced in 2009 with </a:t>
            </a:r>
            <a:r>
              <a:rPr lang="en-US" sz="2400" dirty="0" err="1">
                <a:solidFill>
                  <a:srgbClr val="FFFFFF"/>
                </a:solidFill>
              </a:rPr>
              <a:t>GenX</a:t>
            </a:r>
            <a:r>
              <a:rPr lang="en-US" sz="2400" dirty="0">
                <a:solidFill>
                  <a:srgbClr val="FFFFFF"/>
                </a:solidFill>
              </a:rPr>
              <a:t> through EPA consent order</a:t>
            </a:r>
            <a:endParaRPr sz="2400" dirty="0">
              <a:solidFill>
                <a:srgbClr val="FFFFFF"/>
              </a:solidFill>
            </a:endParaRPr>
          </a:p>
        </p:txBody>
      </p:sp>
      <p:pic>
        <p:nvPicPr>
          <p:cNvPr id="125" name="Google Shape;125;p20"/>
          <p:cNvPicPr preferRelativeResize="0"/>
          <p:nvPr/>
        </p:nvPicPr>
        <p:blipFill>
          <a:blip r:embed="rId3">
            <a:alphaModFix/>
          </a:blip>
          <a:stretch>
            <a:fillRect/>
          </a:stretch>
        </p:blipFill>
        <p:spPr>
          <a:xfrm>
            <a:off x="6280372" y="1890600"/>
            <a:ext cx="5544278" cy="3693875"/>
          </a:xfrm>
          <a:prstGeom prst="rect">
            <a:avLst/>
          </a:prstGeom>
          <a:noFill/>
          <a:ln>
            <a:noFill/>
          </a:ln>
        </p:spPr>
      </p:pic>
      <p:sp>
        <p:nvSpPr>
          <p:cNvPr id="126" name="Google Shape;126;p20"/>
          <p:cNvSpPr txBox="1"/>
          <p:nvPr/>
        </p:nvSpPr>
        <p:spPr>
          <a:xfrm>
            <a:off x="10384800" y="5584475"/>
            <a:ext cx="1938000" cy="232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a:t>Credit WUNC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252376" y="328660"/>
            <a:ext cx="10515600" cy="13257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dirty="0"/>
              <a:t>Discovery</a:t>
            </a:r>
            <a:endParaRPr dirty="0"/>
          </a:p>
        </p:txBody>
      </p:sp>
      <p:sp>
        <p:nvSpPr>
          <p:cNvPr id="133" name="Google Shape;133;p21"/>
          <p:cNvSpPr txBox="1">
            <a:spLocks noGrp="1"/>
          </p:cNvSpPr>
          <p:nvPr>
            <p:ph type="body" idx="1"/>
          </p:nvPr>
        </p:nvSpPr>
        <p:spPr>
          <a:xfrm>
            <a:off x="164288" y="1289865"/>
            <a:ext cx="5181600" cy="5239475"/>
          </a:xfrm>
          <a:prstGeom prst="rect">
            <a:avLst/>
          </a:prstGeom>
        </p:spPr>
        <p:txBody>
          <a:bodyPr spcFirstLastPara="1" wrap="square" lIns="121900" tIns="121900" rIns="121900" bIns="121900" anchor="t" anchorCtr="0">
            <a:noAutofit/>
          </a:bodyPr>
          <a:lstStyle/>
          <a:p>
            <a:pPr marL="457200" lvl="0" indent="-381000" rtl="0">
              <a:spcBef>
                <a:spcPts val="0"/>
              </a:spcBef>
              <a:spcAft>
                <a:spcPts val="0"/>
              </a:spcAft>
              <a:buSzPts val="2400"/>
              <a:buChar char="●"/>
            </a:pPr>
            <a:r>
              <a:rPr lang="en-US" sz="2400" dirty="0"/>
              <a:t>2012- </a:t>
            </a:r>
            <a:r>
              <a:rPr lang="en-US" sz="2400" dirty="0" err="1"/>
              <a:t>GenX</a:t>
            </a:r>
            <a:r>
              <a:rPr lang="en-US" sz="2400" dirty="0"/>
              <a:t> first discovered in Cape Fear River, study published 2015, led by EPA scientists  </a:t>
            </a:r>
            <a:endParaRPr sz="2400" dirty="0"/>
          </a:p>
          <a:p>
            <a:pPr marL="0" lvl="0" indent="0" rtl="0">
              <a:spcBef>
                <a:spcPts val="2100"/>
              </a:spcBef>
              <a:spcAft>
                <a:spcPts val="0"/>
              </a:spcAft>
              <a:buNone/>
            </a:pPr>
            <a:endParaRPr sz="2400" dirty="0"/>
          </a:p>
          <a:p>
            <a:pPr marL="457200" lvl="0" indent="-381000" rtl="0">
              <a:spcBef>
                <a:spcPts val="2100"/>
              </a:spcBef>
              <a:spcAft>
                <a:spcPts val="0"/>
              </a:spcAft>
              <a:buSzPts val="2400"/>
              <a:buChar char="●"/>
            </a:pPr>
            <a:r>
              <a:rPr lang="en-US" sz="2400" dirty="0"/>
              <a:t>2016- Sun et. al paper published, confirms </a:t>
            </a:r>
            <a:r>
              <a:rPr lang="en-US" sz="2400" dirty="0" err="1"/>
              <a:t>GenX</a:t>
            </a:r>
            <a:r>
              <a:rPr lang="en-US" sz="2400" dirty="0"/>
              <a:t> &amp; 6 other PFAS in Cape Fear River</a:t>
            </a:r>
            <a:endParaRPr sz="2400" dirty="0"/>
          </a:p>
          <a:p>
            <a:pPr marL="0" lvl="0" indent="0" rtl="0">
              <a:spcBef>
                <a:spcPts val="2100"/>
              </a:spcBef>
              <a:spcAft>
                <a:spcPts val="0"/>
              </a:spcAft>
              <a:buNone/>
            </a:pPr>
            <a:endParaRPr dirty="0"/>
          </a:p>
          <a:p>
            <a:pPr marL="457200" lvl="0" indent="-381000" rtl="0">
              <a:spcBef>
                <a:spcPts val="2100"/>
              </a:spcBef>
              <a:spcAft>
                <a:spcPts val="0"/>
              </a:spcAft>
              <a:buClr>
                <a:srgbClr val="FFFFFF"/>
              </a:buClr>
              <a:buSzPts val="2400"/>
              <a:buChar char="●"/>
            </a:pPr>
            <a:r>
              <a:rPr lang="en-US" sz="2400" dirty="0">
                <a:solidFill>
                  <a:srgbClr val="FFFFFF"/>
                </a:solidFill>
              </a:rPr>
              <a:t>2017- The public learns of 40-year contamination of drinking water </a:t>
            </a:r>
            <a:endParaRPr sz="2400" dirty="0">
              <a:solidFill>
                <a:srgbClr val="FFFFFF"/>
              </a:solidFill>
            </a:endParaRPr>
          </a:p>
          <a:p>
            <a:pPr marL="914400" lvl="1" indent="-381000" rtl="0">
              <a:spcBef>
                <a:spcPts val="0"/>
              </a:spcBef>
              <a:spcAft>
                <a:spcPts val="0"/>
              </a:spcAft>
              <a:buClr>
                <a:srgbClr val="FFFFFF"/>
              </a:buClr>
              <a:buSzPts val="2400"/>
              <a:buChar char="○"/>
            </a:pPr>
            <a:r>
              <a:rPr lang="en-US" sz="2400" dirty="0">
                <a:solidFill>
                  <a:srgbClr val="FFFFFF"/>
                </a:solidFill>
              </a:rPr>
              <a:t> 250,000 residents </a:t>
            </a:r>
            <a:endParaRPr sz="2400" dirty="0">
              <a:solidFill>
                <a:srgbClr val="FFFFFF"/>
              </a:solidFill>
            </a:endParaRPr>
          </a:p>
          <a:p>
            <a:pPr marL="457200" lvl="0" indent="0" rtl="0">
              <a:spcBef>
                <a:spcPts val="2100"/>
              </a:spcBef>
              <a:spcAft>
                <a:spcPts val="0"/>
              </a:spcAft>
              <a:buNone/>
            </a:pPr>
            <a:endParaRPr dirty="0"/>
          </a:p>
          <a:p>
            <a:pPr marL="0" lvl="0" indent="0">
              <a:spcBef>
                <a:spcPts val="2100"/>
              </a:spcBef>
              <a:spcAft>
                <a:spcPts val="2100"/>
              </a:spcAft>
              <a:buNone/>
            </a:pPr>
            <a:endParaRPr dirty="0"/>
          </a:p>
        </p:txBody>
      </p:sp>
      <p:pic>
        <p:nvPicPr>
          <p:cNvPr id="6" name="Picture 5">
            <a:extLst>
              <a:ext uri="{FF2B5EF4-FFF2-40B4-BE49-F238E27FC236}">
                <a16:creationId xmlns:a16="http://schemas.microsoft.com/office/drawing/2014/main" id="{3D9CB50C-4E5F-4F9D-B7C8-EB5A46AC0286}"/>
              </a:ext>
            </a:extLst>
          </p:cNvPr>
          <p:cNvPicPr>
            <a:picLocks noChangeAspect="1"/>
          </p:cNvPicPr>
          <p:nvPr/>
        </p:nvPicPr>
        <p:blipFill>
          <a:blip r:embed="rId3"/>
          <a:stretch>
            <a:fillRect/>
          </a:stretch>
        </p:blipFill>
        <p:spPr>
          <a:xfrm>
            <a:off x="5257800" y="527823"/>
            <a:ext cx="6681824" cy="5802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741775" y="18277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i="0" u="none" strike="noStrike" cap="none">
                <a:solidFill>
                  <a:schemeClr val="dk1"/>
                </a:solidFill>
                <a:latin typeface="Playfair Display"/>
                <a:ea typeface="Playfair Display"/>
                <a:cs typeface="Playfair Display"/>
                <a:sym typeface="Playfair Display"/>
              </a:rPr>
              <a:t>Airborne</a:t>
            </a:r>
            <a:endParaRPr sz="4400" i="0" u="none" strike="noStrike" cap="none">
              <a:solidFill>
                <a:schemeClr val="dk1"/>
              </a:solidFill>
              <a:latin typeface="Playfair Display"/>
              <a:ea typeface="Playfair Display"/>
              <a:cs typeface="Playfair Display"/>
              <a:sym typeface="Playfair Display"/>
            </a:endParaRPr>
          </a:p>
        </p:txBody>
      </p:sp>
      <p:sp>
        <p:nvSpPr>
          <p:cNvPr id="141" name="Google Shape;141;p22"/>
          <p:cNvSpPr txBox="1">
            <a:spLocks noGrp="1"/>
          </p:cNvSpPr>
          <p:nvPr>
            <p:ph type="body" idx="1"/>
          </p:nvPr>
        </p:nvSpPr>
        <p:spPr>
          <a:xfrm>
            <a:off x="5894075" y="1019075"/>
            <a:ext cx="5942400" cy="435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500" b="1" i="0" u="none" strike="noStrike" cap="none" dirty="0">
                <a:solidFill>
                  <a:schemeClr val="dk1"/>
                </a:solidFill>
                <a:latin typeface="Lato"/>
                <a:ea typeface="Lato"/>
                <a:cs typeface="Lato"/>
                <a:sym typeface="Lato"/>
              </a:rPr>
              <a:t>Sept. 2017</a:t>
            </a:r>
            <a:r>
              <a:rPr lang="en-US" sz="2500" i="0" u="none" strike="noStrike" cap="none" dirty="0">
                <a:solidFill>
                  <a:schemeClr val="dk1"/>
                </a:solidFill>
                <a:latin typeface="Lato"/>
                <a:ea typeface="Lato"/>
                <a:cs typeface="Lato"/>
                <a:sym typeface="Lato"/>
              </a:rPr>
              <a:t>: </a:t>
            </a:r>
            <a:r>
              <a:rPr lang="en-US" sz="2500" i="0" u="none" strike="noStrike" cap="none" dirty="0">
                <a:solidFill>
                  <a:srgbClr val="FFFFFF"/>
                </a:solidFill>
                <a:latin typeface="Lato"/>
                <a:ea typeface="Lato"/>
                <a:cs typeface="Lato"/>
                <a:sym typeface="Lato"/>
              </a:rPr>
              <a:t>DEQ/Chemours began private well testing</a:t>
            </a:r>
            <a:endParaRPr sz="2500" dirty="0">
              <a:solidFill>
                <a:srgbClr val="FFFFFF"/>
              </a:solidFill>
              <a:latin typeface="Lato"/>
              <a:ea typeface="Lato"/>
              <a:cs typeface="Lato"/>
              <a:sym typeface="Lato"/>
            </a:endParaRPr>
          </a:p>
          <a:p>
            <a:pPr marL="914400" marR="0" lvl="0" indent="-387350" algn="l" rtl="0">
              <a:lnSpc>
                <a:spcPct val="90000"/>
              </a:lnSpc>
              <a:spcBef>
                <a:spcPts val="1000"/>
              </a:spcBef>
              <a:spcAft>
                <a:spcPts val="0"/>
              </a:spcAft>
              <a:buClr>
                <a:srgbClr val="FFFFFF"/>
              </a:buClr>
              <a:buSzPts val="2500"/>
              <a:buFont typeface="Lato"/>
              <a:buChar char="•"/>
            </a:pPr>
            <a:r>
              <a:rPr lang="en-US" sz="2500" i="0" u="none" strike="noStrike" cap="none" dirty="0">
                <a:solidFill>
                  <a:srgbClr val="FFFFFF"/>
                </a:solidFill>
                <a:latin typeface="Lato"/>
                <a:ea typeface="Lato"/>
                <a:cs typeface="Lato"/>
                <a:sym typeface="Lato"/>
              </a:rPr>
              <a:t> </a:t>
            </a:r>
            <a:r>
              <a:rPr lang="en-US" sz="2500" i="0" u="none" strike="noStrike" cap="none" dirty="0" err="1">
                <a:solidFill>
                  <a:srgbClr val="FFFFFF"/>
                </a:solidFill>
                <a:latin typeface="Lato"/>
                <a:ea typeface="Lato"/>
                <a:cs typeface="Lato"/>
                <a:sym typeface="Lato"/>
              </a:rPr>
              <a:t>GenX</a:t>
            </a:r>
            <a:r>
              <a:rPr lang="en-US" sz="2500" i="0" u="none" strike="noStrike" cap="none" dirty="0">
                <a:solidFill>
                  <a:srgbClr val="FFFFFF"/>
                </a:solidFill>
                <a:latin typeface="Lato"/>
                <a:ea typeface="Lato"/>
                <a:cs typeface="Lato"/>
                <a:sym typeface="Lato"/>
              </a:rPr>
              <a:t> is airborne and more than 690 private wells are   contaminated. </a:t>
            </a:r>
            <a:endParaRPr sz="2500" dirty="0">
              <a:solidFill>
                <a:srgbClr val="FFFFFF"/>
              </a:solidFill>
              <a:latin typeface="Lato"/>
              <a:ea typeface="Lato"/>
              <a:cs typeface="Lato"/>
              <a:sym typeface="Lato"/>
            </a:endParaRPr>
          </a:p>
          <a:p>
            <a:pPr marL="0" marR="0" lvl="0" indent="0" algn="l" rtl="0">
              <a:lnSpc>
                <a:spcPct val="100000"/>
              </a:lnSpc>
              <a:spcBef>
                <a:spcPts val="1000"/>
              </a:spcBef>
              <a:spcAft>
                <a:spcPts val="0"/>
              </a:spcAft>
              <a:buClr>
                <a:schemeClr val="dk1"/>
              </a:buClr>
              <a:buSzPts val="2800"/>
              <a:buFont typeface="Arial"/>
              <a:buNone/>
            </a:pPr>
            <a:r>
              <a:rPr lang="en-US" sz="2500" i="0" u="none" strike="noStrike" cap="none" dirty="0">
                <a:solidFill>
                  <a:srgbClr val="FFFFFF"/>
                </a:solidFill>
                <a:latin typeface="Lato"/>
                <a:ea typeface="Lato"/>
                <a:cs typeface="Lato"/>
                <a:sym typeface="Lato"/>
              </a:rPr>
              <a:t> </a:t>
            </a:r>
            <a:br>
              <a:rPr lang="en-US" sz="2500" i="0" u="none" strike="noStrike" cap="none" dirty="0">
                <a:solidFill>
                  <a:srgbClr val="FFFFFF"/>
                </a:solidFill>
                <a:latin typeface="Lato"/>
                <a:ea typeface="Lato"/>
                <a:cs typeface="Lato"/>
                <a:sym typeface="Lato"/>
              </a:rPr>
            </a:br>
            <a:br>
              <a:rPr lang="en-US" sz="2500" i="0" u="none" strike="noStrike" cap="none" dirty="0">
                <a:solidFill>
                  <a:srgbClr val="FFFFFF"/>
                </a:solidFill>
                <a:latin typeface="Lato"/>
                <a:ea typeface="Lato"/>
                <a:cs typeface="Lato"/>
                <a:sym typeface="Lato"/>
              </a:rPr>
            </a:br>
            <a:r>
              <a:rPr lang="en-US" sz="2500" b="1" i="0" u="none" strike="noStrike" cap="none" dirty="0">
                <a:solidFill>
                  <a:srgbClr val="FFFFFF"/>
                </a:solidFill>
                <a:latin typeface="Lato"/>
                <a:ea typeface="Lato"/>
                <a:cs typeface="Lato"/>
                <a:sym typeface="Lato"/>
              </a:rPr>
              <a:t>January 2018</a:t>
            </a:r>
            <a:r>
              <a:rPr lang="en-US" sz="2500" i="0" u="none" strike="noStrike" cap="none" dirty="0">
                <a:solidFill>
                  <a:srgbClr val="FFFFFF"/>
                </a:solidFill>
                <a:latin typeface="Lato"/>
                <a:ea typeface="Lato"/>
                <a:cs typeface="Lato"/>
                <a:sym typeface="Lato"/>
              </a:rPr>
              <a:t>: Chemours report</a:t>
            </a:r>
            <a:r>
              <a:rPr lang="en-US" sz="2500" dirty="0">
                <a:solidFill>
                  <a:srgbClr val="FFFFFF"/>
                </a:solidFill>
                <a:latin typeface="Lato"/>
                <a:ea typeface="Lato"/>
                <a:cs typeface="Lato"/>
                <a:sym typeface="Lato"/>
              </a:rPr>
              <a:t>s </a:t>
            </a:r>
            <a:r>
              <a:rPr lang="en-US" sz="2500" i="0" u="none" strike="noStrike" cap="none" dirty="0">
                <a:solidFill>
                  <a:srgbClr val="FFFFFF"/>
                </a:solidFill>
                <a:latin typeface="Lato"/>
                <a:ea typeface="Lato"/>
                <a:cs typeface="Lato"/>
                <a:sym typeface="Lato"/>
              </a:rPr>
              <a:t>annual air emissions of </a:t>
            </a:r>
            <a:r>
              <a:rPr lang="en-US" sz="2500" dirty="0">
                <a:solidFill>
                  <a:srgbClr val="FFFFFF"/>
                </a:solidFill>
                <a:latin typeface="Lato"/>
                <a:ea typeface="Lato"/>
                <a:cs typeface="Lato"/>
                <a:sym typeface="Lato"/>
              </a:rPr>
              <a:t> </a:t>
            </a:r>
            <a:r>
              <a:rPr lang="en-US" sz="2500" i="0" strike="noStrike" cap="none" dirty="0">
                <a:solidFill>
                  <a:srgbClr val="FFFFFF"/>
                </a:solidFill>
                <a:latin typeface="Lato"/>
                <a:ea typeface="Lato"/>
                <a:cs typeface="Lato"/>
                <a:sym typeface="Lato"/>
              </a:rPr>
              <a:t>66 </a:t>
            </a:r>
            <a:r>
              <a:rPr lang="en-US" sz="2500" i="0" strike="noStrike" cap="none" dirty="0" err="1">
                <a:solidFill>
                  <a:srgbClr val="FFFFFF"/>
                </a:solidFill>
                <a:latin typeface="Lato"/>
                <a:ea typeface="Lato"/>
                <a:cs typeface="Lato"/>
                <a:sym typeface="Lato"/>
              </a:rPr>
              <a:t>lb</a:t>
            </a:r>
            <a:r>
              <a:rPr lang="en-US" sz="2500" i="0" strike="noStrike" cap="none" dirty="0">
                <a:solidFill>
                  <a:srgbClr val="FFFFFF"/>
                </a:solidFill>
                <a:latin typeface="Lato"/>
                <a:ea typeface="Lato"/>
                <a:cs typeface="Lato"/>
                <a:sym typeface="Lato"/>
              </a:rPr>
              <a:t>/</a:t>
            </a:r>
            <a:r>
              <a:rPr lang="en-US" sz="2500" i="0" strike="noStrike" cap="none" dirty="0" err="1">
                <a:solidFill>
                  <a:srgbClr val="FFFFFF"/>
                </a:solidFill>
                <a:latin typeface="Lato"/>
                <a:ea typeface="Lato"/>
                <a:cs typeface="Lato"/>
                <a:sym typeface="Lato"/>
              </a:rPr>
              <a:t>yr</a:t>
            </a:r>
            <a:r>
              <a:rPr lang="en-US" sz="2500" dirty="0">
                <a:solidFill>
                  <a:srgbClr val="FFFFFF"/>
                </a:solidFill>
                <a:latin typeface="Lato"/>
                <a:ea typeface="Lato"/>
                <a:cs typeface="Lato"/>
                <a:sym typeface="Lato"/>
              </a:rPr>
              <a:t> </a:t>
            </a:r>
            <a:r>
              <a:rPr lang="en-US" sz="2500" i="0" u="none" strike="noStrike" cap="none" dirty="0">
                <a:solidFill>
                  <a:srgbClr val="FFFFFF"/>
                </a:solidFill>
                <a:latin typeface="Lato"/>
                <a:ea typeface="Lato"/>
                <a:cs typeface="Lato"/>
                <a:sym typeface="Lato"/>
              </a:rPr>
              <a:t>of </a:t>
            </a:r>
            <a:r>
              <a:rPr lang="en-US" sz="2500" i="0" u="none" strike="noStrike" cap="none" dirty="0" err="1">
                <a:solidFill>
                  <a:srgbClr val="FFFFFF"/>
                </a:solidFill>
                <a:latin typeface="Lato"/>
                <a:ea typeface="Lato"/>
                <a:cs typeface="Lato"/>
                <a:sym typeface="Lato"/>
              </a:rPr>
              <a:t>GenX</a:t>
            </a:r>
            <a:r>
              <a:rPr lang="en-US" sz="2500" i="0" u="none" strike="noStrike" cap="none" dirty="0">
                <a:solidFill>
                  <a:srgbClr val="FFFFFF"/>
                </a:solidFill>
                <a:latin typeface="Lato"/>
                <a:ea typeface="Lato"/>
                <a:cs typeface="Lato"/>
                <a:sym typeface="Lato"/>
              </a:rPr>
              <a:t>. </a:t>
            </a:r>
            <a:endParaRPr sz="2500" i="0" u="none" strike="noStrike" cap="none" dirty="0">
              <a:solidFill>
                <a:srgbClr val="FFFFFF"/>
              </a:solidFill>
              <a:latin typeface="Lato"/>
              <a:ea typeface="Lato"/>
              <a:cs typeface="Lato"/>
              <a:sym typeface="Lato"/>
            </a:endParaRPr>
          </a:p>
          <a:p>
            <a:pPr marL="914400" marR="0" lvl="0" indent="-387350" algn="l" rtl="0">
              <a:lnSpc>
                <a:spcPct val="90000"/>
              </a:lnSpc>
              <a:spcBef>
                <a:spcPts val="1000"/>
              </a:spcBef>
              <a:spcAft>
                <a:spcPts val="0"/>
              </a:spcAft>
              <a:buClr>
                <a:srgbClr val="FFFFFF"/>
              </a:buClr>
              <a:buSzPts val="2500"/>
              <a:buFont typeface="Lato"/>
              <a:buChar char="•"/>
            </a:pPr>
            <a:r>
              <a:rPr lang="en-US" sz="2500" i="0" u="none" strike="noStrike" cap="none" dirty="0">
                <a:solidFill>
                  <a:srgbClr val="FFFFFF"/>
                </a:solidFill>
                <a:latin typeface="Lato"/>
                <a:ea typeface="Lato"/>
                <a:cs typeface="Lato"/>
                <a:sym typeface="Lato"/>
              </a:rPr>
              <a:t>DEQ stack testing later indicated actual emissions of </a:t>
            </a:r>
            <a:r>
              <a:rPr lang="en-US" sz="2500" i="0" strike="noStrike" cap="none" dirty="0">
                <a:solidFill>
                  <a:srgbClr val="FFFFFF"/>
                </a:solidFill>
                <a:latin typeface="Lato"/>
                <a:ea typeface="Lato"/>
                <a:cs typeface="Lato"/>
                <a:sym typeface="Lato"/>
              </a:rPr>
              <a:t>2,758 </a:t>
            </a:r>
            <a:r>
              <a:rPr lang="en-US" sz="2500" i="0" strike="noStrike" cap="none" dirty="0" err="1">
                <a:solidFill>
                  <a:srgbClr val="FFFFFF"/>
                </a:solidFill>
                <a:latin typeface="Lato"/>
                <a:ea typeface="Lato"/>
                <a:cs typeface="Lato"/>
                <a:sym typeface="Lato"/>
              </a:rPr>
              <a:t>lb</a:t>
            </a:r>
            <a:r>
              <a:rPr lang="en-US" sz="2500" i="0" strike="noStrike" cap="none" dirty="0">
                <a:solidFill>
                  <a:srgbClr val="FFFFFF"/>
                </a:solidFill>
                <a:latin typeface="Lato"/>
                <a:ea typeface="Lato"/>
                <a:cs typeface="Lato"/>
                <a:sym typeface="Lato"/>
              </a:rPr>
              <a:t>/yr.</a:t>
            </a:r>
            <a:r>
              <a:rPr lang="en-US" sz="2500" i="0" u="sng" strike="noStrike" cap="none" dirty="0">
                <a:solidFill>
                  <a:srgbClr val="FFFFFF"/>
                </a:solidFill>
                <a:latin typeface="Lato"/>
                <a:ea typeface="Lato"/>
                <a:cs typeface="Lato"/>
                <a:sym typeface="Lato"/>
              </a:rPr>
              <a:t> </a:t>
            </a:r>
            <a:endParaRPr sz="2500" dirty="0">
              <a:solidFill>
                <a:srgbClr val="FFFFFF"/>
              </a:solidFill>
              <a:latin typeface="Lato"/>
              <a:ea typeface="Lato"/>
              <a:cs typeface="Lato"/>
              <a:sym typeface="Lato"/>
            </a:endParaRPr>
          </a:p>
          <a:p>
            <a:pPr marL="0" marR="0" lvl="0" indent="0" algn="l" rtl="0">
              <a:lnSpc>
                <a:spcPct val="90000"/>
              </a:lnSpc>
              <a:spcBef>
                <a:spcPts val="1000"/>
              </a:spcBef>
              <a:spcAft>
                <a:spcPts val="0"/>
              </a:spcAft>
              <a:buClr>
                <a:schemeClr val="dk1"/>
              </a:buClr>
              <a:buSzPts val="2800"/>
              <a:buFont typeface="Arial"/>
              <a:buNone/>
            </a:pPr>
            <a:endParaRPr sz="2800" i="0" u="sng" strike="noStrike" cap="none" dirty="0">
              <a:solidFill>
                <a:srgbClr val="FFFFFF"/>
              </a:solidFill>
              <a:latin typeface="Lato"/>
              <a:ea typeface="Lato"/>
              <a:cs typeface="Lato"/>
              <a:sym typeface="Lato"/>
            </a:endParaRPr>
          </a:p>
          <a:p>
            <a:pPr marL="0" marR="0" lvl="0" indent="0" algn="l" rtl="0">
              <a:lnSpc>
                <a:spcPct val="90000"/>
              </a:lnSpc>
              <a:spcBef>
                <a:spcPts val="1000"/>
              </a:spcBef>
              <a:spcAft>
                <a:spcPts val="210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142" name="Google Shape;142;p22"/>
          <p:cNvPicPr preferRelativeResize="0"/>
          <p:nvPr/>
        </p:nvPicPr>
        <p:blipFill>
          <a:blip r:embed="rId3">
            <a:alphaModFix/>
          </a:blip>
          <a:stretch>
            <a:fillRect/>
          </a:stretch>
        </p:blipFill>
        <p:spPr>
          <a:xfrm>
            <a:off x="334575" y="1669500"/>
            <a:ext cx="5246775" cy="393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15650" y="125642"/>
            <a:ext cx="11360700" cy="8601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a:t>Community Response</a:t>
            </a:r>
            <a:endParaRPr/>
          </a:p>
        </p:txBody>
      </p:sp>
      <p:sp>
        <p:nvSpPr>
          <p:cNvPr id="150" name="Google Shape;150;p23"/>
          <p:cNvSpPr txBox="1">
            <a:spLocks noGrp="1"/>
          </p:cNvSpPr>
          <p:nvPr>
            <p:ph type="body" idx="2"/>
          </p:nvPr>
        </p:nvSpPr>
        <p:spPr>
          <a:xfrm>
            <a:off x="6693250" y="650600"/>
            <a:ext cx="5333100" cy="4201200"/>
          </a:xfrm>
          <a:prstGeom prst="rect">
            <a:avLst/>
          </a:prstGeom>
        </p:spPr>
        <p:txBody>
          <a:bodyPr spcFirstLastPara="1" wrap="square" lIns="121900" tIns="121900" rIns="121900" bIns="121900" anchor="t" anchorCtr="0">
            <a:noAutofit/>
          </a:bodyPr>
          <a:lstStyle/>
          <a:p>
            <a:pPr marL="457200" lvl="0" indent="-381000" rtl="0">
              <a:spcBef>
                <a:spcPts val="0"/>
              </a:spcBef>
              <a:spcAft>
                <a:spcPts val="0"/>
              </a:spcAft>
              <a:buSzPts val="2400"/>
              <a:buChar char="●"/>
            </a:pPr>
            <a:r>
              <a:rPr lang="en-US" sz="2400"/>
              <a:t>Community meetings and rallies </a:t>
            </a:r>
            <a:endParaRPr sz="2400"/>
          </a:p>
          <a:p>
            <a:pPr marL="914400" lvl="1" indent="-381000" rtl="0">
              <a:spcBef>
                <a:spcPts val="0"/>
              </a:spcBef>
              <a:spcAft>
                <a:spcPts val="0"/>
              </a:spcAft>
              <a:buSzPts val="2400"/>
              <a:buChar char="○"/>
            </a:pPr>
            <a:r>
              <a:rPr lang="en-US" sz="2400"/>
              <a:t>Local scientists</a:t>
            </a:r>
            <a:endParaRPr sz="2400"/>
          </a:p>
          <a:p>
            <a:pPr marL="914400" lvl="1" indent="-381000" rtl="0">
              <a:spcBef>
                <a:spcPts val="0"/>
              </a:spcBef>
              <a:spcAft>
                <a:spcPts val="0"/>
              </a:spcAft>
              <a:buSzPts val="2400"/>
              <a:buChar char="○"/>
            </a:pPr>
            <a:r>
              <a:rPr lang="en-US" sz="2400"/>
              <a:t>Elected officials</a:t>
            </a:r>
            <a:endParaRPr sz="2400"/>
          </a:p>
          <a:p>
            <a:pPr marL="914400" lvl="1" indent="-381000" rtl="0">
              <a:spcBef>
                <a:spcPts val="0"/>
              </a:spcBef>
              <a:spcAft>
                <a:spcPts val="0"/>
              </a:spcAft>
              <a:buSzPts val="2400"/>
              <a:buChar char="○"/>
            </a:pPr>
            <a:r>
              <a:rPr lang="en-US" sz="2400"/>
              <a:t>Utility representatives</a:t>
            </a:r>
            <a:endParaRPr sz="2400"/>
          </a:p>
          <a:p>
            <a:pPr marL="457200" lvl="0" indent="-381000">
              <a:spcBef>
                <a:spcPts val="0"/>
              </a:spcBef>
              <a:spcAft>
                <a:spcPts val="0"/>
              </a:spcAft>
              <a:buSzPts val="2400"/>
              <a:buChar char="●"/>
            </a:pPr>
            <a:r>
              <a:rPr lang="en-US" sz="2400"/>
              <a:t>Information Dissemination</a:t>
            </a:r>
            <a:endParaRPr sz="2400"/>
          </a:p>
        </p:txBody>
      </p:sp>
      <p:pic>
        <p:nvPicPr>
          <p:cNvPr id="151" name="Google Shape;151;p23"/>
          <p:cNvPicPr preferRelativeResize="0"/>
          <p:nvPr/>
        </p:nvPicPr>
        <p:blipFill rotWithShape="1">
          <a:blip r:embed="rId3">
            <a:alphaModFix/>
          </a:blip>
          <a:srcRect/>
          <a:stretch/>
        </p:blipFill>
        <p:spPr>
          <a:xfrm>
            <a:off x="333664" y="1139346"/>
            <a:ext cx="5333100" cy="3571875"/>
          </a:xfrm>
          <a:prstGeom prst="rect">
            <a:avLst/>
          </a:prstGeom>
          <a:noFill/>
          <a:ln>
            <a:noFill/>
          </a:ln>
        </p:spPr>
      </p:pic>
      <p:pic>
        <p:nvPicPr>
          <p:cNvPr id="152" name="Google Shape;152;p23"/>
          <p:cNvPicPr preferRelativeResize="0"/>
          <p:nvPr/>
        </p:nvPicPr>
        <p:blipFill>
          <a:blip r:embed="rId4">
            <a:alphaModFix/>
          </a:blip>
          <a:stretch>
            <a:fillRect/>
          </a:stretch>
        </p:blipFill>
        <p:spPr>
          <a:xfrm>
            <a:off x="4647642" y="3360254"/>
            <a:ext cx="4938876" cy="3290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426</Words>
  <Application>Microsoft Office PowerPoint</Application>
  <PresentationFormat>Widescreen</PresentationFormat>
  <Paragraphs>119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Lato</vt:lpstr>
      <vt:lpstr>Playfair Display</vt:lpstr>
      <vt:lpstr>Arial</vt:lpstr>
      <vt:lpstr>Blue &amp; Gold</vt:lpstr>
      <vt:lpstr> EPA PFAS Community Engagement Meeting   Community Panel Presentation: North Carolina Nonprofit Environmental Advocacy Groups</vt:lpstr>
      <vt:lpstr>Thank you EPA!</vt:lpstr>
      <vt:lpstr>Organizations Represented</vt:lpstr>
      <vt:lpstr>The Cape Fear River</vt:lpstr>
      <vt:lpstr>Wilmington Star News, June 7, 2017 </vt:lpstr>
      <vt:lpstr>Timeline Emerges</vt:lpstr>
      <vt:lpstr>Discovery</vt:lpstr>
      <vt:lpstr>Airborne</vt:lpstr>
      <vt:lpstr>Community Response</vt:lpstr>
      <vt:lpstr>Awareness</vt:lpstr>
      <vt:lpstr>What NC Needs from the EPA</vt:lpstr>
      <vt:lpstr>So what does that mean?</vt:lpstr>
      <vt:lpstr>Provide Interim Support to States </vt:lpstr>
      <vt:lpstr>Provide Interim Support to States  </vt:lpstr>
      <vt:lpstr>Provide Interim Support to States  </vt:lpstr>
      <vt:lpstr>Require Corporate Responsibility</vt:lpstr>
      <vt:lpstr>Safety Born Of Accountability</vt:lpstr>
      <vt:lpstr>Industry Participation </vt:lpstr>
      <vt:lpstr>Polluter Pays</vt:lpstr>
      <vt:lpstr>Protect Military, Firefighters and Families</vt:lpstr>
      <vt:lpstr>Prevent Future Contamination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PFAS Community Engagement Meeting   Community Panel Presentation: North Carolina Nonprofit Environmental Advocacy Groups</dc:title>
  <dc:creator>sarge</dc:creator>
  <cp:lastModifiedBy>DanaSargent</cp:lastModifiedBy>
  <cp:revision>23</cp:revision>
  <dcterms:modified xsi:type="dcterms:W3CDTF">2018-08-10T16:10:13Z</dcterms:modified>
</cp:coreProperties>
</file>