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6" r:id="rId2"/>
    <p:sldMasterId id="2147483679" r:id="rId3"/>
    <p:sldMasterId id="2147483686" r:id="rId4"/>
    <p:sldMasterId id="2147483713" r:id="rId5"/>
    <p:sldMasterId id="2147483725" r:id="rId6"/>
    <p:sldMasterId id="2147483737" r:id="rId7"/>
    <p:sldMasterId id="2147483750" r:id="rId8"/>
  </p:sldMasterIdLst>
  <p:notesMasterIdLst>
    <p:notesMasterId r:id="rId33"/>
  </p:notesMasterIdLst>
  <p:sldIdLst>
    <p:sldId id="261" r:id="rId9"/>
    <p:sldId id="263" r:id="rId10"/>
    <p:sldId id="277" r:id="rId11"/>
    <p:sldId id="278" r:id="rId12"/>
    <p:sldId id="279" r:id="rId13"/>
    <p:sldId id="280" r:id="rId14"/>
    <p:sldId id="281" r:id="rId15"/>
    <p:sldId id="282" r:id="rId16"/>
    <p:sldId id="283" r:id="rId17"/>
    <p:sldId id="271" r:id="rId18"/>
    <p:sldId id="272" r:id="rId19"/>
    <p:sldId id="284" r:id="rId20"/>
    <p:sldId id="285" r:id="rId21"/>
    <p:sldId id="286" r:id="rId22"/>
    <p:sldId id="287" r:id="rId23"/>
    <p:sldId id="288" r:id="rId24"/>
    <p:sldId id="289" r:id="rId25"/>
    <p:sldId id="290" r:id="rId26"/>
    <p:sldId id="291" r:id="rId27"/>
    <p:sldId id="292" r:id="rId28"/>
    <p:sldId id="273" r:id="rId29"/>
    <p:sldId id="274" r:id="rId30"/>
    <p:sldId id="275" r:id="rId31"/>
    <p:sldId id="276" r:id="rId3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90" d="100"/>
          <a:sy n="90" d="100"/>
        </p:scale>
        <p:origin x="-804"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wp3dfmorfp01.eads.ncads.net\FMP\Oyster_Clam\oyster\Amendment%204\Data\Commercial%20Landings%202013\Mike's%20Mess\1930-2013%20landings%20by%20gear.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53309159491888"/>
          <c:y val="0.12124196599621651"/>
          <c:w val="0.79011500091965703"/>
          <c:h val="0.72539421778366164"/>
        </c:manualLayout>
      </c:layout>
      <c:lineChart>
        <c:grouping val="standard"/>
        <c:varyColors val="0"/>
        <c:ser>
          <c:idx val="1"/>
          <c:order val="0"/>
          <c:tx>
            <c:v>Hand Harvest Gear</c:v>
          </c:tx>
          <c:spPr>
            <a:ln>
              <a:solidFill>
                <a:schemeClr val="tx1"/>
              </a:solidFill>
              <a:prstDash val="sysDash"/>
            </a:ln>
          </c:spPr>
          <c:marker>
            <c:symbol val="none"/>
          </c:marker>
          <c:cat>
            <c:numRef>
              <c:f>'OysterPoundsBushelsGear30-13'!$B$12:$B$75</c:f>
              <c:numCache>
                <c:formatCode>General</c:formatCode>
                <c:ptCount val="64"/>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numCache>
            </c:numRef>
          </c:cat>
          <c:val>
            <c:numRef>
              <c:f>'OysterPoundsBushelsGear30-13'!$H$12:$H$75</c:f>
              <c:numCache>
                <c:formatCode>#,##0</c:formatCode>
                <c:ptCount val="64"/>
                <c:pt idx="0">
                  <c:v>54154.676258992818</c:v>
                </c:pt>
                <c:pt idx="1">
                  <c:v>50115.894039735096</c:v>
                </c:pt>
                <c:pt idx="2">
                  <c:v>41359.30470347649</c:v>
                </c:pt>
                <c:pt idx="3">
                  <c:v>41873.727087576364</c:v>
                </c:pt>
                <c:pt idx="4">
                  <c:v>36890.756302521004</c:v>
                </c:pt>
                <c:pt idx="5">
                  <c:v>48670.756646216782</c:v>
                </c:pt>
                <c:pt idx="6">
                  <c:v>57294.372294372297</c:v>
                </c:pt>
                <c:pt idx="7">
                  <c:v>70396.475770925128</c:v>
                </c:pt>
                <c:pt idx="8">
                  <c:v>102017.54385964911</c:v>
                </c:pt>
                <c:pt idx="9">
                  <c:v>115754.92341356674</c:v>
                </c:pt>
                <c:pt idx="10">
                  <c:v>131163.89548693583</c:v>
                </c:pt>
                <c:pt idx="11">
                  <c:v>129267.82273603082</c:v>
                </c:pt>
                <c:pt idx="12">
                  <c:v>116540</c:v>
                </c:pt>
                <c:pt idx="13">
                  <c:v>101846.15384615384</c:v>
                </c:pt>
                <c:pt idx="14">
                  <c:v>96624.737945492656</c:v>
                </c:pt>
                <c:pt idx="15">
                  <c:v>114252.8735632184</c:v>
                </c:pt>
                <c:pt idx="16">
                  <c:v>78292.220113852003</c:v>
                </c:pt>
                <c:pt idx="17">
                  <c:v>60492.42424242424</c:v>
                </c:pt>
                <c:pt idx="18">
                  <c:v>59854.771784232347</c:v>
                </c:pt>
                <c:pt idx="19">
                  <c:v>50303.687635574832</c:v>
                </c:pt>
                <c:pt idx="20">
                  <c:v>46824.742268041235</c:v>
                </c:pt>
                <c:pt idx="21">
                  <c:v>36772.983114446542</c:v>
                </c:pt>
                <c:pt idx="22">
                  <c:v>55816.63</c:v>
                </c:pt>
                <c:pt idx="23">
                  <c:v>40487.350000000006</c:v>
                </c:pt>
                <c:pt idx="24">
                  <c:v>43659.3</c:v>
                </c:pt>
                <c:pt idx="25">
                  <c:v>34780.43</c:v>
                </c:pt>
                <c:pt idx="26">
                  <c:v>29947.88</c:v>
                </c:pt>
                <c:pt idx="27">
                  <c:v>28076.880000000001</c:v>
                </c:pt>
                <c:pt idx="28">
                  <c:v>61077.51</c:v>
                </c:pt>
                <c:pt idx="29">
                  <c:v>75165.149999999994</c:v>
                </c:pt>
                <c:pt idx="30">
                  <c:v>66059.58</c:v>
                </c:pt>
                <c:pt idx="31">
                  <c:v>66115.33</c:v>
                </c:pt>
                <c:pt idx="32">
                  <c:v>83578.539999999994</c:v>
                </c:pt>
                <c:pt idx="33">
                  <c:v>49740.14</c:v>
                </c:pt>
                <c:pt idx="34">
                  <c:v>39135.74</c:v>
                </c:pt>
                <c:pt idx="35">
                  <c:v>38220.699999999997</c:v>
                </c:pt>
                <c:pt idx="36">
                  <c:v>48269.14</c:v>
                </c:pt>
                <c:pt idx="37">
                  <c:v>50400.63</c:v>
                </c:pt>
                <c:pt idx="38">
                  <c:v>40931.380000000005</c:v>
                </c:pt>
                <c:pt idx="39">
                  <c:v>49320.07</c:v>
                </c:pt>
                <c:pt idx="40">
                  <c:v>32550.32</c:v>
                </c:pt>
                <c:pt idx="41">
                  <c:v>36917.07</c:v>
                </c:pt>
                <c:pt idx="42">
                  <c:v>44669.61</c:v>
                </c:pt>
                <c:pt idx="43">
                  <c:v>33912.82</c:v>
                </c:pt>
                <c:pt idx="44">
                  <c:v>32412.6</c:v>
                </c:pt>
                <c:pt idx="45">
                  <c:v>41145.89</c:v>
                </c:pt>
                <c:pt idx="46">
                  <c:v>39807.050000000003</c:v>
                </c:pt>
                <c:pt idx="47">
                  <c:v>40859.75</c:v>
                </c:pt>
                <c:pt idx="48">
                  <c:v>35830</c:v>
                </c:pt>
                <c:pt idx="49">
                  <c:v>32224.109999999997</c:v>
                </c:pt>
                <c:pt idx="50">
                  <c:v>34885.93</c:v>
                </c:pt>
                <c:pt idx="51">
                  <c:v>41378.61</c:v>
                </c:pt>
                <c:pt idx="52">
                  <c:v>39817.259999999995</c:v>
                </c:pt>
                <c:pt idx="53">
                  <c:v>40097.51</c:v>
                </c:pt>
                <c:pt idx="54">
                  <c:v>48681.39</c:v>
                </c:pt>
                <c:pt idx="55">
                  <c:v>46798.8</c:v>
                </c:pt>
                <c:pt idx="56">
                  <c:v>56846.83</c:v>
                </c:pt>
                <c:pt idx="57">
                  <c:v>63317.850000000006</c:v>
                </c:pt>
                <c:pt idx="58">
                  <c:v>58391.83</c:v>
                </c:pt>
                <c:pt idx="59">
                  <c:v>52068.33</c:v>
                </c:pt>
                <c:pt idx="60">
                  <c:v>58112.840000000004</c:v>
                </c:pt>
                <c:pt idx="61">
                  <c:v>65338.96</c:v>
                </c:pt>
                <c:pt idx="62">
                  <c:v>60483.289999999994</c:v>
                </c:pt>
                <c:pt idx="63">
                  <c:v>67046.86</c:v>
                </c:pt>
              </c:numCache>
            </c:numRef>
          </c:val>
          <c:smooth val="0"/>
        </c:ser>
        <c:ser>
          <c:idx val="0"/>
          <c:order val="1"/>
          <c:tx>
            <c:v>Mechanical Harvest Gear</c:v>
          </c:tx>
          <c:spPr>
            <a:ln>
              <a:solidFill>
                <a:schemeClr val="tx1">
                  <a:lumMod val="50000"/>
                  <a:lumOff val="50000"/>
                </a:schemeClr>
              </a:solidFill>
            </a:ln>
          </c:spPr>
          <c:marker>
            <c:symbol val="none"/>
          </c:marker>
          <c:val>
            <c:numRef>
              <c:f>'OysterPoundsBushelsGear30-13'!$G$12:$G$75</c:f>
              <c:numCache>
                <c:formatCode>#,##0</c:formatCode>
                <c:ptCount val="64"/>
                <c:pt idx="0">
                  <c:v>183633.09352517984</c:v>
                </c:pt>
                <c:pt idx="1">
                  <c:v>203509.93377483444</c:v>
                </c:pt>
                <c:pt idx="2">
                  <c:v>290081.79959100211</c:v>
                </c:pt>
                <c:pt idx="3">
                  <c:v>268778.00407331978</c:v>
                </c:pt>
                <c:pt idx="4">
                  <c:v>172857.14285714287</c:v>
                </c:pt>
                <c:pt idx="5">
                  <c:v>100817.99591002044</c:v>
                </c:pt>
                <c:pt idx="6">
                  <c:v>227987.012987013</c:v>
                </c:pt>
                <c:pt idx="7">
                  <c:v>168920.70484581499</c:v>
                </c:pt>
                <c:pt idx="8">
                  <c:v>126381.57894736843</c:v>
                </c:pt>
                <c:pt idx="9">
                  <c:v>171115.9737417943</c:v>
                </c:pt>
                <c:pt idx="10">
                  <c:v>157719.71496437053</c:v>
                </c:pt>
                <c:pt idx="11">
                  <c:v>103699.42196531792</c:v>
                </c:pt>
                <c:pt idx="12">
                  <c:v>75740</c:v>
                </c:pt>
                <c:pt idx="13">
                  <c:v>31615.384615384617</c:v>
                </c:pt>
                <c:pt idx="14">
                  <c:v>55932.914046121601</c:v>
                </c:pt>
                <c:pt idx="15">
                  <c:v>51206.896551724145</c:v>
                </c:pt>
                <c:pt idx="16">
                  <c:v>40531.309297912718</c:v>
                </c:pt>
                <c:pt idx="17">
                  <c:v>37026.515151515145</c:v>
                </c:pt>
                <c:pt idx="18">
                  <c:v>23672.199170124481</c:v>
                </c:pt>
                <c:pt idx="19">
                  <c:v>30021.691973969624</c:v>
                </c:pt>
                <c:pt idx="20">
                  <c:v>32041.237113402065</c:v>
                </c:pt>
                <c:pt idx="21">
                  <c:v>51490.514905149059</c:v>
                </c:pt>
                <c:pt idx="22">
                  <c:v>47052.52</c:v>
                </c:pt>
                <c:pt idx="23">
                  <c:v>71421.02</c:v>
                </c:pt>
                <c:pt idx="24">
                  <c:v>65699.02</c:v>
                </c:pt>
                <c:pt idx="25">
                  <c:v>49178.259999999995</c:v>
                </c:pt>
                <c:pt idx="26">
                  <c:v>31436.1</c:v>
                </c:pt>
                <c:pt idx="27">
                  <c:v>40666.350000000006</c:v>
                </c:pt>
                <c:pt idx="28">
                  <c:v>18624.72</c:v>
                </c:pt>
                <c:pt idx="29">
                  <c:v>56604.950000000004</c:v>
                </c:pt>
                <c:pt idx="30">
                  <c:v>72465.13</c:v>
                </c:pt>
                <c:pt idx="31">
                  <c:v>52783.59</c:v>
                </c:pt>
                <c:pt idx="32">
                  <c:v>70966.409999999989</c:v>
                </c:pt>
                <c:pt idx="33">
                  <c:v>73475.680000000008</c:v>
                </c:pt>
                <c:pt idx="34">
                  <c:v>88427.11</c:v>
                </c:pt>
                <c:pt idx="35">
                  <c:v>61676.56</c:v>
                </c:pt>
                <c:pt idx="36">
                  <c:v>72174.8</c:v>
                </c:pt>
                <c:pt idx="37">
                  <c:v>175882.54</c:v>
                </c:pt>
                <c:pt idx="38">
                  <c:v>116499.66</c:v>
                </c:pt>
                <c:pt idx="39">
                  <c:v>42350.87</c:v>
                </c:pt>
                <c:pt idx="40">
                  <c:v>19318.77</c:v>
                </c:pt>
                <c:pt idx="41">
                  <c:v>11276.28</c:v>
                </c:pt>
                <c:pt idx="42">
                  <c:v>5238.03</c:v>
                </c:pt>
                <c:pt idx="43">
                  <c:v>1235.28</c:v>
                </c:pt>
                <c:pt idx="44">
                  <c:v>2314</c:v>
                </c:pt>
                <c:pt idx="45">
                  <c:v>567</c:v>
                </c:pt>
                <c:pt idx="46">
                  <c:v>66.5</c:v>
                </c:pt>
                <c:pt idx="47">
                  <c:v>533.5</c:v>
                </c:pt>
                <c:pt idx="48">
                  <c:v>6554.5</c:v>
                </c:pt>
                <c:pt idx="49">
                  <c:v>8769.75</c:v>
                </c:pt>
                <c:pt idx="50">
                  <c:v>3569</c:v>
                </c:pt>
                <c:pt idx="51">
                  <c:v>7409</c:v>
                </c:pt>
                <c:pt idx="52">
                  <c:v>6265</c:v>
                </c:pt>
                <c:pt idx="53">
                  <c:v>9249</c:v>
                </c:pt>
                <c:pt idx="54">
                  <c:v>20876.5</c:v>
                </c:pt>
                <c:pt idx="55">
                  <c:v>24656.01</c:v>
                </c:pt>
                <c:pt idx="56">
                  <c:v>27820.25</c:v>
                </c:pt>
                <c:pt idx="57">
                  <c:v>20125.490000000005</c:v>
                </c:pt>
                <c:pt idx="58">
                  <c:v>29732.25</c:v>
                </c:pt>
                <c:pt idx="59">
                  <c:v>56368.28</c:v>
                </c:pt>
                <c:pt idx="60">
                  <c:v>138561.43</c:v>
                </c:pt>
                <c:pt idx="61">
                  <c:v>85987.45</c:v>
                </c:pt>
                <c:pt idx="62">
                  <c:v>22704.37</c:v>
                </c:pt>
                <c:pt idx="63">
                  <c:v>43839.25</c:v>
                </c:pt>
              </c:numCache>
            </c:numRef>
          </c:val>
          <c:smooth val="0"/>
        </c:ser>
        <c:dLbls>
          <c:showLegendKey val="0"/>
          <c:showVal val="0"/>
          <c:showCatName val="0"/>
          <c:showSerName val="0"/>
          <c:showPercent val="0"/>
          <c:showBubbleSize val="0"/>
        </c:dLbls>
        <c:marker val="1"/>
        <c:smooth val="0"/>
        <c:axId val="157875200"/>
        <c:axId val="88765568"/>
      </c:lineChart>
      <c:catAx>
        <c:axId val="157875200"/>
        <c:scaling>
          <c:orientation val="minMax"/>
        </c:scaling>
        <c:delete val="0"/>
        <c:axPos val="b"/>
        <c:title>
          <c:tx>
            <c:rich>
              <a:bodyPr/>
              <a:lstStyle/>
              <a:p>
                <a:pPr>
                  <a:defRPr sz="1400"/>
                </a:pPr>
                <a:r>
                  <a:rPr lang="en-US" sz="1400" dirty="0" smtClean="0"/>
                  <a:t>Year</a:t>
                </a:r>
                <a:endParaRPr lang="en-US" sz="1400" dirty="0"/>
              </a:p>
            </c:rich>
          </c:tx>
          <c:layout/>
          <c:overlay val="0"/>
        </c:title>
        <c:numFmt formatCode="General" sourceLinked="1"/>
        <c:majorTickMark val="out"/>
        <c:minorTickMark val="none"/>
        <c:tickLblPos val="nextTo"/>
        <c:txPr>
          <a:bodyPr/>
          <a:lstStyle/>
          <a:p>
            <a:pPr>
              <a:defRPr sz="1400"/>
            </a:pPr>
            <a:endParaRPr lang="en-US"/>
          </a:p>
        </c:txPr>
        <c:crossAx val="88765568"/>
        <c:crosses val="autoZero"/>
        <c:auto val="1"/>
        <c:lblAlgn val="ctr"/>
        <c:lblOffset val="100"/>
        <c:noMultiLvlLbl val="0"/>
      </c:catAx>
      <c:valAx>
        <c:axId val="88765568"/>
        <c:scaling>
          <c:orientation val="minMax"/>
        </c:scaling>
        <c:delete val="0"/>
        <c:axPos val="l"/>
        <c:majorGridlines/>
        <c:title>
          <c:tx>
            <c:rich>
              <a:bodyPr rot="-5400000" vert="horz"/>
              <a:lstStyle/>
              <a:p>
                <a:pPr>
                  <a:defRPr/>
                </a:pPr>
                <a:r>
                  <a:rPr lang="en-US" sz="1400"/>
                  <a:t>Landings</a:t>
                </a:r>
                <a:r>
                  <a:rPr lang="en-US" sz="1400" baseline="0"/>
                  <a:t> in Bushels</a:t>
                </a:r>
                <a:endParaRPr lang="en-US" sz="1400"/>
              </a:p>
            </c:rich>
          </c:tx>
          <c:layout>
            <c:manualLayout>
              <c:xMode val="edge"/>
              <c:yMode val="edge"/>
              <c:x val="1.5012340141103931E-2"/>
              <c:y val="0.36433438174259736"/>
            </c:manualLayout>
          </c:layout>
          <c:overlay val="0"/>
        </c:title>
        <c:numFmt formatCode="#,##0" sourceLinked="1"/>
        <c:majorTickMark val="out"/>
        <c:minorTickMark val="none"/>
        <c:tickLblPos val="nextTo"/>
        <c:crossAx val="157875200"/>
        <c:crosses val="autoZero"/>
        <c:crossBetween val="between"/>
      </c:valAx>
    </c:plotArea>
    <c:legend>
      <c:legendPos val="r"/>
      <c:layout>
        <c:manualLayout>
          <c:xMode val="edge"/>
          <c:yMode val="edge"/>
          <c:x val="0.52547681955073022"/>
          <c:y val="0.14549428169461529"/>
          <c:w val="0.37760529170883145"/>
          <c:h val="0.19275964964033679"/>
        </c:manualLayout>
      </c:layout>
      <c:overlay val="0"/>
      <c:txPr>
        <a:bodyPr/>
        <a:lstStyle/>
        <a:p>
          <a:pPr>
            <a:defRPr sz="1200">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marker>
            <c:symbol val="none"/>
          </c:marker>
          <c:cat>
            <c:numRef>
              <c:f>'[Chart in Microsoft PowerPoint]Sheet1'!$B$3:$B$6</c:f>
              <c:numCache>
                <c:formatCode>General</c:formatCode>
                <c:ptCount val="4"/>
                <c:pt idx="0">
                  <c:v>1</c:v>
                </c:pt>
                <c:pt idx="1">
                  <c:v>7</c:v>
                </c:pt>
                <c:pt idx="2">
                  <c:v>16</c:v>
                </c:pt>
                <c:pt idx="3">
                  <c:v>25</c:v>
                </c:pt>
              </c:numCache>
            </c:numRef>
          </c:cat>
          <c:val>
            <c:numRef>
              <c:f>'[Chart in Microsoft PowerPoint]Sheet1'!$A$3:$A$6</c:f>
              <c:numCache>
                <c:formatCode>General</c:formatCode>
                <c:ptCount val="4"/>
                <c:pt idx="0">
                  <c:v>1991</c:v>
                </c:pt>
                <c:pt idx="1">
                  <c:v>1998</c:v>
                </c:pt>
                <c:pt idx="2">
                  <c:v>2012</c:v>
                </c:pt>
                <c:pt idx="3">
                  <c:v>2014</c:v>
                </c:pt>
              </c:numCache>
            </c:numRef>
          </c:val>
          <c:smooth val="0"/>
        </c:ser>
        <c:dLbls>
          <c:showLegendKey val="0"/>
          <c:showVal val="0"/>
          <c:showCatName val="0"/>
          <c:showSerName val="0"/>
          <c:showPercent val="0"/>
          <c:showBubbleSize val="0"/>
        </c:dLbls>
        <c:marker val="1"/>
        <c:smooth val="0"/>
        <c:axId val="88982656"/>
        <c:axId val="88984576"/>
      </c:lineChart>
      <c:catAx>
        <c:axId val="88982656"/>
        <c:scaling>
          <c:orientation val="minMax"/>
        </c:scaling>
        <c:delete val="0"/>
        <c:axPos val="b"/>
        <c:title>
          <c:tx>
            <c:rich>
              <a:bodyPr/>
              <a:lstStyle/>
              <a:p>
                <a:pPr>
                  <a:defRPr/>
                </a:pPr>
                <a:r>
                  <a:rPr lang="en-US"/>
                  <a:t>Number of Water</a:t>
                </a:r>
                <a:r>
                  <a:rPr lang="en-US" baseline="0"/>
                  <a:t> Column Leases</a:t>
                </a:r>
                <a:endParaRPr lang="en-US"/>
              </a:p>
            </c:rich>
          </c:tx>
          <c:layout/>
          <c:overlay val="0"/>
        </c:title>
        <c:numFmt formatCode="General" sourceLinked="0"/>
        <c:majorTickMark val="out"/>
        <c:minorTickMark val="none"/>
        <c:tickLblPos val="nextTo"/>
        <c:crossAx val="88984576"/>
        <c:crosses val="autoZero"/>
        <c:auto val="1"/>
        <c:lblAlgn val="ctr"/>
        <c:lblOffset val="100"/>
        <c:tickLblSkip val="1"/>
        <c:noMultiLvlLbl val="0"/>
      </c:catAx>
      <c:valAx>
        <c:axId val="88984576"/>
        <c:scaling>
          <c:orientation val="minMax"/>
          <c:max val="2020"/>
          <c:min val="1990"/>
        </c:scaling>
        <c:delete val="0"/>
        <c:axPos val="l"/>
        <c:majorGridlines/>
        <c:numFmt formatCode="General" sourceLinked="1"/>
        <c:majorTickMark val="out"/>
        <c:minorTickMark val="none"/>
        <c:tickLblPos val="nextTo"/>
        <c:crossAx val="88982656"/>
        <c:crosses val="autoZero"/>
        <c:crossBetween val="between"/>
      </c:valAx>
    </c:plotArea>
    <c:plotVisOnly val="1"/>
    <c:dispBlanksAs val="gap"/>
    <c:showDLblsOverMax val="0"/>
  </c:chart>
  <c:spPr>
    <a:ln>
      <a:solidFill>
        <a:srgbClr val="FF0000"/>
      </a:solid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649E0-9F8F-4013-809B-3E67F553DC16}" type="datetimeFigureOut">
              <a:rPr lang="en-US" smtClean="0"/>
              <a:t>3/10/2015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441AD-C32F-443E-81A3-83E71735D211}" type="slidenum">
              <a:rPr lang="en-US" smtClean="0"/>
              <a:t>‹#›</a:t>
            </a:fld>
            <a:endParaRPr lang="en-US"/>
          </a:p>
        </p:txBody>
      </p:sp>
    </p:spTree>
    <p:extLst>
      <p:ext uri="{BB962C8B-B14F-4D97-AF65-F5344CB8AC3E}">
        <p14:creationId xmlns:p14="http://schemas.microsoft.com/office/powerpoint/2010/main" val="4030463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9pPr>
          </a:lstStyle>
          <a:p>
            <a:pPr eaLnBrk="1" hangingPunct="1"/>
            <a:fld id="{DC860892-6993-4297-B6B5-F6A82CCBFA5B}" type="slidenum">
              <a:rPr lang="en-US" smtClean="0">
                <a:solidFill>
                  <a:srgbClr val="000000"/>
                </a:solidFill>
              </a:rPr>
              <a:pPr eaLnBrk="1" hangingPunct="1"/>
              <a:t>1</a:t>
            </a:fld>
            <a:endParaRPr lang="en-US" smtClean="0">
              <a:solidFill>
                <a:srgbClr val="000000"/>
              </a:solidFill>
            </a:endParaRPr>
          </a:p>
        </p:txBody>
      </p:sp>
      <p:sp>
        <p:nvSpPr>
          <p:cNvPr id="9219"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20" name="Rectangle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t"/>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0CEE3A-6C5B-40E5-BF58-FE9213800FD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270699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SimSun" charset="-122"/>
              </a:defRPr>
            </a:lvl9pPr>
          </a:lstStyle>
          <a:p>
            <a:pPr eaLnBrk="1" hangingPunct="1"/>
            <a:fld id="{DC860892-6993-4297-B6B5-F6A82CCBFA5B}" type="slidenum">
              <a:rPr lang="en-US" smtClean="0">
                <a:solidFill>
                  <a:srgbClr val="000000"/>
                </a:solidFill>
              </a:rPr>
              <a:pPr eaLnBrk="1" hangingPunct="1"/>
              <a:t>2</a:t>
            </a:fld>
            <a:endParaRPr lang="en-US" smtClean="0">
              <a:solidFill>
                <a:srgbClr val="000000"/>
              </a:solidFill>
            </a:endParaRPr>
          </a:p>
        </p:txBody>
      </p:sp>
      <p:sp>
        <p:nvSpPr>
          <p:cNvPr id="9219"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20" name="Rectangle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t"/>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A02DE39-3C1D-47BC-A81B-A31CD9D1F5F9}" type="slidenum">
              <a:rPr lang="en-US" altLang="en-US">
                <a:solidFill>
                  <a:prstClr val="black"/>
                </a:solidFill>
              </a:rPr>
              <a:pPr eaLnBrk="1" hangingPunct="1">
                <a:spcBef>
                  <a:spcPct val="0"/>
                </a:spcBef>
              </a:pPr>
              <a:t>3</a:t>
            </a:fld>
            <a:endParaRPr lang="en-US" altLang="en-US">
              <a:solidFill>
                <a:prstClr val="black"/>
              </a:solidFill>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-I’d like to begin by stating that everyone in this room has, in one way or another, probably contributed to the contents of this presentation.  What follows is a methods light, results heavy compilation of empirical observations, reserve monitoring and numerical modeling simulations aimed at assessing the efficacy of reserves for oyster restoration in Pamlico Sound.  From the title, you can see that there is some good news and some bad news, but before I catch the stink eye, most of this presentation highlights the positive and even “the bad” can be considered a positive to certain stakeholders.  I’ve divided that talk up into three sections that correspond to three overarching program questions.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To recover some of the lost ecosystem services and economic benefits associated with estuaries, we’ve begun to restore estuarine habitats.</a:t>
            </a:r>
          </a:p>
          <a:p>
            <a:endParaRPr lang="en-US" altLang="en-US" smtClean="0"/>
          </a:p>
          <a:p>
            <a:r>
              <a:rPr lang="en-US" altLang="en-US" smtClean="0"/>
              <a:t>Once specific type of estuarine habitat restoration that is the focus of my dissertation research is oyster reef restoration.</a:t>
            </a:r>
          </a:p>
          <a:p>
            <a:endParaRPr lang="en-US" altLang="en-US" smtClean="0"/>
          </a:p>
          <a:p>
            <a:r>
              <a:rPr lang="en-US" altLang="en-US" smtClean="0"/>
              <a:t>Oysters and their associated reef habitats have been decimated globally to less than 10% of their historic abundance.</a:t>
            </a:r>
          </a:p>
          <a:p>
            <a:endParaRPr lang="en-US" altLang="en-US" smtClean="0"/>
          </a:p>
          <a:p>
            <a:r>
              <a:rPr lang="en-US" altLang="en-US" smtClean="0"/>
              <a:t>However, oysters provide essential ecosystem services to estuaries including:</a:t>
            </a:r>
          </a:p>
          <a:p>
            <a:r>
              <a:rPr lang="en-US" altLang="en-US" smtClean="0"/>
              <a:t>Essential fish habitat</a:t>
            </a:r>
          </a:p>
          <a:p>
            <a:r>
              <a:rPr lang="en-US" altLang="en-US" smtClean="0"/>
              <a:t>Water filtration</a:t>
            </a:r>
          </a:p>
          <a:p>
            <a:r>
              <a:rPr lang="en-US" altLang="en-US" smtClean="0"/>
              <a:t>Shoreline stabilization</a:t>
            </a: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502ECBA-28D8-44F2-9186-EB6B0350325A}" type="slidenum">
              <a:rPr lang="en-US" altLang="en-US">
                <a:solidFill>
                  <a:prstClr val="black"/>
                </a:solidFill>
              </a:rPr>
              <a:pPr eaLnBrk="1" hangingPunct="1">
                <a:spcBef>
                  <a:spcPct val="0"/>
                </a:spcBef>
              </a:pPr>
              <a:t>4</a:t>
            </a:fld>
            <a:endParaRPr lang="en-US"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E358096-FE77-44B3-8630-725FAC3BA22D}" type="slidenum">
              <a:rPr lang="en-US" altLang="en-US">
                <a:solidFill>
                  <a:prstClr val="black"/>
                </a:solidFill>
              </a:rPr>
              <a:pPr eaLnBrk="1" hangingPunct="1">
                <a:spcBef>
                  <a:spcPct val="0"/>
                </a:spcBef>
              </a:pPr>
              <a:t>5</a:t>
            </a:fld>
            <a:endParaRPr lang="en-US" altLang="en-US">
              <a:solidFill>
                <a:prstClr val="black"/>
              </a:solidFill>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-I’d like to begin by stating that everyone in this room has, in one way or another, probably contributed to the contents of this presentation.  What follows is a methods light, results heavy compilation of empirical observations, reserve monitoring and numerical modeling simulations aimed at assessing the efficacy of reserves for oyster restoration in Pamlico Sound.  From the title, you can see that there is some good news and some bad news, but before I catch the stink eye, most of this presentation highlights the positive and even “the bad” can be considered a positive to certain stakeholders.  I’ve divided that talk up into three sections that correspond to three overarching program questions.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defTabSz="914400" eaLnBrk="1" hangingPunct="1">
              <a:spcBef>
                <a:spcPct val="0"/>
              </a:spcBef>
            </a:pPr>
            <a:fld id="{E5770292-BA6C-4CFD-837C-05B36F95AACA}" type="slidenum">
              <a:rPr lang="en-US" altLang="en-US" smtClean="0">
                <a:solidFill>
                  <a:prstClr val="black"/>
                </a:solidFill>
                <a:ea typeface="+mn-ea"/>
                <a:cs typeface="+mn-cs"/>
              </a:rPr>
              <a:pPr algn="r" defTabSz="914400" eaLnBrk="1" hangingPunct="1">
                <a:spcBef>
                  <a:spcPct val="0"/>
                </a:spcBef>
              </a:pPr>
              <a:t>9</a:t>
            </a:fld>
            <a:endParaRPr lang="en-US" altLang="en-US" smtClean="0">
              <a:solidFill>
                <a:prstClr val="black"/>
              </a:solidFill>
              <a:ea typeface="+mn-ea"/>
              <a:cs typeface="+mn-cs"/>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590,000 acres have been mapped,</a:t>
            </a:r>
            <a:r>
              <a:rPr lang="en-US" baseline="0" dirty="0" smtClean="0"/>
              <a:t>  of that 21,000 is shell habitat.  </a:t>
            </a:r>
            <a:r>
              <a:rPr lang="en-US" dirty="0" smtClean="0"/>
              <a:t>The </a:t>
            </a:r>
            <a:r>
              <a:rPr lang="en-US" dirty="0" err="1" smtClean="0"/>
              <a:t>deepwater</a:t>
            </a:r>
            <a:r>
              <a:rPr lang="en-US" dirty="0" smtClean="0"/>
              <a:t> mapping effort, the area in blue is the approximately 920,000 acres in depths greater than 15 feet exist. Since</a:t>
            </a:r>
            <a:r>
              <a:rPr lang="en-US" baseline="0" dirty="0" smtClean="0"/>
              <a:t> program cuts in 2011, little </a:t>
            </a:r>
            <a:r>
              <a:rPr lang="en-US" baseline="0" dirty="0" err="1" smtClean="0"/>
              <a:t>deepwater</a:t>
            </a:r>
            <a:r>
              <a:rPr lang="en-US" baseline="0" dirty="0" smtClean="0"/>
              <a:t> mapping has occurred.</a:t>
            </a:r>
            <a:endParaRPr lang="en-US" dirty="0" smtClean="0"/>
          </a:p>
          <a:p>
            <a:endParaRPr lang="en-US" dirty="0"/>
          </a:p>
        </p:txBody>
      </p:sp>
      <p:sp>
        <p:nvSpPr>
          <p:cNvPr id="4" name="Slide Number Placeholder 3"/>
          <p:cNvSpPr>
            <a:spLocks noGrp="1"/>
          </p:cNvSpPr>
          <p:nvPr>
            <p:ph type="sldNum" sz="quarter" idx="10"/>
          </p:nvPr>
        </p:nvSpPr>
        <p:spPr/>
        <p:txBody>
          <a:bodyPr/>
          <a:lstStyle/>
          <a:p>
            <a:fld id="{4C58A993-41C6-4549-AE82-8A1EE0E84E9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123264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a:t>
            </a:r>
            <a:r>
              <a:rPr lang="en-US" baseline="0" dirty="0" smtClean="0"/>
              <a:t> trend of decline through the mid 90s, then gradual increase in harvest since. Peak in 2010 from change in harvest provisions set </a:t>
            </a:r>
            <a:r>
              <a:rPr lang="en-US" baseline="0" dirty="0" err="1" smtClean="0"/>
              <a:t>fmp</a:t>
            </a:r>
            <a:r>
              <a:rPr lang="en-US" baseline="0" dirty="0" smtClean="0"/>
              <a:t> supplement on dredge restrictions 2010</a:t>
            </a:r>
          </a:p>
          <a:p>
            <a:endParaRPr lang="en-US" baseline="0" dirty="0" smtClean="0"/>
          </a:p>
          <a:p>
            <a:r>
              <a:rPr lang="en-US" baseline="0" dirty="0" err="1" smtClean="0"/>
              <a:t>Dmf</a:t>
            </a:r>
            <a:r>
              <a:rPr lang="en-US" baseline="0" dirty="0" smtClean="0"/>
              <a:t> status report: based on consistent harvest, but listed as concern for lack of available data</a:t>
            </a:r>
          </a:p>
          <a:p>
            <a:endParaRPr lang="en-US" dirty="0" smtClean="0"/>
          </a:p>
          <a:p>
            <a:r>
              <a:rPr lang="en-US" dirty="0" smtClean="0"/>
              <a:t>Landings</a:t>
            </a:r>
            <a:r>
              <a:rPr lang="en-US" baseline="0" dirty="0" smtClean="0"/>
              <a:t> statistics (time series)</a:t>
            </a:r>
          </a:p>
          <a:p>
            <a:r>
              <a:rPr lang="en-US" baseline="0" dirty="0" smtClean="0"/>
              <a:t>Status of fishery (defined by NOAA and defined by DMF and scientific perspective (</a:t>
            </a:r>
            <a:r>
              <a:rPr lang="en-US" baseline="0" dirty="0" err="1" smtClean="0"/>
              <a:t>zu</a:t>
            </a:r>
            <a:r>
              <a:rPr lang="en-US" baseline="0" dirty="0" smtClean="0"/>
              <a:t> </a:t>
            </a:r>
            <a:r>
              <a:rPr lang="en-US" baseline="0" dirty="0" err="1" smtClean="0"/>
              <a:t>ermgassen</a:t>
            </a:r>
            <a:r>
              <a:rPr lang="en-US" baseline="0" dirty="0" smtClean="0"/>
              <a:t>, beck, </a:t>
            </a:r>
            <a:r>
              <a:rPr lang="en-US" baseline="0" dirty="0" err="1" smtClean="0"/>
              <a:t>etc</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E40CEE3A-6C5B-40E5-BF58-FE9213800FD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664640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strictly for Pamlico Sound</a:t>
            </a:r>
          </a:p>
          <a:p>
            <a:endParaRPr lang="en-US" baseline="0" dirty="0" smtClean="0"/>
          </a:p>
          <a:p>
            <a:r>
              <a:rPr lang="en-US" baseline="0" dirty="0" smtClean="0"/>
              <a:t>Describe as mostly low relief, low population density</a:t>
            </a:r>
          </a:p>
        </p:txBody>
      </p:sp>
      <p:sp>
        <p:nvSpPr>
          <p:cNvPr id="4" name="Slide Number Placeholder 3"/>
          <p:cNvSpPr>
            <a:spLocks noGrp="1"/>
          </p:cNvSpPr>
          <p:nvPr>
            <p:ph type="sldNum" sz="quarter" idx="10"/>
          </p:nvPr>
        </p:nvSpPr>
        <p:spPr/>
        <p:txBody>
          <a:bodyPr/>
          <a:lstStyle/>
          <a:p>
            <a:fld id="{E40CEE3A-6C5B-40E5-BF58-FE9213800FD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601967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480A359-2FB3-4847-9D97-3491754AA7F9}" type="datetimeFigureOut">
              <a:rPr lang="en-US"/>
              <a:pPr>
                <a:defRPr/>
              </a:pPr>
              <a:t>3/10/2015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E82176-A547-F94B-AC51-D6E9C882CB88}" type="slidenum">
              <a:rPr lang="en-US"/>
              <a:pPr>
                <a:defRPr/>
              </a:pPr>
              <a:t>‹#›</a:t>
            </a:fld>
            <a:endParaRPr lang="en-US"/>
          </a:p>
        </p:txBody>
      </p:sp>
    </p:spTree>
    <p:extLst>
      <p:ext uri="{BB962C8B-B14F-4D97-AF65-F5344CB8AC3E}">
        <p14:creationId xmlns:p14="http://schemas.microsoft.com/office/powerpoint/2010/main" val="788444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BC5DAC-1A13-D34F-9418-D6257772B49C}" type="datetimeFigureOut">
              <a:rPr lang="en-US"/>
              <a:pPr>
                <a:defRPr/>
              </a:pPr>
              <a:t>3/10/2015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9610A8-B29A-B34A-A0B5-3DF26A2EB850}" type="slidenum">
              <a:rPr lang="en-US"/>
              <a:pPr>
                <a:defRPr/>
              </a:pPr>
              <a:t>‹#›</a:t>
            </a:fld>
            <a:endParaRPr lang="en-US"/>
          </a:p>
        </p:txBody>
      </p:sp>
    </p:spTree>
    <p:extLst>
      <p:ext uri="{BB962C8B-B14F-4D97-AF65-F5344CB8AC3E}">
        <p14:creationId xmlns:p14="http://schemas.microsoft.com/office/powerpoint/2010/main" val="2154696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EC0D93-568E-6D41-8E6D-0963A71A503C}" type="datetimeFigureOut">
              <a:rPr lang="en-US"/>
              <a:pPr>
                <a:defRPr/>
              </a:pPr>
              <a:t>3/10/2015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2D0221-73D0-6245-9CCD-73A1D8FCB5E4}" type="slidenum">
              <a:rPr lang="en-US"/>
              <a:pPr>
                <a:defRPr/>
              </a:pPr>
              <a:t>‹#›</a:t>
            </a:fld>
            <a:endParaRPr lang="en-US"/>
          </a:p>
        </p:txBody>
      </p:sp>
    </p:spTree>
    <p:extLst>
      <p:ext uri="{BB962C8B-B14F-4D97-AF65-F5344CB8AC3E}">
        <p14:creationId xmlns:p14="http://schemas.microsoft.com/office/powerpoint/2010/main" val="826510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title"/>
          </p:nvPr>
        </p:nvSpPr>
        <p:spPr bwMode="auto">
          <a:xfrm>
            <a:off x="0" y="685800"/>
            <a:ext cx="9140825" cy="992188"/>
          </a:xfrm>
          <a:prstGeom prst="rect">
            <a:avLst/>
          </a:prstGeom>
          <a:noFill/>
          <a:ln w="9525">
            <a:noFill/>
            <a:miter lim="800000"/>
            <a:headEnd/>
            <a:tailEnd/>
          </a:ln>
          <a:effectLst/>
        </p:spPr>
        <p:txBody>
          <a:bodyPr vert="horz" wrap="square" lIns="91440" tIns="45720" rIns="914400" bIns="0" numCol="1" anchor="ctr" anchorCtr="0" compatLnSpc="1">
            <a:prstTxWarp prst="textNoShape">
              <a:avLst/>
            </a:prstTxWarp>
          </a:bodyPr>
          <a:lstStyle>
            <a:lvl1pPr marL="900113" indent="0" algn="l">
              <a:defRPr sz="4000" b="1">
                <a:solidFill>
                  <a:schemeClr val="bg2">
                    <a:lumMod val="20000"/>
                    <a:lumOff val="80000"/>
                  </a:schemeClr>
                </a:solidFill>
                <a:effectLst>
                  <a:outerShdw blurRad="38100" dist="38100" dir="2700000" algn="tl">
                    <a:srgbClr val="000000">
                      <a:alpha val="43137"/>
                    </a:srgbClr>
                  </a:outerShdw>
                </a:effectLst>
              </a:defRPr>
            </a:lvl1pPr>
          </a:lstStyle>
          <a:p>
            <a:pPr lvl="0"/>
            <a:r>
              <a:rPr lang="en-US" smtClean="0"/>
              <a:t>Click to edit Master title style</a:t>
            </a:r>
            <a:endParaRPr lang="en-US" dirty="0" smtClean="0"/>
          </a:p>
        </p:txBody>
      </p:sp>
    </p:spTree>
    <p:extLst>
      <p:ext uri="{BB962C8B-B14F-4D97-AF65-F5344CB8AC3E}">
        <p14:creationId xmlns:p14="http://schemas.microsoft.com/office/powerpoint/2010/main" val="1825016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177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806575"/>
            <a:ext cx="7315200" cy="1470025"/>
          </a:xfrm>
          <a:noFill/>
        </p:spPr>
        <p:txBody>
          <a:bodyPr rIns="91440" bIns="45720"/>
          <a:lstStyle>
            <a:lvl1pPr marL="0" algn="ctr">
              <a:defRPr>
                <a:effectLst/>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371600" y="3581400"/>
            <a:ext cx="6400800" cy="1752600"/>
          </a:xfrm>
        </p:spPr>
        <p:txBody>
          <a:bodyPr/>
          <a:lstStyle>
            <a:lvl1pPr marL="0" indent="0" algn="ctr">
              <a:buFontTx/>
              <a:buNone/>
              <a:defRPr b="1"/>
            </a:lvl1pPr>
          </a:lstStyle>
          <a:p>
            <a:r>
              <a:rPr lang="en-US" smtClean="0"/>
              <a:t>Click to edit Master subtitle style</a:t>
            </a:r>
            <a:endParaRPr lang="en-US"/>
          </a:p>
        </p:txBody>
      </p:sp>
    </p:spTree>
    <p:extLst>
      <p:ext uri="{BB962C8B-B14F-4D97-AF65-F5344CB8AC3E}">
        <p14:creationId xmlns:p14="http://schemas.microsoft.com/office/powerpoint/2010/main" val="1900429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254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28800"/>
            <a:ext cx="35814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5814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865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4055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153997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0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128603A-2399-D64A-8203-C8F297F981E8}" type="datetimeFigureOut">
              <a:rPr lang="en-US"/>
              <a:pPr>
                <a:defRPr/>
              </a:pPr>
              <a:t>3/10/2015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F2C605-4958-CF43-AA48-80339EFDB0AF}" type="slidenum">
              <a:rPr lang="en-US"/>
              <a:pPr>
                <a:defRPr/>
              </a:pPr>
              <a:t>‹#›</a:t>
            </a:fld>
            <a:endParaRPr lang="en-US"/>
          </a:p>
        </p:txBody>
      </p:sp>
    </p:spTree>
    <p:extLst>
      <p:ext uri="{BB962C8B-B14F-4D97-AF65-F5344CB8AC3E}">
        <p14:creationId xmlns:p14="http://schemas.microsoft.com/office/powerpoint/2010/main" val="425754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Beach"/>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588" y="855663"/>
            <a:ext cx="91408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0" name="Rectangle 6"/>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CLEAN WATER ACT AND </a:t>
            </a:r>
            <a:br>
              <a:rPr lang="en-US"/>
            </a:br>
            <a:r>
              <a:rPr lang="en-US"/>
              <a:t>SURF CITY </a:t>
            </a:r>
            <a:br>
              <a:rPr lang="en-US"/>
            </a:br>
            <a:r>
              <a:rPr lang="en-US"/>
              <a:t>STORMWATER ORDINANCE </a:t>
            </a:r>
          </a:p>
        </p:txBody>
      </p:sp>
      <p:sp>
        <p:nvSpPr>
          <p:cNvPr id="118791" name="Rectangle 7"/>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February    </a:t>
            </a:r>
          </a:p>
        </p:txBody>
      </p:sp>
      <p:sp>
        <p:nvSpPr>
          <p:cNvPr id="6" name="Rectangle 2"/>
          <p:cNvSpPr>
            <a:spLocks noGrp="1" noChangeArrowheads="1"/>
          </p:cNvSpPr>
          <p:nvPr>
            <p:ph type="dt" sz="half" idx="10"/>
          </p:nvPr>
        </p:nvSpPr>
        <p:spPr>
          <a:xfrm>
            <a:off x="457200" y="6245225"/>
            <a:ext cx="2133600" cy="476250"/>
          </a:xfrm>
        </p:spPr>
        <p:txBody>
          <a:bodyPr/>
          <a:lstStyle>
            <a:lvl1pPr>
              <a:defRPr/>
            </a:lvl1pPr>
          </a:lstStyle>
          <a:p>
            <a:pPr>
              <a:defRPr/>
            </a:pPr>
            <a:endParaRPr lang="en-US">
              <a:solidFill>
                <a:srgbClr val="000000"/>
              </a:solidFill>
            </a:endParaRPr>
          </a:p>
        </p:txBody>
      </p:sp>
      <p:sp>
        <p:nvSpPr>
          <p:cNvPr id="7" name="Rectangle 3"/>
          <p:cNvSpPr>
            <a:spLocks noGrp="1" noChangeArrowheads="1"/>
          </p:cNvSpPr>
          <p:nvPr>
            <p:ph type="ftr" sz="quarter" idx="11"/>
          </p:nvPr>
        </p:nvSpPr>
        <p:spPr>
          <a:xfrm>
            <a:off x="3124200" y="6245225"/>
            <a:ext cx="2895600" cy="476250"/>
          </a:xfrm>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sldNum" sz="quarter" idx="12"/>
          </p:nvPr>
        </p:nvSpPr>
        <p:spPr>
          <a:xfrm>
            <a:off x="6553200" y="6245225"/>
            <a:ext cx="2133600" cy="476250"/>
          </a:xfrm>
        </p:spPr>
        <p:txBody>
          <a:bodyPr/>
          <a:lstStyle>
            <a:lvl1pPr>
              <a:defRPr/>
            </a:lvl1pPr>
          </a:lstStyle>
          <a:p>
            <a:pPr>
              <a:defRPr/>
            </a:pPr>
            <a:fld id="{F0503B02-2E09-41AA-BDC4-1C1C40D51F6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03278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C1499D-4779-48A6-8D64-6DE97BF319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63139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3F988D-CBAE-45A2-B9D2-5507EEA47D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6131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2209800"/>
            <a:ext cx="32004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2004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DBB456-3A21-47E8-9A7C-888F9A6498A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47349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4F54A68-5C9B-4E41-B1CE-8A2B0CF910B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7522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7D0964F-5858-49F5-AFB8-C5288B22238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9076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286B381-9040-4CDF-A664-7C1CF66450F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789669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807FDB7-21BB-49AA-AB7C-9094725B4E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48116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2E27D1-9160-4B18-82CD-3F3E5D23EF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81579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77A107-880A-42F8-825B-843508CA27D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6020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CF71F39-3D09-F149-B1A1-DC2A7DB4A435}" type="datetimeFigureOut">
              <a:rPr lang="en-US"/>
              <a:pPr>
                <a:defRPr/>
              </a:pPr>
              <a:t>3/10/2015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A6BD0F-ABBC-C14D-BC96-77BE126A748B}" type="slidenum">
              <a:rPr lang="en-US"/>
              <a:pPr>
                <a:defRPr/>
              </a:pPr>
              <a:t>‹#›</a:t>
            </a:fld>
            <a:endParaRPr lang="en-US"/>
          </a:p>
        </p:txBody>
      </p:sp>
    </p:spTree>
    <p:extLst>
      <p:ext uri="{BB962C8B-B14F-4D97-AF65-F5344CB8AC3E}">
        <p14:creationId xmlns:p14="http://schemas.microsoft.com/office/powerpoint/2010/main" val="3944886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701675" y="6237288"/>
            <a:ext cx="1905000" cy="457200"/>
          </a:xfr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85C791D-50D9-4E41-9BDF-5E7521A181A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9339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752600"/>
            <a:ext cx="1847850" cy="3581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1752600"/>
            <a:ext cx="5391150" cy="358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927093-33A4-4BF4-8B39-1744F62CBAC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6623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1752600"/>
            <a:ext cx="73914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2209800"/>
            <a:ext cx="32004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2004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8FFCB7-381E-4D04-A493-BEA1C73D922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45042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03B153-D5E8-473A-AB65-8B6703C99ED6}" type="datetimeFigureOut">
              <a:rPr lang="en-US" smtClean="0">
                <a:solidFill>
                  <a:prstClr val="black">
                    <a:tint val="75000"/>
                  </a:prstClr>
                </a:solidFill>
              </a: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E46DCC-430A-41C3-8555-C14E0B3E8F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511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03B153-D5E8-473A-AB65-8B6703C99ED6}" type="datetimeFigureOut">
              <a:rPr lang="en-US" smtClean="0">
                <a:solidFill>
                  <a:prstClr val="black">
                    <a:tint val="75000"/>
                  </a:prstClr>
                </a:solidFill>
              </a: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E46DCC-430A-41C3-8555-C14E0B3E8F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398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03B153-D5E8-473A-AB65-8B6703C99ED6}" type="datetimeFigureOut">
              <a:rPr lang="en-US" smtClean="0">
                <a:solidFill>
                  <a:prstClr val="black">
                    <a:tint val="75000"/>
                  </a:prstClr>
                </a:solidFill>
              </a: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E46DCC-430A-41C3-8555-C14E0B3E8F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605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03B153-D5E8-473A-AB65-8B6703C99ED6}" type="datetimeFigureOut">
              <a:rPr lang="en-US" smtClean="0">
                <a:solidFill>
                  <a:prstClr val="black">
                    <a:tint val="75000"/>
                  </a:prstClr>
                </a:solidFill>
              </a: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E46DCC-430A-41C3-8555-C14E0B3E8F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630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03B153-D5E8-473A-AB65-8B6703C99ED6}" type="datetimeFigureOut">
              <a:rPr lang="en-US" smtClean="0">
                <a:solidFill>
                  <a:prstClr val="black">
                    <a:tint val="75000"/>
                  </a:prstClr>
                </a:solidFill>
              </a:rPr>
              <a:pPr/>
              <a:t>3/10/2015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E46DCC-430A-41C3-8555-C14E0B3E8F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695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03B153-D5E8-473A-AB65-8B6703C99ED6}" type="datetimeFigureOut">
              <a:rPr lang="en-US" smtClean="0">
                <a:solidFill>
                  <a:prstClr val="black">
                    <a:tint val="75000"/>
                  </a:prstClr>
                </a:solidFill>
              </a:rPr>
              <a:pPr/>
              <a:t>3/10/2015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E46DCC-430A-41C3-8555-C14E0B3E8F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32798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03B153-D5E8-473A-AB65-8B6703C99ED6}" type="datetimeFigureOut">
              <a:rPr lang="en-US" smtClean="0">
                <a:solidFill>
                  <a:prstClr val="black">
                    <a:tint val="75000"/>
                  </a:prstClr>
                </a:solidFill>
              </a:rPr>
              <a:pPr/>
              <a:t>3/10/2015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E46DCC-430A-41C3-8555-C14E0B3E8F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277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68500"/>
            <a:ext cx="4038600" cy="4157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68500"/>
            <a:ext cx="4038600" cy="4157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7E7E973-E761-9943-801C-DE1E51E28431}" type="datetimeFigureOut">
              <a:rPr lang="en-US"/>
              <a:pPr>
                <a:defRPr/>
              </a:pPr>
              <a:t>3/10/2015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35E9FC-F6D5-0349-BBED-EA7D7A9BC49B}" type="slidenum">
              <a:rPr lang="en-US"/>
              <a:pPr>
                <a:defRPr/>
              </a:pPr>
              <a:t>‹#›</a:t>
            </a:fld>
            <a:endParaRPr lang="en-US"/>
          </a:p>
        </p:txBody>
      </p:sp>
    </p:spTree>
    <p:extLst>
      <p:ext uri="{BB962C8B-B14F-4D97-AF65-F5344CB8AC3E}">
        <p14:creationId xmlns:p14="http://schemas.microsoft.com/office/powerpoint/2010/main" val="17852655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03B153-D5E8-473A-AB65-8B6703C99ED6}" type="datetimeFigureOut">
              <a:rPr lang="en-US" smtClean="0">
                <a:solidFill>
                  <a:prstClr val="black">
                    <a:tint val="75000"/>
                  </a:prstClr>
                </a:solidFill>
              </a: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E46DCC-430A-41C3-8555-C14E0B3E8F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242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03B153-D5E8-473A-AB65-8B6703C99ED6}" type="datetimeFigureOut">
              <a:rPr lang="en-US" smtClean="0">
                <a:solidFill>
                  <a:prstClr val="black">
                    <a:tint val="75000"/>
                  </a:prstClr>
                </a:solidFill>
              </a: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E46DCC-430A-41C3-8555-C14E0B3E8F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869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03B153-D5E8-473A-AB65-8B6703C99ED6}" type="datetimeFigureOut">
              <a:rPr lang="en-US" smtClean="0">
                <a:solidFill>
                  <a:prstClr val="black">
                    <a:tint val="75000"/>
                  </a:prstClr>
                </a:solidFill>
              </a: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E46DCC-430A-41C3-8555-C14E0B3E8F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914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03B153-D5E8-473A-AB65-8B6703C99ED6}" type="datetimeFigureOut">
              <a:rPr lang="en-US" smtClean="0">
                <a:solidFill>
                  <a:prstClr val="black">
                    <a:tint val="75000"/>
                  </a:prstClr>
                </a:solidFill>
              </a: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E46DCC-430A-41C3-8555-C14E0B3E8F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7050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A40822-9BB1-8048-BA79-3A9D35CF123F}" type="datetimeFigureOut">
              <a:rPr lang="en-US" smtClean="0">
                <a:solidFill>
                  <a:prstClr val="black">
                    <a:tint val="75000"/>
                  </a:prstClr>
                </a:solidFill>
              </a: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A9AEB-8AB7-0842-9E9B-E61DC9D20C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078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40822-9BB1-8048-BA79-3A9D35CF123F}" type="datetimeFigureOut">
              <a:rPr lang="en-US" smtClean="0">
                <a:solidFill>
                  <a:prstClr val="black">
                    <a:tint val="75000"/>
                  </a:prstClr>
                </a:solidFill>
              </a: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A9AEB-8AB7-0842-9E9B-E61DC9D20C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514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40822-9BB1-8048-BA79-3A9D35CF123F}" type="datetimeFigureOut">
              <a:rPr lang="en-US" smtClean="0">
                <a:solidFill>
                  <a:prstClr val="black">
                    <a:tint val="75000"/>
                  </a:prstClr>
                </a:solidFill>
              </a: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A9AEB-8AB7-0842-9E9B-E61DC9D20C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6481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A40822-9BB1-8048-BA79-3A9D35CF123F}" type="datetimeFigureOut">
              <a:rPr lang="en-US" smtClean="0">
                <a:solidFill>
                  <a:prstClr val="black">
                    <a:tint val="75000"/>
                  </a:prstClr>
                </a:solidFill>
              </a: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A9AEB-8AB7-0842-9E9B-E61DC9D20C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085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A40822-9BB1-8048-BA79-3A9D35CF123F}" type="datetimeFigureOut">
              <a:rPr lang="en-US" smtClean="0">
                <a:solidFill>
                  <a:prstClr val="black">
                    <a:tint val="75000"/>
                  </a:prstClr>
                </a:solidFill>
              </a:rPr>
              <a:pPr/>
              <a:t>3/10/2015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A9AEB-8AB7-0842-9E9B-E61DC9D20C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3168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A40822-9BB1-8048-BA79-3A9D35CF123F}" type="datetimeFigureOut">
              <a:rPr lang="en-US" smtClean="0">
                <a:solidFill>
                  <a:prstClr val="black">
                    <a:tint val="75000"/>
                  </a:prstClr>
                </a:solidFill>
              </a:rPr>
              <a:pPr/>
              <a:t>3/10/2015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A9AEB-8AB7-0842-9E9B-E61DC9D20C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541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8ACE534-2B3A-FA4B-B87A-8AC244117610}" type="datetimeFigureOut">
              <a:rPr lang="en-US"/>
              <a:pPr>
                <a:defRPr/>
              </a:pPr>
              <a:t>3/10/2015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B5B94E0-5E06-6D42-A41D-50D581B40900}" type="slidenum">
              <a:rPr lang="en-US"/>
              <a:pPr>
                <a:defRPr/>
              </a:pPr>
              <a:t>‹#›</a:t>
            </a:fld>
            <a:endParaRPr lang="en-US"/>
          </a:p>
        </p:txBody>
      </p:sp>
    </p:spTree>
    <p:extLst>
      <p:ext uri="{BB962C8B-B14F-4D97-AF65-F5344CB8AC3E}">
        <p14:creationId xmlns:p14="http://schemas.microsoft.com/office/powerpoint/2010/main" val="760394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40822-9BB1-8048-BA79-3A9D35CF123F}" type="datetimeFigureOut">
              <a:rPr lang="en-US" smtClean="0">
                <a:solidFill>
                  <a:prstClr val="black">
                    <a:tint val="75000"/>
                  </a:prstClr>
                </a:solidFill>
              </a:rPr>
              <a:pPr/>
              <a:t>3/10/2015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A9AEB-8AB7-0842-9E9B-E61DC9D20C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635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40822-9BB1-8048-BA79-3A9D35CF123F}" type="datetimeFigureOut">
              <a:rPr lang="en-US" smtClean="0">
                <a:solidFill>
                  <a:prstClr val="black">
                    <a:tint val="75000"/>
                  </a:prstClr>
                </a:solidFill>
              </a: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A9AEB-8AB7-0842-9E9B-E61DC9D20C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4477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40822-9BB1-8048-BA79-3A9D35CF123F}" type="datetimeFigureOut">
              <a:rPr lang="en-US" smtClean="0">
                <a:solidFill>
                  <a:prstClr val="black">
                    <a:tint val="75000"/>
                  </a:prstClr>
                </a:solidFill>
              </a: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A9AEB-8AB7-0842-9E9B-E61DC9D20C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316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40822-9BB1-8048-BA79-3A9D35CF123F}" type="datetimeFigureOut">
              <a:rPr lang="en-US" smtClean="0">
                <a:solidFill>
                  <a:prstClr val="black">
                    <a:tint val="75000"/>
                  </a:prstClr>
                </a:solidFill>
              </a: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A9AEB-8AB7-0842-9E9B-E61DC9D20C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2626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40822-9BB1-8048-BA79-3A9D35CF123F}" type="datetimeFigureOut">
              <a:rPr lang="en-US" smtClean="0">
                <a:solidFill>
                  <a:prstClr val="black">
                    <a:tint val="75000"/>
                  </a:prstClr>
                </a:solidFill>
              </a: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A9AEB-8AB7-0842-9E9B-E61DC9D20C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509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9A982-FCFA-43B3-95B4-77E28F8C6A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4867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65BFF7-ECB1-4018-A2EA-C6CF1F9A5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3813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17D013-2F77-4AB8-99B9-85E3FA0E1C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5667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35B4AF-B6C2-4C77-91C6-7E76D7CB59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08538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927F85-3459-40F6-A09C-5108DF0DF6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202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2CDFFB5-C0BC-DE4D-9A38-E0EE75FC9E15}" type="datetimeFigureOut">
              <a:rPr lang="en-US"/>
              <a:pPr>
                <a:defRPr/>
              </a:pPr>
              <a:t>3/10/2015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2AB7D4D-4E81-5B40-91F6-CF14C25F8623}" type="slidenum">
              <a:rPr lang="en-US"/>
              <a:pPr>
                <a:defRPr/>
              </a:pPr>
              <a:t>‹#›</a:t>
            </a:fld>
            <a:endParaRPr lang="en-US"/>
          </a:p>
        </p:txBody>
      </p:sp>
    </p:spTree>
    <p:extLst>
      <p:ext uri="{BB962C8B-B14F-4D97-AF65-F5344CB8AC3E}">
        <p14:creationId xmlns:p14="http://schemas.microsoft.com/office/powerpoint/2010/main" val="8762860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895AFB-40D2-45D0-B3A9-CC94B5A54E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81468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DEEE85-07E0-42DD-9595-5E0EFCFC54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84509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4B5A56-987B-4701-AA20-0BBDF0A778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27608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EAE85E-50F8-4230-8E46-64FB34508F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21662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9FACDE-1517-43F9-BEAE-E8EC261586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0134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F18071-7CEA-457F-B929-8960DAB585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24008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9F1E44-1F02-446B-9004-A0B0014967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14835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37960F-34D7-4E02-B671-F693445BB19A}" type="datetimeFigureOut">
              <a:rPr lang="en-US" smtClean="0">
                <a:solidFill>
                  <a:prstClr val="black">
                    <a:tint val="75000"/>
                  </a:prstClr>
                </a:solidFill>
              </a: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F8A0B4-5E37-4226-8251-04873366B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2923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7960F-34D7-4E02-B671-F693445BB19A}" type="datetimeFigureOut">
              <a:rPr lang="en-US" smtClean="0">
                <a:solidFill>
                  <a:prstClr val="black">
                    <a:tint val="75000"/>
                  </a:prstClr>
                </a:solidFill>
              </a: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F8A0B4-5E37-4226-8251-04873366B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8295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37960F-34D7-4E02-B671-F693445BB19A}" type="datetimeFigureOut">
              <a:rPr lang="en-US" smtClean="0">
                <a:solidFill>
                  <a:prstClr val="black">
                    <a:tint val="75000"/>
                  </a:prstClr>
                </a:solidFill>
              </a: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F8A0B4-5E37-4226-8251-04873366B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34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F42570F-F7E3-1F40-B6F3-59FE945D5A70}" type="datetimeFigureOut">
              <a:rPr lang="en-US"/>
              <a:pPr>
                <a:defRPr/>
              </a:pPr>
              <a:t>3/10/2015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35B2FA7-4FDB-5643-811E-7991DEE50B01}" type="slidenum">
              <a:rPr lang="en-US"/>
              <a:pPr>
                <a:defRPr/>
              </a:pPr>
              <a:t>‹#›</a:t>
            </a:fld>
            <a:endParaRPr lang="en-US"/>
          </a:p>
        </p:txBody>
      </p:sp>
    </p:spTree>
    <p:extLst>
      <p:ext uri="{BB962C8B-B14F-4D97-AF65-F5344CB8AC3E}">
        <p14:creationId xmlns:p14="http://schemas.microsoft.com/office/powerpoint/2010/main" val="27793071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37960F-34D7-4E02-B671-F693445BB19A}" type="datetimeFigureOut">
              <a:rPr lang="en-US" smtClean="0">
                <a:solidFill>
                  <a:prstClr val="black">
                    <a:tint val="75000"/>
                  </a:prstClr>
                </a:solidFill>
              </a: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F8A0B4-5E37-4226-8251-04873366B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5670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37960F-34D7-4E02-B671-F693445BB19A}" type="datetimeFigureOut">
              <a:rPr lang="en-US" smtClean="0">
                <a:solidFill>
                  <a:prstClr val="black">
                    <a:tint val="75000"/>
                  </a:prstClr>
                </a:solidFill>
              </a:rPr>
              <a:pPr/>
              <a:t>3/10/2015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F8A0B4-5E37-4226-8251-04873366B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6211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37960F-34D7-4E02-B671-F693445BB19A}" type="datetimeFigureOut">
              <a:rPr lang="en-US" smtClean="0">
                <a:solidFill>
                  <a:prstClr val="black">
                    <a:tint val="75000"/>
                  </a:prstClr>
                </a:solidFill>
              </a:rPr>
              <a:pPr/>
              <a:t>3/10/2015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F8A0B4-5E37-4226-8251-04873366B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2054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7960F-34D7-4E02-B671-F693445BB19A}" type="datetimeFigureOut">
              <a:rPr lang="en-US" smtClean="0">
                <a:solidFill>
                  <a:prstClr val="black">
                    <a:tint val="75000"/>
                  </a:prstClr>
                </a:solidFill>
              </a:rPr>
              <a:pPr/>
              <a:t>3/10/2015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F8A0B4-5E37-4226-8251-04873366B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803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37960F-34D7-4E02-B671-F693445BB19A}" type="datetimeFigureOut">
              <a:rPr lang="en-US" smtClean="0">
                <a:solidFill>
                  <a:prstClr val="black">
                    <a:tint val="75000"/>
                  </a:prstClr>
                </a:solidFill>
              </a: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F8A0B4-5E37-4226-8251-04873366B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0987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37960F-34D7-4E02-B671-F693445BB19A}" type="datetimeFigureOut">
              <a:rPr lang="en-US" smtClean="0">
                <a:solidFill>
                  <a:prstClr val="black">
                    <a:tint val="75000"/>
                  </a:prstClr>
                </a:solidFill>
              </a:rPr>
              <a:pPr/>
              <a:t>3/10/2015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F8A0B4-5E37-4226-8251-04873366B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6164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7960F-34D7-4E02-B671-F693445BB19A}" type="datetimeFigureOut">
              <a:rPr lang="en-US" smtClean="0">
                <a:solidFill>
                  <a:prstClr val="black">
                    <a:tint val="75000"/>
                  </a:prstClr>
                </a:solidFill>
              </a: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F8A0B4-5E37-4226-8251-04873366B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8493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7960F-34D7-4E02-B671-F693445BB19A}" type="datetimeFigureOut">
              <a:rPr lang="en-US" smtClean="0">
                <a:solidFill>
                  <a:prstClr val="black">
                    <a:tint val="75000"/>
                  </a:prstClr>
                </a:solidFill>
              </a:rPr>
              <a:pPr/>
              <a:t>3/10/2015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F8A0B4-5E37-4226-8251-04873366B7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900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71E9B0-C3DF-544F-BB14-A487ECCC7F43}" type="datetimeFigureOut">
              <a:rPr lang="en-US"/>
              <a:pPr>
                <a:defRPr/>
              </a:pPr>
              <a:t>3/10/2015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DD8B14-AE1E-054C-8668-93D0F0400A18}" type="slidenum">
              <a:rPr lang="en-US"/>
              <a:pPr>
                <a:defRPr/>
              </a:pPr>
              <a:t>‹#›</a:t>
            </a:fld>
            <a:endParaRPr lang="en-US"/>
          </a:p>
        </p:txBody>
      </p:sp>
    </p:spTree>
    <p:extLst>
      <p:ext uri="{BB962C8B-B14F-4D97-AF65-F5344CB8AC3E}">
        <p14:creationId xmlns:p14="http://schemas.microsoft.com/office/powerpoint/2010/main" val="4059402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C4B1CF-5E0C-5D41-A3E2-D78942339385}" type="datetimeFigureOut">
              <a:rPr lang="en-US"/>
              <a:pPr>
                <a:defRPr/>
              </a:pPr>
              <a:t>3/10/2015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EF0004-A563-C64B-9FAD-6198662E1BD1}" type="slidenum">
              <a:rPr lang="en-US"/>
              <a:pPr>
                <a:defRPr/>
              </a:pPr>
              <a:t>‹#›</a:t>
            </a:fld>
            <a:endParaRPr lang="en-US"/>
          </a:p>
        </p:txBody>
      </p:sp>
    </p:spTree>
    <p:extLst>
      <p:ext uri="{BB962C8B-B14F-4D97-AF65-F5344CB8AC3E}">
        <p14:creationId xmlns:p14="http://schemas.microsoft.com/office/powerpoint/2010/main" val="1214909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6.jpe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5.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00113"/>
            <a:ext cx="82296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Headline Line One</a:t>
            </a:r>
            <a:br>
              <a:rPr lang="en-US" dirty="0"/>
            </a:br>
            <a:r>
              <a:rPr lang="en-US" dirty="0"/>
              <a:t>Headline Line Two</a:t>
            </a:r>
          </a:p>
        </p:txBody>
      </p:sp>
      <p:sp>
        <p:nvSpPr>
          <p:cNvPr id="1027" name="Text Placeholder 2"/>
          <p:cNvSpPr>
            <a:spLocks noGrp="1"/>
          </p:cNvSpPr>
          <p:nvPr>
            <p:ph type="body" idx="1"/>
          </p:nvPr>
        </p:nvSpPr>
        <p:spPr bwMode="auto">
          <a:xfrm>
            <a:off x="457200" y="3022600"/>
            <a:ext cx="822960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Arial" panose="020B0604020202020204" pitchFamily="34" charset="0"/>
                <a:ea typeface="+mn-ea"/>
                <a:cs typeface="Arial" panose="020B0604020202020204" pitchFamily="34" charset="0"/>
              </a:defRPr>
            </a:lvl1pPr>
          </a:lstStyle>
          <a:p>
            <a:pPr>
              <a:defRPr/>
            </a:pPr>
            <a:fld id="{C944504B-B211-B34D-97AF-78446C71FCDD}" type="datetimeFigureOut">
              <a:rPr lang="en-US" smtClean="0"/>
              <a:pPr>
                <a:defRPr/>
              </a:pPr>
              <a:t>3/10/2015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0EF7D53D-272A-624E-BE3D-99D13E2B4193}" type="slidenum">
              <a:rPr lang="en-US"/>
              <a:pPr>
                <a:defRPr/>
              </a:pPr>
              <a:t>‹#›</a:t>
            </a:fld>
            <a:endParaRPr lang="en-US" dirty="0"/>
          </a:p>
        </p:txBody>
      </p:sp>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457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fontAlgn="base" hangingPunct="1">
        <a:spcBef>
          <a:spcPct val="0"/>
        </a:spcBef>
        <a:spcAft>
          <a:spcPct val="0"/>
        </a:spcAft>
        <a:defRPr sz="3200" b="1"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4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bwMode="auto">
          <a:xfrm>
            <a:off x="914400" y="685800"/>
            <a:ext cx="7315200" cy="54864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Use this background for large graphics which do not require a title</a:t>
            </a:r>
          </a:p>
        </p:txBody>
      </p:sp>
    </p:spTree>
    <p:extLst>
      <p:ext uri="{BB962C8B-B14F-4D97-AF65-F5344CB8AC3E}">
        <p14:creationId xmlns:p14="http://schemas.microsoft.com/office/powerpoint/2010/main" val="2100523821"/>
      </p:ext>
    </p:extLst>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algn="ctr" rtl="0" eaLnBrk="1" fontAlgn="base" hangingPunct="1">
        <a:spcBef>
          <a:spcPct val="20000"/>
        </a:spcBef>
        <a:spcAft>
          <a:spcPct val="0"/>
        </a:spcAft>
        <a:defRPr sz="3200" b="1">
          <a:solidFill>
            <a:srgbClr val="DDDDDD"/>
          </a:solidFill>
          <a:latin typeface="+mn-lt"/>
          <a:ea typeface="+mn-ea"/>
          <a:cs typeface="+mn-cs"/>
        </a:defRPr>
      </a:lvl1pPr>
      <a:lvl2pPr marL="742950" indent="-285750" algn="l" rtl="0" eaLnBrk="1" fontAlgn="base" hangingPunct="1">
        <a:spcBef>
          <a:spcPct val="20000"/>
        </a:spcBef>
        <a:spcAft>
          <a:spcPct val="0"/>
        </a:spcAft>
        <a:defRPr sz="2800" b="1">
          <a:solidFill>
            <a:srgbClr val="DDDDDD"/>
          </a:solidFill>
          <a:latin typeface="+mn-lt"/>
        </a:defRPr>
      </a:lvl2pPr>
      <a:lvl3pPr marL="1143000" indent="-228600" algn="l" rtl="0" eaLnBrk="1" fontAlgn="base" hangingPunct="1">
        <a:spcBef>
          <a:spcPct val="20000"/>
        </a:spcBef>
        <a:spcAft>
          <a:spcPct val="0"/>
        </a:spcAft>
        <a:defRPr sz="2400" b="1">
          <a:solidFill>
            <a:srgbClr val="DDDDDD"/>
          </a:solidFill>
          <a:latin typeface="+mn-lt"/>
        </a:defRPr>
      </a:lvl3pPr>
      <a:lvl4pPr marL="1600200" indent="-228600" algn="l" rtl="0" eaLnBrk="1" fontAlgn="base" hangingPunct="1">
        <a:spcBef>
          <a:spcPct val="20000"/>
        </a:spcBef>
        <a:spcAft>
          <a:spcPct val="0"/>
        </a:spcAft>
        <a:defRPr sz="2000" b="1">
          <a:solidFill>
            <a:srgbClr val="DDDDDD"/>
          </a:solidFill>
          <a:latin typeface="+mn-lt"/>
        </a:defRPr>
      </a:lvl4pPr>
      <a:lvl5pPr marL="2057400" indent="-228600" algn="l" rtl="0" eaLnBrk="1" fontAlgn="base" hangingPunct="1">
        <a:spcBef>
          <a:spcPct val="20000"/>
        </a:spcBef>
        <a:spcAft>
          <a:spcPct val="0"/>
        </a:spcAft>
        <a:defRPr sz="2000" b="1">
          <a:solidFill>
            <a:srgbClr val="DDDDDD"/>
          </a:solidFill>
          <a:latin typeface="+mn-lt"/>
        </a:defRPr>
      </a:lvl5pPr>
      <a:lvl6pPr marL="2514600" indent="-228600" algn="l" rtl="0" eaLnBrk="1" fontAlgn="base" hangingPunct="1">
        <a:spcBef>
          <a:spcPct val="20000"/>
        </a:spcBef>
        <a:spcAft>
          <a:spcPct val="0"/>
        </a:spcAft>
        <a:defRPr sz="2000" b="1">
          <a:solidFill>
            <a:srgbClr val="DDDDDD"/>
          </a:solidFill>
          <a:latin typeface="+mn-lt"/>
        </a:defRPr>
      </a:lvl6pPr>
      <a:lvl7pPr marL="2971800" indent="-228600" algn="l" rtl="0" eaLnBrk="1" fontAlgn="base" hangingPunct="1">
        <a:spcBef>
          <a:spcPct val="20000"/>
        </a:spcBef>
        <a:spcAft>
          <a:spcPct val="0"/>
        </a:spcAft>
        <a:defRPr sz="2000" b="1">
          <a:solidFill>
            <a:srgbClr val="DDDDDD"/>
          </a:solidFill>
          <a:latin typeface="+mn-lt"/>
        </a:defRPr>
      </a:lvl7pPr>
      <a:lvl8pPr marL="3429000" indent="-228600" algn="l" rtl="0" eaLnBrk="1" fontAlgn="base" hangingPunct="1">
        <a:spcBef>
          <a:spcPct val="20000"/>
        </a:spcBef>
        <a:spcAft>
          <a:spcPct val="0"/>
        </a:spcAft>
        <a:defRPr sz="2000" b="1">
          <a:solidFill>
            <a:srgbClr val="DDDDDD"/>
          </a:solidFill>
          <a:latin typeface="+mn-lt"/>
        </a:defRPr>
      </a:lvl8pPr>
      <a:lvl9pPr marL="3886200" indent="-228600" algn="l" rtl="0" eaLnBrk="1" fontAlgn="base" hangingPunct="1">
        <a:spcBef>
          <a:spcPct val="20000"/>
        </a:spcBef>
        <a:spcAft>
          <a:spcPct val="0"/>
        </a:spcAft>
        <a:defRPr sz="2000" b="1">
          <a:solidFill>
            <a:srgbClr val="DDDDD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85800"/>
            <a:ext cx="9140825" cy="992188"/>
          </a:xfrm>
          <a:prstGeom prst="rect">
            <a:avLst/>
          </a:prstGeom>
          <a:solidFill>
            <a:srgbClr val="7098C0"/>
          </a:solidFill>
          <a:ln w="9525">
            <a:noFill/>
            <a:miter lim="800000"/>
            <a:headEnd/>
            <a:tailEnd/>
          </a:ln>
          <a:effectLst/>
        </p:spPr>
        <p:txBody>
          <a:bodyPr vert="horz" wrap="square" lIns="91440" tIns="45720" rIns="914400" bIns="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914400" y="1828800"/>
            <a:ext cx="7315200" cy="3733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65833461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marL="914400" algn="l" rtl="0" eaLnBrk="1" fontAlgn="base" hangingPunct="1">
        <a:spcBef>
          <a:spcPct val="0"/>
        </a:spcBef>
        <a:spcAft>
          <a:spcPct val="0"/>
        </a:spcAft>
        <a:defRPr sz="4000" b="1">
          <a:solidFill>
            <a:srgbClr val="DDDDDD"/>
          </a:solidFill>
          <a:effectLst>
            <a:outerShdw blurRad="38100" dist="38100" dir="2700000" algn="tl">
              <a:srgbClr val="000000"/>
            </a:outerShdw>
          </a:effectLst>
          <a:latin typeface="+mj-lt"/>
          <a:ea typeface="+mj-ea"/>
          <a:cs typeface="+mj-cs"/>
        </a:defRPr>
      </a:lvl1pPr>
      <a:lvl2pPr marL="914400" algn="l" rtl="0" eaLnBrk="1" fontAlgn="base" hangingPunct="1">
        <a:spcBef>
          <a:spcPct val="0"/>
        </a:spcBef>
        <a:spcAft>
          <a:spcPct val="0"/>
        </a:spcAft>
        <a:defRPr sz="4000" b="1">
          <a:solidFill>
            <a:srgbClr val="DDDDDD"/>
          </a:solidFill>
          <a:effectLst>
            <a:outerShdw blurRad="38100" dist="38100" dir="2700000" algn="tl">
              <a:srgbClr val="000000"/>
            </a:outerShdw>
          </a:effectLst>
          <a:latin typeface="Arial" charset="0"/>
        </a:defRPr>
      </a:lvl2pPr>
      <a:lvl3pPr marL="914400" algn="l" rtl="0" eaLnBrk="1" fontAlgn="base" hangingPunct="1">
        <a:spcBef>
          <a:spcPct val="0"/>
        </a:spcBef>
        <a:spcAft>
          <a:spcPct val="0"/>
        </a:spcAft>
        <a:defRPr sz="4000" b="1">
          <a:solidFill>
            <a:srgbClr val="DDDDDD"/>
          </a:solidFill>
          <a:effectLst>
            <a:outerShdw blurRad="38100" dist="38100" dir="2700000" algn="tl">
              <a:srgbClr val="000000"/>
            </a:outerShdw>
          </a:effectLst>
          <a:latin typeface="Arial" charset="0"/>
        </a:defRPr>
      </a:lvl3pPr>
      <a:lvl4pPr marL="914400" algn="l" rtl="0" eaLnBrk="1" fontAlgn="base" hangingPunct="1">
        <a:spcBef>
          <a:spcPct val="0"/>
        </a:spcBef>
        <a:spcAft>
          <a:spcPct val="0"/>
        </a:spcAft>
        <a:defRPr sz="4000" b="1">
          <a:solidFill>
            <a:srgbClr val="DDDDDD"/>
          </a:solidFill>
          <a:effectLst>
            <a:outerShdw blurRad="38100" dist="38100" dir="2700000" algn="tl">
              <a:srgbClr val="000000"/>
            </a:outerShdw>
          </a:effectLst>
          <a:latin typeface="Arial" charset="0"/>
        </a:defRPr>
      </a:lvl4pPr>
      <a:lvl5pPr marL="914400" algn="l" rtl="0" eaLnBrk="1" fontAlgn="base" hangingPunct="1">
        <a:spcBef>
          <a:spcPct val="0"/>
        </a:spcBef>
        <a:spcAft>
          <a:spcPct val="0"/>
        </a:spcAft>
        <a:defRPr sz="4000" b="1">
          <a:solidFill>
            <a:srgbClr val="DDDDDD"/>
          </a:solidFill>
          <a:effectLst>
            <a:outerShdw blurRad="38100" dist="38100" dir="2700000" algn="tl">
              <a:srgbClr val="000000"/>
            </a:outerShdw>
          </a:effectLst>
          <a:latin typeface="Arial" charset="0"/>
        </a:defRPr>
      </a:lvl5pPr>
      <a:lvl6pPr marL="1371600" algn="l" rtl="0" eaLnBrk="1" fontAlgn="base" hangingPunct="1">
        <a:spcBef>
          <a:spcPct val="0"/>
        </a:spcBef>
        <a:spcAft>
          <a:spcPct val="0"/>
        </a:spcAft>
        <a:defRPr sz="4000" b="1">
          <a:solidFill>
            <a:srgbClr val="DDDDDD"/>
          </a:solidFill>
          <a:effectLst>
            <a:outerShdw blurRad="38100" dist="38100" dir="2700000" algn="tl">
              <a:srgbClr val="000000"/>
            </a:outerShdw>
          </a:effectLst>
          <a:latin typeface="Arial" charset="0"/>
        </a:defRPr>
      </a:lvl6pPr>
      <a:lvl7pPr marL="1828800" algn="l" rtl="0" eaLnBrk="1" fontAlgn="base" hangingPunct="1">
        <a:spcBef>
          <a:spcPct val="0"/>
        </a:spcBef>
        <a:spcAft>
          <a:spcPct val="0"/>
        </a:spcAft>
        <a:defRPr sz="4000" b="1">
          <a:solidFill>
            <a:srgbClr val="DDDDDD"/>
          </a:solidFill>
          <a:effectLst>
            <a:outerShdw blurRad="38100" dist="38100" dir="2700000" algn="tl">
              <a:srgbClr val="000000"/>
            </a:outerShdw>
          </a:effectLst>
          <a:latin typeface="Arial" charset="0"/>
        </a:defRPr>
      </a:lvl7pPr>
      <a:lvl8pPr marL="2286000" algn="l" rtl="0" eaLnBrk="1" fontAlgn="base" hangingPunct="1">
        <a:spcBef>
          <a:spcPct val="0"/>
        </a:spcBef>
        <a:spcAft>
          <a:spcPct val="0"/>
        </a:spcAft>
        <a:defRPr sz="4000" b="1">
          <a:solidFill>
            <a:srgbClr val="DDDDDD"/>
          </a:solidFill>
          <a:effectLst>
            <a:outerShdw blurRad="38100" dist="38100" dir="2700000" algn="tl">
              <a:srgbClr val="000000"/>
            </a:outerShdw>
          </a:effectLst>
          <a:latin typeface="Arial" charset="0"/>
        </a:defRPr>
      </a:lvl8pPr>
      <a:lvl9pPr marL="2743200" algn="l" rtl="0" eaLnBrk="1" fontAlgn="base" hangingPunct="1">
        <a:spcBef>
          <a:spcPct val="0"/>
        </a:spcBef>
        <a:spcAft>
          <a:spcPct val="0"/>
        </a:spcAft>
        <a:defRPr sz="4000" b="1">
          <a:solidFill>
            <a:srgbClr val="DDDDDD"/>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har char="•"/>
        <a:defRPr sz="3200">
          <a:solidFill>
            <a:srgbClr val="DDDDDD"/>
          </a:solidFill>
          <a:latin typeface="+mn-lt"/>
          <a:ea typeface="+mn-ea"/>
          <a:cs typeface="+mn-cs"/>
        </a:defRPr>
      </a:lvl1pPr>
      <a:lvl2pPr marL="742950" indent="-285750" algn="l" rtl="0" eaLnBrk="1" fontAlgn="base" hangingPunct="1">
        <a:spcBef>
          <a:spcPct val="20000"/>
        </a:spcBef>
        <a:spcAft>
          <a:spcPct val="0"/>
        </a:spcAft>
        <a:buChar char="–"/>
        <a:defRPr sz="2800">
          <a:solidFill>
            <a:srgbClr val="DDDDDD"/>
          </a:solidFill>
          <a:latin typeface="+mn-lt"/>
        </a:defRPr>
      </a:lvl2pPr>
      <a:lvl3pPr marL="1143000" indent="-228600" algn="l" rtl="0" eaLnBrk="1" fontAlgn="base" hangingPunct="1">
        <a:spcBef>
          <a:spcPct val="20000"/>
        </a:spcBef>
        <a:spcAft>
          <a:spcPct val="0"/>
        </a:spcAft>
        <a:buChar char="•"/>
        <a:defRPr sz="2400">
          <a:solidFill>
            <a:srgbClr val="DDDDDD"/>
          </a:solidFill>
          <a:latin typeface="+mn-lt"/>
        </a:defRPr>
      </a:lvl3pPr>
      <a:lvl4pPr marL="1600200" indent="-228600" algn="l" rtl="0" eaLnBrk="1" fontAlgn="base" hangingPunct="1">
        <a:spcBef>
          <a:spcPct val="20000"/>
        </a:spcBef>
        <a:spcAft>
          <a:spcPct val="0"/>
        </a:spcAft>
        <a:buChar char="–"/>
        <a:defRPr sz="2400">
          <a:solidFill>
            <a:srgbClr val="DDDDDD"/>
          </a:solidFill>
          <a:latin typeface="+mn-lt"/>
        </a:defRPr>
      </a:lvl4pPr>
      <a:lvl5pPr marL="2057400" indent="-228600" algn="l" rtl="0" eaLnBrk="1" fontAlgn="base" hangingPunct="1">
        <a:spcBef>
          <a:spcPct val="20000"/>
        </a:spcBef>
        <a:spcAft>
          <a:spcPct val="0"/>
        </a:spcAft>
        <a:buChar char="»"/>
        <a:defRPr sz="2400">
          <a:solidFill>
            <a:srgbClr val="DDDDDD"/>
          </a:solidFill>
          <a:latin typeface="+mn-lt"/>
        </a:defRPr>
      </a:lvl5pPr>
      <a:lvl6pPr marL="2514600" indent="-228600" algn="l" rtl="0" eaLnBrk="1" fontAlgn="base" hangingPunct="1">
        <a:spcBef>
          <a:spcPct val="20000"/>
        </a:spcBef>
        <a:spcAft>
          <a:spcPct val="0"/>
        </a:spcAft>
        <a:buChar char="»"/>
        <a:defRPr sz="2400">
          <a:solidFill>
            <a:srgbClr val="DDDDDD"/>
          </a:solidFill>
          <a:latin typeface="+mn-lt"/>
        </a:defRPr>
      </a:lvl6pPr>
      <a:lvl7pPr marL="2971800" indent="-228600" algn="l" rtl="0" eaLnBrk="1" fontAlgn="base" hangingPunct="1">
        <a:spcBef>
          <a:spcPct val="20000"/>
        </a:spcBef>
        <a:spcAft>
          <a:spcPct val="0"/>
        </a:spcAft>
        <a:buChar char="»"/>
        <a:defRPr sz="2400">
          <a:solidFill>
            <a:srgbClr val="DDDDDD"/>
          </a:solidFill>
          <a:latin typeface="+mn-lt"/>
        </a:defRPr>
      </a:lvl7pPr>
      <a:lvl8pPr marL="3429000" indent="-228600" algn="l" rtl="0" eaLnBrk="1" fontAlgn="base" hangingPunct="1">
        <a:spcBef>
          <a:spcPct val="20000"/>
        </a:spcBef>
        <a:spcAft>
          <a:spcPct val="0"/>
        </a:spcAft>
        <a:buChar char="»"/>
        <a:defRPr sz="2400">
          <a:solidFill>
            <a:srgbClr val="DDDDDD"/>
          </a:solidFill>
          <a:latin typeface="+mn-lt"/>
        </a:defRPr>
      </a:lvl8pPr>
      <a:lvl9pPr marL="3886200" indent="-228600" algn="l" rtl="0" eaLnBrk="1" fontAlgn="base" hangingPunct="1">
        <a:spcBef>
          <a:spcPct val="20000"/>
        </a:spcBef>
        <a:spcAft>
          <a:spcPct val="0"/>
        </a:spcAft>
        <a:buChar char="»"/>
        <a:defRPr sz="2400">
          <a:solidFill>
            <a:srgbClr val="DDDDD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9"/>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chemeClr val="tx1"/>
                </a:solidFill>
                <a:latin typeface="Times New Roman" pitchFamily="18" charset="0"/>
              </a:defRPr>
            </a:lvl1pPr>
          </a:lstStyle>
          <a:p>
            <a:pPr defTabSz="914400">
              <a:defRPr/>
            </a:pPr>
            <a:endParaRPr lang="en-US">
              <a:solidFill>
                <a:srgbClr val="000000"/>
              </a:solidFill>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chemeClr val="tx1"/>
                </a:solidFill>
                <a:latin typeface="Times New Roman" pitchFamily="18" charset="0"/>
              </a:defRPr>
            </a:lvl1pPr>
          </a:lstStyle>
          <a:p>
            <a:pPr defTabSz="914400">
              <a:defRPr/>
            </a:pPr>
            <a:endParaRPr lang="en-US">
              <a:solidFill>
                <a:srgbClr val="000000"/>
              </a:solidFill>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itchFamily="18" charset="0"/>
              </a:defRPr>
            </a:lvl1pPr>
          </a:lstStyle>
          <a:p>
            <a:pPr defTabSz="914400">
              <a:defRPr/>
            </a:pPr>
            <a:fld id="{BF91AFD6-804D-4AE8-B470-6D50E421B8FB}" type="slidenum">
              <a:rPr lang="en-US" altLang="en-US">
                <a:solidFill>
                  <a:srgbClr val="000000"/>
                </a:solidFill>
                <a:ea typeface="+mn-ea"/>
                <a:cs typeface="+mn-cs"/>
              </a:rPr>
              <a:pPr defTabSz="914400">
                <a:defRPr/>
              </a:pPr>
              <a:t>‹#›</a:t>
            </a:fld>
            <a:endParaRPr lang="en-US" altLang="en-US">
              <a:solidFill>
                <a:srgbClr val="000000"/>
              </a:solidFill>
              <a:ea typeface="+mn-ea"/>
              <a:cs typeface="+mn-cs"/>
            </a:endParaRPr>
          </a:p>
        </p:txBody>
      </p:sp>
      <p:sp>
        <p:nvSpPr>
          <p:cNvPr id="2" name="Rectangle 28"/>
          <p:cNvSpPr>
            <a:spLocks noGrp="1" noChangeArrowheads="1"/>
          </p:cNvSpPr>
          <p:nvPr>
            <p:ph type="title"/>
          </p:nvPr>
        </p:nvSpPr>
        <p:spPr bwMode="auto">
          <a:xfrm>
            <a:off x="1295400" y="1752600"/>
            <a:ext cx="739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pic>
        <p:nvPicPr>
          <p:cNvPr id="1031" name="Picture 40" descr="Beach"/>
          <p:cNvPicPr>
            <a:picLocks noChangeAspect="1" noChangeArrowheads="1"/>
          </p:cNvPicPr>
          <p:nvPr userDrawn="1"/>
        </p:nvPicPr>
        <p:blipFill>
          <a:blip r:embed="rId16">
            <a:lum bright="70000" contrast="-70000"/>
            <a:extLst>
              <a:ext uri="{28A0092B-C50C-407E-A947-70E740481C1C}">
                <a14:useLocalDpi xmlns:a14="http://schemas.microsoft.com/office/drawing/2010/main" val="0"/>
              </a:ext>
            </a:extLst>
          </a:blip>
          <a:srcRect/>
          <a:stretch>
            <a:fillRect/>
          </a:stretch>
        </p:blipFill>
        <p:spPr bwMode="auto">
          <a:xfrm>
            <a:off x="1588" y="855663"/>
            <a:ext cx="91408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29"/>
          <p:cNvSpPr>
            <a:spLocks noGrp="1" noChangeArrowheads="1"/>
          </p:cNvSpPr>
          <p:nvPr>
            <p:ph type="body" idx="1"/>
          </p:nvPr>
        </p:nvSpPr>
        <p:spPr bwMode="auto">
          <a:xfrm>
            <a:off x="1295400" y="2209800"/>
            <a:ext cx="6553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6678108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iming>
    <p:tnLst>
      <p:par>
        <p:cTn id="1" dur="indefinite" restart="never" nodeType="tmRoot"/>
      </p:par>
    </p:tnLst>
  </p:timing>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457200" algn="l" rtl="0" fontAlgn="base">
        <a:spcBef>
          <a:spcPct val="0"/>
        </a:spcBef>
        <a:spcAft>
          <a:spcPct val="0"/>
        </a:spcAft>
        <a:defRPr sz="3000">
          <a:solidFill>
            <a:schemeClr val="tx2"/>
          </a:solidFill>
          <a:latin typeface="Arial" charset="0"/>
        </a:defRPr>
      </a:lvl6pPr>
      <a:lvl7pPr marL="914400" algn="l" rtl="0" fontAlgn="base">
        <a:spcBef>
          <a:spcPct val="0"/>
        </a:spcBef>
        <a:spcAft>
          <a:spcPct val="0"/>
        </a:spcAft>
        <a:defRPr sz="3000">
          <a:solidFill>
            <a:schemeClr val="tx2"/>
          </a:solidFill>
          <a:latin typeface="Arial" charset="0"/>
        </a:defRPr>
      </a:lvl7pPr>
      <a:lvl8pPr marL="1371600" algn="l" rtl="0" fontAlgn="base">
        <a:spcBef>
          <a:spcPct val="0"/>
        </a:spcBef>
        <a:spcAft>
          <a:spcPct val="0"/>
        </a:spcAft>
        <a:defRPr sz="3000">
          <a:solidFill>
            <a:schemeClr val="tx2"/>
          </a:solidFill>
          <a:latin typeface="Arial" charset="0"/>
        </a:defRPr>
      </a:lvl8pPr>
      <a:lvl9pPr marL="1828800" algn="l" rtl="0" fontAlgn="base">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lr>
          <a:srgbClr val="80001C"/>
        </a:buClr>
        <a:buFont typeface="Wingdings" pitchFamily="2" charset="2"/>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0E03B153-D5E8-473A-AB65-8B6703C99ED6}" type="datetimeFigureOut">
              <a:rPr lang="en-US" smtClean="0">
                <a:solidFill>
                  <a:prstClr val="black">
                    <a:tint val="75000"/>
                  </a:prstClr>
                </a:solidFill>
                <a:latin typeface="Calibri"/>
                <a:ea typeface="+mn-ea"/>
                <a:cs typeface="+mn-cs"/>
              </a:rPr>
              <a:pPr defTabSz="914400" fontAlgn="auto">
                <a:spcBef>
                  <a:spcPts val="0"/>
                </a:spcBef>
                <a:spcAft>
                  <a:spcPts val="0"/>
                </a:spcAft>
              </a:pPr>
              <a:t>3/10/2015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CEE46DCC-430A-41C3-8555-C14E0B3E8F34}" type="slidenum">
              <a:rPr lang="en-US" smtClean="0">
                <a:solidFill>
                  <a:prstClr val="black">
                    <a:tint val="75000"/>
                  </a:prstClr>
                </a:solidFill>
                <a:latin typeface="Calibri"/>
                <a:ea typeface="+mn-ea"/>
                <a:cs typeface="+mn-cs"/>
              </a:rPr>
              <a:pPr defTabSz="9144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023448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8A40822-9BB1-8048-BA79-3A9D35CF123F}" type="datetimeFigureOut">
              <a:rPr lang="en-US" smtClean="0">
                <a:solidFill>
                  <a:prstClr val="black">
                    <a:tint val="75000"/>
                  </a:prstClr>
                </a:solidFill>
                <a:latin typeface="Calibri"/>
                <a:ea typeface="+mn-ea"/>
                <a:cs typeface="+mn-cs"/>
              </a:rPr>
              <a:pPr fontAlgn="auto">
                <a:spcBef>
                  <a:spcPts val="0"/>
                </a:spcBef>
                <a:spcAft>
                  <a:spcPts val="0"/>
                </a:spcAft>
              </a:pPr>
              <a:t>3/10/2015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2BA9AEB-8AB7-0842-9E9B-E61DC9D20CD8}"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6143978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defTabSz="914400">
              <a:defRPr/>
            </a:pPr>
            <a:endParaRPr lang="en-US">
              <a:solidFill>
                <a:srgbClr val="000000"/>
              </a:solidFil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defTabSz="914400">
              <a:defRPr/>
            </a:pPr>
            <a:endParaRPr lang="en-US">
              <a:solidFill>
                <a:srgbClr val="000000"/>
              </a:solidFil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a:defRPr/>
            </a:pPr>
            <a:fld id="{D2A8206C-9051-49DC-AC87-E83DB3DE88B7}" type="slidenum">
              <a:rPr lang="en-US">
                <a:solidFill>
                  <a:srgbClr val="000000"/>
                </a:solidFill>
                <a:ea typeface="+mn-ea"/>
                <a:cs typeface="+mn-cs"/>
              </a:rPr>
              <a:pPr defTabSz="914400">
                <a:defRPr/>
              </a:pPr>
              <a:t>‹#›</a:t>
            </a:fld>
            <a:endParaRPr lang="en-US">
              <a:solidFill>
                <a:srgbClr val="000000"/>
              </a:solidFill>
              <a:ea typeface="+mn-ea"/>
              <a:cs typeface="+mn-cs"/>
            </a:endParaRPr>
          </a:p>
        </p:txBody>
      </p:sp>
    </p:spTree>
    <p:extLst>
      <p:ext uri="{BB962C8B-B14F-4D97-AF65-F5344CB8AC3E}">
        <p14:creationId xmlns:p14="http://schemas.microsoft.com/office/powerpoint/2010/main" val="17876422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537960F-34D7-4E02-B671-F693445BB19A}" type="datetimeFigureOut">
              <a:rPr lang="en-US" smtClean="0">
                <a:solidFill>
                  <a:prstClr val="black">
                    <a:tint val="75000"/>
                  </a:prstClr>
                </a:solidFill>
                <a:latin typeface="Calibri"/>
                <a:ea typeface="+mn-ea"/>
                <a:cs typeface="+mn-cs"/>
              </a:rPr>
              <a:pPr defTabSz="914400" fontAlgn="auto">
                <a:spcBef>
                  <a:spcPts val="0"/>
                </a:spcBef>
                <a:spcAft>
                  <a:spcPts val="0"/>
                </a:spcAft>
              </a:pPr>
              <a:t>3/10/2015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6EF8A0B4-5E37-4226-8251-04873366B707}" type="slidenum">
              <a:rPr lang="en-US" smtClean="0">
                <a:solidFill>
                  <a:prstClr val="black">
                    <a:tint val="75000"/>
                  </a:prstClr>
                </a:solidFill>
                <a:latin typeface="Calibri"/>
                <a:ea typeface="+mn-ea"/>
                <a:cs typeface="+mn-cs"/>
              </a:rPr>
              <a:pPr defTabSz="9144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1156399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4.xml"/><Relationship Id="rId4" Type="http://schemas.openxmlformats.org/officeDocument/2006/relationships/image" Target="../media/image41.gif"/></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4.xml"/><Relationship Id="rId6" Type="http://schemas.openxmlformats.org/officeDocument/2006/relationships/image" Target="../media/image41.gif"/><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67.xml"/><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68.xml"/><Relationship Id="rId4" Type="http://schemas.openxmlformats.org/officeDocument/2006/relationships/image" Target="../media/image53.emf"/></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68.xml"/><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6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6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7.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4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g"/></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4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image" Target="../media/image85.png"/><Relationship Id="rId16" Type="http://schemas.openxmlformats.org/officeDocument/2006/relationships/image" Target="../media/image99.png"/><Relationship Id="rId20" Type="http://schemas.openxmlformats.org/officeDocument/2006/relationships/image" Target="../media/image77.png"/><Relationship Id="rId1" Type="http://schemas.openxmlformats.org/officeDocument/2006/relationships/slideLayout" Target="../slideLayouts/slideLayout44.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5.xml"/><Relationship Id="rId1" Type="http://schemas.openxmlformats.org/officeDocument/2006/relationships/slideLayout" Target="../slideLayouts/slideLayout61.xml"/><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30.wmf"/><Relationship Id="rId3" Type="http://schemas.openxmlformats.org/officeDocument/2006/relationships/image" Target="../media/image22.wmf"/><Relationship Id="rId7" Type="http://schemas.openxmlformats.org/officeDocument/2006/relationships/image" Target="../media/image26.wmf"/><Relationship Id="rId12" Type="http://schemas.openxmlformats.org/officeDocument/2006/relationships/image" Target="../media/image29.wmf"/><Relationship Id="rId2" Type="http://schemas.openxmlformats.org/officeDocument/2006/relationships/slideLayout" Target="../slideLayouts/slideLayout61.xml"/><Relationship Id="rId1" Type="http://schemas.openxmlformats.org/officeDocument/2006/relationships/vmlDrawing" Target="../drawings/vmlDrawing1.vml"/><Relationship Id="rId6" Type="http://schemas.openxmlformats.org/officeDocument/2006/relationships/image" Target="../media/image25.wmf"/><Relationship Id="rId11" Type="http://schemas.openxmlformats.org/officeDocument/2006/relationships/image" Target="../media/image28.wmf"/><Relationship Id="rId5" Type="http://schemas.openxmlformats.org/officeDocument/2006/relationships/image" Target="../media/image24.wmf"/><Relationship Id="rId10" Type="http://schemas.openxmlformats.org/officeDocument/2006/relationships/image" Target="../media/image27.wmf"/><Relationship Id="rId4" Type="http://schemas.openxmlformats.org/officeDocument/2006/relationships/image" Target="../media/image23.wmf"/><Relationship Id="rId9" Type="http://schemas.openxmlformats.org/officeDocument/2006/relationships/image" Target="../media/image21.wmf"/></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6.xml"/><Relationship Id="rId7" Type="http://schemas.openxmlformats.org/officeDocument/2006/relationships/image" Target="../media/image37.png"/><Relationship Id="rId2" Type="http://schemas.openxmlformats.org/officeDocument/2006/relationships/slideLayout" Target="../slideLayouts/slideLayout56.xml"/><Relationship Id="rId1" Type="http://schemas.openxmlformats.org/officeDocument/2006/relationships/tags" Target="../tags/tag1.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144"/>
            <a:ext cx="9156191" cy="68671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2"/>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01" name="Rectangle 4"/>
          <p:cNvSpPr>
            <a:spLocks noChangeArrowheads="1"/>
          </p:cNvSpPr>
          <p:nvPr/>
        </p:nvSpPr>
        <p:spPr bwMode="auto">
          <a:xfrm>
            <a:off x="457200" y="1981200"/>
            <a:ext cx="40386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marL="741363" lvl="1" indent="-284163">
              <a:lnSpc>
                <a:spcPct val="90000"/>
              </a:lnSpc>
              <a:spcBef>
                <a:spcPts val="500"/>
              </a:spcBef>
              <a:buFont typeface="Arial" charset="0"/>
              <a:buNone/>
              <a:tabLst>
                <a:tab pos="741363" algn="l"/>
                <a:tab pos="1655763" algn="l"/>
                <a:tab pos="2570163" algn="l"/>
                <a:tab pos="3484563" algn="l"/>
                <a:tab pos="4398963" algn="l"/>
                <a:tab pos="5313363" algn="l"/>
                <a:tab pos="6227763" algn="l"/>
                <a:tab pos="7142163" algn="l"/>
                <a:tab pos="8056563" algn="l"/>
                <a:tab pos="8970963" algn="l"/>
                <a:tab pos="9885363" algn="l"/>
                <a:tab pos="10799763" algn="l"/>
              </a:tabLst>
            </a:pPr>
            <a:endParaRPr lang="en-US" sz="2000">
              <a:solidFill>
                <a:srgbClr val="000000"/>
              </a:solidFill>
            </a:endParaRPr>
          </a:p>
          <a:p>
            <a:pPr marL="341313" indent="-341313">
              <a:lnSpc>
                <a:spcPct val="90000"/>
              </a:lnSpc>
              <a:spcBef>
                <a:spcPts val="500"/>
              </a:spcBef>
              <a:buFont typeface="Arial" charset="0"/>
              <a:buNone/>
              <a:tabLst>
                <a:tab pos="741363" algn="l"/>
                <a:tab pos="1655763" algn="l"/>
                <a:tab pos="2570163" algn="l"/>
                <a:tab pos="3484563" algn="l"/>
                <a:tab pos="4398963" algn="l"/>
                <a:tab pos="5313363" algn="l"/>
                <a:tab pos="6227763" algn="l"/>
                <a:tab pos="7142163" algn="l"/>
                <a:tab pos="8056563" algn="l"/>
                <a:tab pos="8970963" algn="l"/>
                <a:tab pos="9885363" algn="l"/>
                <a:tab pos="10799763" algn="l"/>
              </a:tabLst>
            </a:pPr>
            <a:endParaRPr lang="en-US" sz="2000">
              <a:solidFill>
                <a:srgbClr val="000000"/>
              </a:solidFill>
            </a:endParaRPr>
          </a:p>
        </p:txBody>
      </p:sp>
      <p:sp>
        <p:nvSpPr>
          <p:cNvPr id="4102" name="Rectangle 5"/>
          <p:cNvSpPr>
            <a:spLocks noChangeArrowheads="1"/>
          </p:cNvSpPr>
          <p:nvPr/>
        </p:nvSpPr>
        <p:spPr bwMode="auto">
          <a:xfrm>
            <a:off x="381000" y="533400"/>
            <a:ext cx="40386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marL="342900" indent="-341313">
              <a:spcBef>
                <a:spcPts val="5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dirty="0">
                <a:solidFill>
                  <a:srgbClr val="000000"/>
                </a:solidFill>
                <a:latin typeface="Footlight MT Light" pitchFamily="16" charset="0"/>
              </a:rPr>
              <a:t>	</a:t>
            </a:r>
          </a:p>
          <a:p>
            <a:pPr marL="342900" indent="-341313" algn="ctr">
              <a:spcBef>
                <a:spcPts val="45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dirty="0">
                <a:solidFill>
                  <a:srgbClr val="000000"/>
                </a:solidFill>
                <a:latin typeface="Footlight MT Light" pitchFamily="16" charset="0"/>
              </a:rPr>
              <a:t>	</a:t>
            </a:r>
          </a:p>
          <a:p>
            <a:pPr marL="342900" indent="-341313">
              <a:lnSpc>
                <a:spcPct val="80000"/>
              </a:lnSpc>
              <a:spcBef>
                <a:spcPts val="450"/>
              </a:spcBef>
              <a:buFont typeface="Footlight MT Light" pitchFamily="16" charset="0"/>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en-US" dirty="0">
              <a:solidFill>
                <a:srgbClr val="000000"/>
              </a:solidFill>
              <a:latin typeface="Footlight MT Light" pitchFamily="16" charset="0"/>
            </a:endParaRPr>
          </a:p>
        </p:txBody>
      </p:sp>
      <p:sp>
        <p:nvSpPr>
          <p:cNvPr id="3" name="Title 2"/>
          <p:cNvSpPr>
            <a:spLocks noGrp="1"/>
          </p:cNvSpPr>
          <p:nvPr>
            <p:ph type="ctrTitle"/>
          </p:nvPr>
        </p:nvSpPr>
        <p:spPr>
          <a:xfrm>
            <a:off x="685800" y="682625"/>
            <a:ext cx="7772400" cy="1470025"/>
          </a:xfrm>
        </p:spPr>
        <p:txBody>
          <a:bodyPr/>
          <a:lstStyle/>
          <a:p>
            <a:r>
              <a:rPr lang="en-US" dirty="0" smtClean="0">
                <a:latin typeface="Open Sans" panose="020B0606030504020204" pitchFamily="34" charset="0"/>
                <a:ea typeface="Open Sans" panose="020B0606030504020204" pitchFamily="34" charset="0"/>
                <a:cs typeface="Open Sans" panose="020B0606030504020204" pitchFamily="34" charset="0"/>
              </a:rPr>
              <a:t>Oyster </a:t>
            </a:r>
            <a:r>
              <a:rPr lang="en-US" dirty="0">
                <a:latin typeface="Open Sans" panose="020B0606030504020204" pitchFamily="34" charset="0"/>
                <a:ea typeface="Open Sans" panose="020B0606030504020204" pitchFamily="34" charset="0"/>
                <a:cs typeface="Open Sans" panose="020B0606030504020204" pitchFamily="34" charset="0"/>
              </a:rPr>
              <a:t>Fundamentals:  What it takes to Have Productive Oyster Populations and Fisheries in North </a:t>
            </a:r>
            <a:r>
              <a:rPr lang="en-US" dirty="0" smtClean="0">
                <a:latin typeface="Open Sans" panose="020B0606030504020204" pitchFamily="34" charset="0"/>
                <a:ea typeface="Open Sans" panose="020B0606030504020204" pitchFamily="34" charset="0"/>
                <a:cs typeface="Open Sans" panose="020B0606030504020204" pitchFamily="34" charset="0"/>
              </a:rPr>
              <a:t>Carolina</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ubtitle 3"/>
          <p:cNvSpPr>
            <a:spLocks noGrp="1"/>
          </p:cNvSpPr>
          <p:nvPr>
            <p:ph type="subTitle" idx="1"/>
          </p:nvPr>
        </p:nvSpPr>
        <p:spPr>
          <a:xfrm>
            <a:off x="127591" y="2427469"/>
            <a:ext cx="8951097" cy="2357182"/>
          </a:xfrm>
        </p:spPr>
        <p:txBody>
          <a:bodyPr/>
          <a:lstStyle/>
          <a:p>
            <a:pPr algn="l"/>
            <a:r>
              <a:rPr lang="en-US" sz="1800" i="1"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Facilitator</a:t>
            </a:r>
            <a:r>
              <a:rPr lang="en-US" sz="18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Ted </a:t>
            </a:r>
            <a:r>
              <a:rPr lang="en-US" sz="18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Wilgis</a:t>
            </a:r>
            <a:r>
              <a:rPr lang="en-US" sz="18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N.C. Coastal Federation</a:t>
            </a:r>
            <a:endParaRPr lang="en-US" sz="1800" i="1"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1800" i="1"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Panelists</a:t>
            </a:r>
            <a:r>
              <a:rPr lang="en-US" sz="18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Dr</a:t>
            </a: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 Pete Peterson, University of North Carolina at Chapel </a:t>
            </a:r>
            <a:r>
              <a:rPr lang="en-US" sz="18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Hill – I.M.S.</a:t>
            </a:r>
          </a:p>
          <a:p>
            <a:pPr algn="l"/>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8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Dr</a:t>
            </a: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 Dave Eggleston, North Carolina State University </a:t>
            </a:r>
            <a:r>
              <a:rPr lang="en-US" sz="18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C.M.A.S.T. </a:t>
            </a:r>
          </a:p>
          <a:p>
            <a:pPr algn="l"/>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8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Dr</a:t>
            </a: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 Ami Wilbur, </a:t>
            </a:r>
            <a:r>
              <a:rPr lang="en-US" sz="18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University of North Carolina Wilmington – C.M.S.</a:t>
            </a:r>
          </a:p>
          <a:p>
            <a:pPr algn="l"/>
            <a:r>
              <a:rPr lang="en-US" sz="18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Brian Conrad &amp; Jason Peters, N.C. Division of Marine Fisheries</a:t>
            </a:r>
          </a:p>
          <a:p>
            <a:pPr algn="l"/>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8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Dr</a:t>
            </a: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 Bill Crowell, Albemarle-Pamlico National </a:t>
            </a:r>
            <a:r>
              <a:rPr lang="en-US" sz="18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Estuary Partnership</a:t>
            </a:r>
          </a:p>
        </p:txBody>
      </p:sp>
      <p:pic>
        <p:nvPicPr>
          <p:cNvPr id="1026" name="Picture 2" descr="http://www.nccoast.org/wp-content/uploads/2015/01/Oyster-Summit_20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029" y="4923067"/>
            <a:ext cx="4127659" cy="1817370"/>
          </a:xfrm>
          <a:prstGeom prst="rect">
            <a:avLst/>
          </a:prstGeom>
          <a:noFill/>
          <a:ln w="19050">
            <a:solidFill>
              <a:schemeClr val="accent3">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0441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mericas"/>
          <p:cNvPicPr>
            <a:picLocks noChangeAspect="1" noChangeArrowheads="1"/>
          </p:cNvPicPr>
          <p:nvPr/>
        </p:nvPicPr>
        <p:blipFill>
          <a:blip r:embed="rId2" cstate="print"/>
          <a:srcRect l="44444" t="17926" b="26666"/>
          <a:stretch>
            <a:fillRect/>
          </a:stretch>
        </p:blipFill>
        <p:spPr bwMode="auto">
          <a:xfrm>
            <a:off x="685800" y="1676400"/>
            <a:ext cx="3833812" cy="5181600"/>
          </a:xfrm>
          <a:prstGeom prst="rect">
            <a:avLst/>
          </a:prstGeom>
          <a:noFill/>
          <a:ln w="9525">
            <a:noFill/>
            <a:miter lim="800000"/>
            <a:headEnd/>
            <a:tailEnd/>
          </a:ln>
        </p:spPr>
      </p:pic>
      <p:sp>
        <p:nvSpPr>
          <p:cNvPr id="7171" name="Rectangle 3"/>
          <p:cNvSpPr>
            <a:spLocks noGrp="1" noChangeArrowheads="1"/>
          </p:cNvSpPr>
          <p:nvPr>
            <p:ph type="title"/>
          </p:nvPr>
        </p:nvSpPr>
        <p:spPr>
          <a:xfrm>
            <a:off x="1295400" y="152400"/>
            <a:ext cx="7696200" cy="533400"/>
          </a:xfrm>
          <a:solidFill>
            <a:schemeClr val="bg1">
              <a:alpha val="87000"/>
            </a:schemeClr>
          </a:solidFill>
        </p:spPr>
        <p:txBody>
          <a:bodyPr>
            <a:noAutofit/>
          </a:bodyPr>
          <a:lstStyle/>
          <a:p>
            <a:pPr algn="l" eaLnBrk="1" hangingPunct="1"/>
            <a:r>
              <a:rPr lang="en-US" sz="3200" dirty="0" smtClean="0">
                <a:latin typeface="Arial Narrow" pitchFamily="34" charset="0"/>
              </a:rPr>
              <a:t>Are oysters in NC genetically differentiated ?</a:t>
            </a:r>
          </a:p>
        </p:txBody>
      </p:sp>
      <p:sp>
        <p:nvSpPr>
          <p:cNvPr id="7174" name="Freeform 6"/>
          <p:cNvSpPr>
            <a:spLocks/>
          </p:cNvSpPr>
          <p:nvPr/>
        </p:nvSpPr>
        <p:spPr bwMode="auto">
          <a:xfrm>
            <a:off x="2206900" y="3962396"/>
            <a:ext cx="307703" cy="381020"/>
          </a:xfrm>
          <a:custGeom>
            <a:avLst/>
            <a:gdLst>
              <a:gd name="T0" fmla="*/ 2147483647 w 224"/>
              <a:gd name="T1" fmla="*/ 0 h 249"/>
              <a:gd name="T2" fmla="*/ 2147483647 w 224"/>
              <a:gd name="T3" fmla="*/ 2147483647 h 249"/>
              <a:gd name="T4" fmla="*/ 2147483647 w 224"/>
              <a:gd name="T5" fmla="*/ 2147483647 h 249"/>
              <a:gd name="T6" fmla="*/ 2147483647 w 224"/>
              <a:gd name="T7" fmla="*/ 2147483647 h 249"/>
              <a:gd name="T8" fmla="*/ 2147483647 w 224"/>
              <a:gd name="T9" fmla="*/ 2147483647 h 249"/>
              <a:gd name="T10" fmla="*/ 2147483647 w 224"/>
              <a:gd name="T11" fmla="*/ 2147483647 h 249"/>
              <a:gd name="T12" fmla="*/ 0 60000 65536"/>
              <a:gd name="T13" fmla="*/ 0 60000 65536"/>
              <a:gd name="T14" fmla="*/ 0 60000 65536"/>
              <a:gd name="T15" fmla="*/ 0 60000 65536"/>
              <a:gd name="T16" fmla="*/ 0 60000 65536"/>
              <a:gd name="T17" fmla="*/ 0 60000 65536"/>
              <a:gd name="T18" fmla="*/ 0 w 224"/>
              <a:gd name="T19" fmla="*/ 0 h 249"/>
              <a:gd name="T20" fmla="*/ 224 w 224"/>
              <a:gd name="T21" fmla="*/ 249 h 249"/>
              <a:gd name="connsiteX0" fmla="*/ 9286 w 9286"/>
              <a:gd name="connsiteY0" fmla="*/ 0 h 8072"/>
              <a:gd name="connsiteX1" fmla="*/ 5000 w 9286"/>
              <a:gd name="connsiteY1" fmla="*/ 1927 h 8072"/>
              <a:gd name="connsiteX2" fmla="*/ 714 w 9286"/>
              <a:gd name="connsiteY2" fmla="*/ 3855 h 8072"/>
              <a:gd name="connsiteX3" fmla="*/ 714 w 9286"/>
              <a:gd name="connsiteY3" fmla="*/ 5783 h 8072"/>
              <a:gd name="connsiteX4" fmla="*/ 1652 w 9286"/>
              <a:gd name="connsiteY4" fmla="*/ 8072 h 8072"/>
              <a:gd name="connsiteX0" fmla="*/ 10000 w 10048"/>
              <a:gd name="connsiteY0" fmla="*/ 25 h 10025"/>
              <a:gd name="connsiteX1" fmla="*/ 9279 w 10048"/>
              <a:gd name="connsiteY1" fmla="*/ 472 h 10025"/>
              <a:gd name="connsiteX2" fmla="*/ 5384 w 10048"/>
              <a:gd name="connsiteY2" fmla="*/ 2412 h 10025"/>
              <a:gd name="connsiteX3" fmla="*/ 769 w 10048"/>
              <a:gd name="connsiteY3" fmla="*/ 4801 h 10025"/>
              <a:gd name="connsiteX4" fmla="*/ 769 w 10048"/>
              <a:gd name="connsiteY4" fmla="*/ 7189 h 10025"/>
              <a:gd name="connsiteX5" fmla="*/ 1779 w 10048"/>
              <a:gd name="connsiteY5" fmla="*/ 10025 h 10025"/>
              <a:gd name="connsiteX0" fmla="*/ 10000 w 10000"/>
              <a:gd name="connsiteY0" fmla="*/ 25 h 10025"/>
              <a:gd name="connsiteX1" fmla="*/ 6971 w 10000"/>
              <a:gd name="connsiteY1" fmla="*/ 5249 h 10025"/>
              <a:gd name="connsiteX2" fmla="*/ 5384 w 10000"/>
              <a:gd name="connsiteY2" fmla="*/ 2412 h 10025"/>
              <a:gd name="connsiteX3" fmla="*/ 769 w 10000"/>
              <a:gd name="connsiteY3" fmla="*/ 4801 h 10025"/>
              <a:gd name="connsiteX4" fmla="*/ 769 w 10000"/>
              <a:gd name="connsiteY4" fmla="*/ 7189 h 10025"/>
              <a:gd name="connsiteX5" fmla="*/ 1779 w 10000"/>
              <a:gd name="connsiteY5" fmla="*/ 10025 h 10025"/>
              <a:gd name="connsiteX0" fmla="*/ 9279 w 9279"/>
              <a:gd name="connsiteY0" fmla="*/ 25 h 9578"/>
              <a:gd name="connsiteX1" fmla="*/ 6971 w 9279"/>
              <a:gd name="connsiteY1" fmla="*/ 4802 h 9578"/>
              <a:gd name="connsiteX2" fmla="*/ 5384 w 9279"/>
              <a:gd name="connsiteY2" fmla="*/ 1965 h 9578"/>
              <a:gd name="connsiteX3" fmla="*/ 769 w 9279"/>
              <a:gd name="connsiteY3" fmla="*/ 4354 h 9578"/>
              <a:gd name="connsiteX4" fmla="*/ 769 w 9279"/>
              <a:gd name="connsiteY4" fmla="*/ 6742 h 9578"/>
              <a:gd name="connsiteX5" fmla="*/ 1779 w 9279"/>
              <a:gd name="connsiteY5" fmla="*/ 9578 h 9578"/>
              <a:gd name="connsiteX0" fmla="*/ 10000 w 10000"/>
              <a:gd name="connsiteY0" fmla="*/ 26 h 10000"/>
              <a:gd name="connsiteX1" fmla="*/ 7513 w 10000"/>
              <a:gd name="connsiteY1" fmla="*/ 2520 h 10000"/>
              <a:gd name="connsiteX2" fmla="*/ 5802 w 10000"/>
              <a:gd name="connsiteY2" fmla="*/ 2052 h 10000"/>
              <a:gd name="connsiteX3" fmla="*/ 829 w 10000"/>
              <a:gd name="connsiteY3" fmla="*/ 4546 h 10000"/>
              <a:gd name="connsiteX4" fmla="*/ 829 w 10000"/>
              <a:gd name="connsiteY4" fmla="*/ 7039 h 10000"/>
              <a:gd name="connsiteX5" fmla="*/ 1917 w 10000"/>
              <a:gd name="connsiteY5" fmla="*/ 10000 h 10000"/>
              <a:gd name="connsiteX0" fmla="*/ 10000 w 10000"/>
              <a:gd name="connsiteY0" fmla="*/ 0 h 9974"/>
              <a:gd name="connsiteX1" fmla="*/ 5802 w 10000"/>
              <a:gd name="connsiteY1" fmla="*/ 2026 h 9974"/>
              <a:gd name="connsiteX2" fmla="*/ 829 w 10000"/>
              <a:gd name="connsiteY2" fmla="*/ 4520 h 9974"/>
              <a:gd name="connsiteX3" fmla="*/ 829 w 10000"/>
              <a:gd name="connsiteY3" fmla="*/ 7013 h 9974"/>
              <a:gd name="connsiteX4" fmla="*/ 1917 w 10000"/>
              <a:gd name="connsiteY4" fmla="*/ 9974 h 9974"/>
              <a:gd name="connsiteX0" fmla="*/ 10000 w 10000"/>
              <a:gd name="connsiteY0" fmla="*/ 0 h 10000"/>
              <a:gd name="connsiteX1" fmla="*/ 8290 w 10000"/>
              <a:gd name="connsiteY1" fmla="*/ 938 h 10000"/>
              <a:gd name="connsiteX2" fmla="*/ 5802 w 10000"/>
              <a:gd name="connsiteY2" fmla="*/ 2031 h 10000"/>
              <a:gd name="connsiteX3" fmla="*/ 829 w 10000"/>
              <a:gd name="connsiteY3" fmla="*/ 4532 h 10000"/>
              <a:gd name="connsiteX4" fmla="*/ 829 w 10000"/>
              <a:gd name="connsiteY4" fmla="*/ 7031 h 10000"/>
              <a:gd name="connsiteX5" fmla="*/ 1917 w 10000"/>
              <a:gd name="connsiteY5" fmla="*/ 10000 h 10000"/>
              <a:gd name="connsiteX0" fmla="*/ 10000 w 10000"/>
              <a:gd name="connsiteY0" fmla="*/ 0 h 10000"/>
              <a:gd name="connsiteX1" fmla="*/ 7513 w 10000"/>
              <a:gd name="connsiteY1" fmla="*/ 2500 h 10000"/>
              <a:gd name="connsiteX2" fmla="*/ 5802 w 10000"/>
              <a:gd name="connsiteY2" fmla="*/ 2031 h 10000"/>
              <a:gd name="connsiteX3" fmla="*/ 829 w 10000"/>
              <a:gd name="connsiteY3" fmla="*/ 4532 h 10000"/>
              <a:gd name="connsiteX4" fmla="*/ 829 w 10000"/>
              <a:gd name="connsiteY4" fmla="*/ 7031 h 10000"/>
              <a:gd name="connsiteX5" fmla="*/ 1917 w 10000"/>
              <a:gd name="connsiteY5" fmla="*/ 10000 h 10000"/>
              <a:gd name="connsiteX0" fmla="*/ 10000 w 10000"/>
              <a:gd name="connsiteY0" fmla="*/ 0 h 10000"/>
              <a:gd name="connsiteX1" fmla="*/ 7513 w 10000"/>
              <a:gd name="connsiteY1" fmla="*/ 0 h 10000"/>
              <a:gd name="connsiteX2" fmla="*/ 7513 w 10000"/>
              <a:gd name="connsiteY2" fmla="*/ 2500 h 10000"/>
              <a:gd name="connsiteX3" fmla="*/ 5802 w 10000"/>
              <a:gd name="connsiteY3" fmla="*/ 2031 h 10000"/>
              <a:gd name="connsiteX4" fmla="*/ 829 w 10000"/>
              <a:gd name="connsiteY4" fmla="*/ 4532 h 10000"/>
              <a:gd name="connsiteX5" fmla="*/ 829 w 10000"/>
              <a:gd name="connsiteY5" fmla="*/ 7031 h 10000"/>
              <a:gd name="connsiteX6" fmla="*/ 1917 w 10000"/>
              <a:gd name="connsiteY6" fmla="*/ 10000 h 10000"/>
              <a:gd name="connsiteX0" fmla="*/ 10000 w 14973"/>
              <a:gd name="connsiteY0" fmla="*/ 0 h 10000"/>
              <a:gd name="connsiteX1" fmla="*/ 14973 w 14973"/>
              <a:gd name="connsiteY1" fmla="*/ 5000 h 10000"/>
              <a:gd name="connsiteX2" fmla="*/ 7513 w 14973"/>
              <a:gd name="connsiteY2" fmla="*/ 0 h 10000"/>
              <a:gd name="connsiteX3" fmla="*/ 7513 w 14973"/>
              <a:gd name="connsiteY3" fmla="*/ 2500 h 10000"/>
              <a:gd name="connsiteX4" fmla="*/ 5802 w 14973"/>
              <a:gd name="connsiteY4" fmla="*/ 2031 h 10000"/>
              <a:gd name="connsiteX5" fmla="*/ 829 w 14973"/>
              <a:gd name="connsiteY5" fmla="*/ 4532 h 10000"/>
              <a:gd name="connsiteX6" fmla="*/ 829 w 14973"/>
              <a:gd name="connsiteY6" fmla="*/ 7031 h 10000"/>
              <a:gd name="connsiteX7" fmla="*/ 1917 w 14973"/>
              <a:gd name="connsiteY7" fmla="*/ 10000 h 10000"/>
              <a:gd name="connsiteX0" fmla="*/ 10000 w 14973"/>
              <a:gd name="connsiteY0" fmla="*/ 0 h 10000"/>
              <a:gd name="connsiteX1" fmla="*/ 14973 w 14973"/>
              <a:gd name="connsiteY1" fmla="*/ 5000 h 10000"/>
              <a:gd name="connsiteX2" fmla="*/ 7513 w 14973"/>
              <a:gd name="connsiteY2" fmla="*/ 0 h 10000"/>
              <a:gd name="connsiteX3" fmla="*/ 7513 w 14973"/>
              <a:gd name="connsiteY3" fmla="*/ 10000 h 10000"/>
              <a:gd name="connsiteX4" fmla="*/ 5802 w 14973"/>
              <a:gd name="connsiteY4" fmla="*/ 2031 h 10000"/>
              <a:gd name="connsiteX5" fmla="*/ 829 w 14973"/>
              <a:gd name="connsiteY5" fmla="*/ 4532 h 10000"/>
              <a:gd name="connsiteX6" fmla="*/ 829 w 14973"/>
              <a:gd name="connsiteY6" fmla="*/ 7031 h 10000"/>
              <a:gd name="connsiteX7" fmla="*/ 1917 w 14973"/>
              <a:gd name="connsiteY7" fmla="*/ 10000 h 10000"/>
              <a:gd name="connsiteX0" fmla="*/ 10000 w 14973"/>
              <a:gd name="connsiteY0" fmla="*/ 0 h 12500"/>
              <a:gd name="connsiteX1" fmla="*/ 14973 w 14973"/>
              <a:gd name="connsiteY1" fmla="*/ 5000 h 12500"/>
              <a:gd name="connsiteX2" fmla="*/ 12486 w 14973"/>
              <a:gd name="connsiteY2" fmla="*/ 12500 h 12500"/>
              <a:gd name="connsiteX3" fmla="*/ 7513 w 14973"/>
              <a:gd name="connsiteY3" fmla="*/ 10000 h 12500"/>
              <a:gd name="connsiteX4" fmla="*/ 5802 w 14973"/>
              <a:gd name="connsiteY4" fmla="*/ 2031 h 12500"/>
              <a:gd name="connsiteX5" fmla="*/ 829 w 14973"/>
              <a:gd name="connsiteY5" fmla="*/ 4532 h 12500"/>
              <a:gd name="connsiteX6" fmla="*/ 829 w 14973"/>
              <a:gd name="connsiteY6" fmla="*/ 7031 h 12500"/>
              <a:gd name="connsiteX7" fmla="*/ 1917 w 14973"/>
              <a:gd name="connsiteY7" fmla="*/ 10000 h 12500"/>
              <a:gd name="connsiteX0" fmla="*/ 10000 w 14973"/>
              <a:gd name="connsiteY0" fmla="*/ 0 h 12500"/>
              <a:gd name="connsiteX1" fmla="*/ 10000 w 14973"/>
              <a:gd name="connsiteY1" fmla="*/ 0 h 12500"/>
              <a:gd name="connsiteX2" fmla="*/ 14973 w 14973"/>
              <a:gd name="connsiteY2" fmla="*/ 5000 h 12500"/>
              <a:gd name="connsiteX3" fmla="*/ 12486 w 14973"/>
              <a:gd name="connsiteY3" fmla="*/ 12500 h 12500"/>
              <a:gd name="connsiteX4" fmla="*/ 7513 w 14973"/>
              <a:gd name="connsiteY4" fmla="*/ 10000 h 12500"/>
              <a:gd name="connsiteX5" fmla="*/ 5802 w 14973"/>
              <a:gd name="connsiteY5" fmla="*/ 2031 h 12500"/>
              <a:gd name="connsiteX6" fmla="*/ 829 w 14973"/>
              <a:gd name="connsiteY6" fmla="*/ 4532 h 12500"/>
              <a:gd name="connsiteX7" fmla="*/ 829 w 14973"/>
              <a:gd name="connsiteY7" fmla="*/ 7031 h 12500"/>
              <a:gd name="connsiteX8" fmla="*/ 1917 w 14973"/>
              <a:gd name="connsiteY8" fmla="*/ 10000 h 12500"/>
              <a:gd name="connsiteX0" fmla="*/ 10000 w 14973"/>
              <a:gd name="connsiteY0" fmla="*/ 0 h 12500"/>
              <a:gd name="connsiteX1" fmla="*/ 10000 w 14973"/>
              <a:gd name="connsiteY1" fmla="*/ 0 h 12500"/>
              <a:gd name="connsiteX2" fmla="*/ 14973 w 14973"/>
              <a:gd name="connsiteY2" fmla="*/ 5000 h 12500"/>
              <a:gd name="connsiteX3" fmla="*/ 12486 w 14973"/>
              <a:gd name="connsiteY3" fmla="*/ 12500 h 12500"/>
              <a:gd name="connsiteX4" fmla="*/ 7513 w 14973"/>
              <a:gd name="connsiteY4" fmla="*/ 10000 h 12500"/>
              <a:gd name="connsiteX5" fmla="*/ 5802 w 14973"/>
              <a:gd name="connsiteY5" fmla="*/ 2031 h 12500"/>
              <a:gd name="connsiteX6" fmla="*/ 829 w 14973"/>
              <a:gd name="connsiteY6" fmla="*/ 4532 h 12500"/>
              <a:gd name="connsiteX7" fmla="*/ 829 w 14973"/>
              <a:gd name="connsiteY7" fmla="*/ 7031 h 12500"/>
              <a:gd name="connsiteX8" fmla="*/ 1917 w 14973"/>
              <a:gd name="connsiteY8" fmla="*/ 10000 h 12500"/>
              <a:gd name="connsiteX0" fmla="*/ 10000 w 19947"/>
              <a:gd name="connsiteY0" fmla="*/ 0 h 12500"/>
              <a:gd name="connsiteX1" fmla="*/ 19947 w 19947"/>
              <a:gd name="connsiteY1" fmla="*/ 0 h 12500"/>
              <a:gd name="connsiteX2" fmla="*/ 14973 w 19947"/>
              <a:gd name="connsiteY2" fmla="*/ 5000 h 12500"/>
              <a:gd name="connsiteX3" fmla="*/ 12486 w 19947"/>
              <a:gd name="connsiteY3" fmla="*/ 12500 h 12500"/>
              <a:gd name="connsiteX4" fmla="*/ 7513 w 19947"/>
              <a:gd name="connsiteY4" fmla="*/ 10000 h 12500"/>
              <a:gd name="connsiteX5" fmla="*/ 5802 w 19947"/>
              <a:gd name="connsiteY5" fmla="*/ 2031 h 12500"/>
              <a:gd name="connsiteX6" fmla="*/ 829 w 19947"/>
              <a:gd name="connsiteY6" fmla="*/ 4532 h 12500"/>
              <a:gd name="connsiteX7" fmla="*/ 829 w 19947"/>
              <a:gd name="connsiteY7" fmla="*/ 7031 h 12500"/>
              <a:gd name="connsiteX8" fmla="*/ 1917 w 19947"/>
              <a:gd name="connsiteY8" fmla="*/ 10000 h 12500"/>
              <a:gd name="connsiteX0" fmla="*/ 10000 w 19947"/>
              <a:gd name="connsiteY0" fmla="*/ 0 h 12500"/>
              <a:gd name="connsiteX1" fmla="*/ 19947 w 19947"/>
              <a:gd name="connsiteY1" fmla="*/ 0 h 12500"/>
              <a:gd name="connsiteX2" fmla="*/ 14973 w 19947"/>
              <a:gd name="connsiteY2" fmla="*/ 5000 h 12500"/>
              <a:gd name="connsiteX3" fmla="*/ 12486 w 19947"/>
              <a:gd name="connsiteY3" fmla="*/ 12500 h 12500"/>
              <a:gd name="connsiteX4" fmla="*/ 7513 w 19947"/>
              <a:gd name="connsiteY4" fmla="*/ 10000 h 12500"/>
              <a:gd name="connsiteX5" fmla="*/ 5802 w 19947"/>
              <a:gd name="connsiteY5" fmla="*/ 2031 h 12500"/>
              <a:gd name="connsiteX6" fmla="*/ 829 w 19947"/>
              <a:gd name="connsiteY6" fmla="*/ 4532 h 12500"/>
              <a:gd name="connsiteX7" fmla="*/ 829 w 19947"/>
              <a:gd name="connsiteY7" fmla="*/ 7031 h 12500"/>
              <a:gd name="connsiteX8" fmla="*/ 1917 w 19947"/>
              <a:gd name="connsiteY8" fmla="*/ 10000 h 12500"/>
              <a:gd name="connsiteX0" fmla="*/ 10000 w 19947"/>
              <a:gd name="connsiteY0" fmla="*/ 0 h 12500"/>
              <a:gd name="connsiteX1" fmla="*/ 19947 w 19947"/>
              <a:gd name="connsiteY1" fmla="*/ 0 h 12500"/>
              <a:gd name="connsiteX2" fmla="*/ 14973 w 19947"/>
              <a:gd name="connsiteY2" fmla="*/ 5000 h 12500"/>
              <a:gd name="connsiteX3" fmla="*/ 12486 w 19947"/>
              <a:gd name="connsiteY3" fmla="*/ 12500 h 12500"/>
              <a:gd name="connsiteX4" fmla="*/ 7513 w 19947"/>
              <a:gd name="connsiteY4" fmla="*/ 10000 h 12500"/>
              <a:gd name="connsiteX5" fmla="*/ 5802 w 19947"/>
              <a:gd name="connsiteY5" fmla="*/ 2031 h 12500"/>
              <a:gd name="connsiteX6" fmla="*/ 829 w 19947"/>
              <a:gd name="connsiteY6" fmla="*/ 4532 h 12500"/>
              <a:gd name="connsiteX7" fmla="*/ 829 w 19947"/>
              <a:gd name="connsiteY7" fmla="*/ 7031 h 12500"/>
              <a:gd name="connsiteX8" fmla="*/ 1917 w 19947"/>
              <a:gd name="connsiteY8" fmla="*/ 10000 h 12500"/>
              <a:gd name="connsiteX0" fmla="*/ 9948 w 19947"/>
              <a:gd name="connsiteY0" fmla="*/ 0 h 15000"/>
              <a:gd name="connsiteX1" fmla="*/ 19947 w 19947"/>
              <a:gd name="connsiteY1" fmla="*/ 2500 h 15000"/>
              <a:gd name="connsiteX2" fmla="*/ 14973 w 19947"/>
              <a:gd name="connsiteY2" fmla="*/ 7500 h 15000"/>
              <a:gd name="connsiteX3" fmla="*/ 12486 w 19947"/>
              <a:gd name="connsiteY3" fmla="*/ 15000 h 15000"/>
              <a:gd name="connsiteX4" fmla="*/ 7513 w 19947"/>
              <a:gd name="connsiteY4" fmla="*/ 12500 h 15000"/>
              <a:gd name="connsiteX5" fmla="*/ 5802 w 19947"/>
              <a:gd name="connsiteY5" fmla="*/ 4531 h 15000"/>
              <a:gd name="connsiteX6" fmla="*/ 829 w 19947"/>
              <a:gd name="connsiteY6" fmla="*/ 7032 h 15000"/>
              <a:gd name="connsiteX7" fmla="*/ 829 w 19947"/>
              <a:gd name="connsiteY7" fmla="*/ 9531 h 15000"/>
              <a:gd name="connsiteX8" fmla="*/ 1917 w 19947"/>
              <a:gd name="connsiteY8" fmla="*/ 12500 h 15000"/>
              <a:gd name="connsiteX0" fmla="*/ 9948 w 14973"/>
              <a:gd name="connsiteY0" fmla="*/ 0 h 15000"/>
              <a:gd name="connsiteX1" fmla="*/ 12435 w 14973"/>
              <a:gd name="connsiteY1" fmla="*/ 5000 h 15000"/>
              <a:gd name="connsiteX2" fmla="*/ 14973 w 14973"/>
              <a:gd name="connsiteY2" fmla="*/ 7500 h 15000"/>
              <a:gd name="connsiteX3" fmla="*/ 12486 w 14973"/>
              <a:gd name="connsiteY3" fmla="*/ 15000 h 15000"/>
              <a:gd name="connsiteX4" fmla="*/ 7513 w 14973"/>
              <a:gd name="connsiteY4" fmla="*/ 12500 h 15000"/>
              <a:gd name="connsiteX5" fmla="*/ 5802 w 14973"/>
              <a:gd name="connsiteY5" fmla="*/ 4531 h 15000"/>
              <a:gd name="connsiteX6" fmla="*/ 829 w 14973"/>
              <a:gd name="connsiteY6" fmla="*/ 7032 h 15000"/>
              <a:gd name="connsiteX7" fmla="*/ 829 w 14973"/>
              <a:gd name="connsiteY7" fmla="*/ 9531 h 15000"/>
              <a:gd name="connsiteX8" fmla="*/ 1917 w 14973"/>
              <a:gd name="connsiteY8" fmla="*/ 12500 h 15000"/>
              <a:gd name="connsiteX0" fmla="*/ 9948 w 14973"/>
              <a:gd name="connsiteY0" fmla="*/ 0 h 15000"/>
              <a:gd name="connsiteX1" fmla="*/ 14973 w 14973"/>
              <a:gd name="connsiteY1" fmla="*/ 7500 h 15000"/>
              <a:gd name="connsiteX2" fmla="*/ 12486 w 14973"/>
              <a:gd name="connsiteY2" fmla="*/ 15000 h 15000"/>
              <a:gd name="connsiteX3" fmla="*/ 7513 w 14973"/>
              <a:gd name="connsiteY3" fmla="*/ 12500 h 15000"/>
              <a:gd name="connsiteX4" fmla="*/ 5802 w 14973"/>
              <a:gd name="connsiteY4" fmla="*/ 4531 h 15000"/>
              <a:gd name="connsiteX5" fmla="*/ 829 w 14973"/>
              <a:gd name="connsiteY5" fmla="*/ 7032 h 15000"/>
              <a:gd name="connsiteX6" fmla="*/ 829 w 14973"/>
              <a:gd name="connsiteY6" fmla="*/ 9531 h 15000"/>
              <a:gd name="connsiteX7" fmla="*/ 1917 w 14973"/>
              <a:gd name="connsiteY7" fmla="*/ 12500 h 15000"/>
              <a:gd name="connsiteX0" fmla="*/ 9948 w 12892"/>
              <a:gd name="connsiteY0" fmla="*/ 0 h 15000"/>
              <a:gd name="connsiteX1" fmla="*/ 12486 w 12892"/>
              <a:gd name="connsiteY1" fmla="*/ 15000 h 15000"/>
              <a:gd name="connsiteX2" fmla="*/ 7513 w 12892"/>
              <a:gd name="connsiteY2" fmla="*/ 12500 h 15000"/>
              <a:gd name="connsiteX3" fmla="*/ 5802 w 12892"/>
              <a:gd name="connsiteY3" fmla="*/ 4531 h 15000"/>
              <a:gd name="connsiteX4" fmla="*/ 829 w 12892"/>
              <a:gd name="connsiteY4" fmla="*/ 7032 h 15000"/>
              <a:gd name="connsiteX5" fmla="*/ 829 w 12892"/>
              <a:gd name="connsiteY5" fmla="*/ 9531 h 15000"/>
              <a:gd name="connsiteX6" fmla="*/ 1917 w 12892"/>
              <a:gd name="connsiteY6" fmla="*/ 12500 h 15000"/>
              <a:gd name="connsiteX0" fmla="*/ 9948 w 9948"/>
              <a:gd name="connsiteY0" fmla="*/ 0 h 12500"/>
              <a:gd name="connsiteX1" fmla="*/ 7513 w 9948"/>
              <a:gd name="connsiteY1" fmla="*/ 12500 h 12500"/>
              <a:gd name="connsiteX2" fmla="*/ 5802 w 9948"/>
              <a:gd name="connsiteY2" fmla="*/ 4531 h 12500"/>
              <a:gd name="connsiteX3" fmla="*/ 829 w 9948"/>
              <a:gd name="connsiteY3" fmla="*/ 7032 h 12500"/>
              <a:gd name="connsiteX4" fmla="*/ 829 w 9948"/>
              <a:gd name="connsiteY4" fmla="*/ 9531 h 12500"/>
              <a:gd name="connsiteX5" fmla="*/ 1917 w 9948"/>
              <a:gd name="connsiteY5" fmla="*/ 12500 h 12500"/>
              <a:gd name="connsiteX0" fmla="*/ 10000 w 10000"/>
              <a:gd name="connsiteY0" fmla="*/ 0 h 10000"/>
              <a:gd name="connsiteX1" fmla="*/ 5832 w 10000"/>
              <a:gd name="connsiteY1" fmla="*/ 3625 h 10000"/>
              <a:gd name="connsiteX2" fmla="*/ 833 w 10000"/>
              <a:gd name="connsiteY2" fmla="*/ 5626 h 10000"/>
              <a:gd name="connsiteX3" fmla="*/ 833 w 10000"/>
              <a:gd name="connsiteY3" fmla="*/ 7625 h 10000"/>
              <a:gd name="connsiteX4" fmla="*/ 1927 w 10000"/>
              <a:gd name="connsiteY4" fmla="*/ 10000 h 10000"/>
              <a:gd name="connsiteX0" fmla="*/ 10000 w 10000"/>
              <a:gd name="connsiteY0" fmla="*/ 0 h 10000"/>
              <a:gd name="connsiteX1" fmla="*/ 5832 w 10000"/>
              <a:gd name="connsiteY1" fmla="*/ 3625 h 10000"/>
              <a:gd name="connsiteX2" fmla="*/ 833 w 10000"/>
              <a:gd name="connsiteY2" fmla="*/ 5626 h 10000"/>
              <a:gd name="connsiteX3" fmla="*/ 833 w 10000"/>
              <a:gd name="connsiteY3" fmla="*/ 7625 h 10000"/>
              <a:gd name="connsiteX4" fmla="*/ 1927 w 10000"/>
              <a:gd name="connsiteY4" fmla="*/ 10000 h 10000"/>
              <a:gd name="connsiteX0" fmla="*/ 10000 w 10000"/>
              <a:gd name="connsiteY0" fmla="*/ 0 h 10000"/>
              <a:gd name="connsiteX1" fmla="*/ 5832 w 10000"/>
              <a:gd name="connsiteY1" fmla="*/ 3625 h 10000"/>
              <a:gd name="connsiteX2" fmla="*/ 833 w 10000"/>
              <a:gd name="connsiteY2" fmla="*/ 5626 h 10000"/>
              <a:gd name="connsiteX3" fmla="*/ 833 w 10000"/>
              <a:gd name="connsiteY3" fmla="*/ 7625 h 10000"/>
              <a:gd name="connsiteX4" fmla="*/ 1927 w 10000"/>
              <a:gd name="connsiteY4" fmla="*/ 10000 h 10000"/>
              <a:gd name="connsiteX0" fmla="*/ 10000 w 10000"/>
              <a:gd name="connsiteY0" fmla="*/ 0 h 10000"/>
              <a:gd name="connsiteX1" fmla="*/ 7109 w 10000"/>
              <a:gd name="connsiteY1" fmla="*/ 2687 h 10000"/>
              <a:gd name="connsiteX2" fmla="*/ 5832 w 10000"/>
              <a:gd name="connsiteY2" fmla="*/ 3625 h 10000"/>
              <a:gd name="connsiteX3" fmla="*/ 833 w 10000"/>
              <a:gd name="connsiteY3" fmla="*/ 5626 h 10000"/>
              <a:gd name="connsiteX4" fmla="*/ 833 w 10000"/>
              <a:gd name="connsiteY4" fmla="*/ 7625 h 10000"/>
              <a:gd name="connsiteX5" fmla="*/ 1927 w 10000"/>
              <a:gd name="connsiteY5" fmla="*/ 10000 h 10000"/>
              <a:gd name="connsiteX0" fmla="*/ 10000 w 10000"/>
              <a:gd name="connsiteY0" fmla="*/ 0 h 10000"/>
              <a:gd name="connsiteX1" fmla="*/ 7500 w 10000"/>
              <a:gd name="connsiteY1" fmla="*/ 4000 h 10000"/>
              <a:gd name="connsiteX2" fmla="*/ 5832 w 10000"/>
              <a:gd name="connsiteY2" fmla="*/ 3625 h 10000"/>
              <a:gd name="connsiteX3" fmla="*/ 833 w 10000"/>
              <a:gd name="connsiteY3" fmla="*/ 5626 h 10000"/>
              <a:gd name="connsiteX4" fmla="*/ 833 w 10000"/>
              <a:gd name="connsiteY4" fmla="*/ 7625 h 10000"/>
              <a:gd name="connsiteX5" fmla="*/ 1927 w 10000"/>
              <a:gd name="connsiteY5" fmla="*/ 10000 h 10000"/>
              <a:gd name="connsiteX0" fmla="*/ 9861 w 9861"/>
              <a:gd name="connsiteY0" fmla="*/ 0 h 10000"/>
              <a:gd name="connsiteX1" fmla="*/ 7361 w 9861"/>
              <a:gd name="connsiteY1" fmla="*/ 4000 h 10000"/>
              <a:gd name="connsiteX2" fmla="*/ 4861 w 9861"/>
              <a:gd name="connsiteY2" fmla="*/ 4000 h 10000"/>
              <a:gd name="connsiteX3" fmla="*/ 694 w 9861"/>
              <a:gd name="connsiteY3" fmla="*/ 5626 h 10000"/>
              <a:gd name="connsiteX4" fmla="*/ 694 w 9861"/>
              <a:gd name="connsiteY4" fmla="*/ 7625 h 10000"/>
              <a:gd name="connsiteX5" fmla="*/ 1788 w 9861"/>
              <a:gd name="connsiteY5" fmla="*/ 10000 h 10000"/>
              <a:gd name="connsiteX0" fmla="*/ 10000 w 10000"/>
              <a:gd name="connsiteY0" fmla="*/ 0 h 10000"/>
              <a:gd name="connsiteX1" fmla="*/ 7465 w 10000"/>
              <a:gd name="connsiteY1" fmla="*/ 4000 h 10000"/>
              <a:gd name="connsiteX2" fmla="*/ 4929 w 10000"/>
              <a:gd name="connsiteY2" fmla="*/ 4000 h 10000"/>
              <a:gd name="connsiteX3" fmla="*/ 704 w 10000"/>
              <a:gd name="connsiteY3" fmla="*/ 5626 h 10000"/>
              <a:gd name="connsiteX4" fmla="*/ 704 w 10000"/>
              <a:gd name="connsiteY4" fmla="*/ 7625 h 10000"/>
              <a:gd name="connsiteX5" fmla="*/ 1813 w 10000"/>
              <a:gd name="connsiteY5" fmla="*/ 10000 h 10000"/>
              <a:gd name="connsiteX0" fmla="*/ 10000 w 10000"/>
              <a:gd name="connsiteY0" fmla="*/ 0 h 10000"/>
              <a:gd name="connsiteX1" fmla="*/ 7465 w 10000"/>
              <a:gd name="connsiteY1" fmla="*/ 4000 h 10000"/>
              <a:gd name="connsiteX2" fmla="*/ 4929 w 10000"/>
              <a:gd name="connsiteY2" fmla="*/ 4000 h 10000"/>
              <a:gd name="connsiteX3" fmla="*/ 704 w 10000"/>
              <a:gd name="connsiteY3" fmla="*/ 5626 h 10000"/>
              <a:gd name="connsiteX4" fmla="*/ 704 w 10000"/>
              <a:gd name="connsiteY4" fmla="*/ 7625 h 10000"/>
              <a:gd name="connsiteX5" fmla="*/ 1813 w 10000"/>
              <a:gd name="connsiteY5" fmla="*/ 10000 h 10000"/>
              <a:gd name="connsiteX0" fmla="*/ 10000 w 10000"/>
              <a:gd name="connsiteY0" fmla="*/ 0 h 10000"/>
              <a:gd name="connsiteX1" fmla="*/ 7465 w 10000"/>
              <a:gd name="connsiteY1" fmla="*/ 4000 h 10000"/>
              <a:gd name="connsiteX2" fmla="*/ 704 w 10000"/>
              <a:gd name="connsiteY2" fmla="*/ 5626 h 10000"/>
              <a:gd name="connsiteX3" fmla="*/ 704 w 10000"/>
              <a:gd name="connsiteY3" fmla="*/ 7625 h 10000"/>
              <a:gd name="connsiteX4" fmla="*/ 1813 w 10000"/>
              <a:gd name="connsiteY4" fmla="*/ 10000 h 10000"/>
              <a:gd name="connsiteX0" fmla="*/ 10000 w 10000"/>
              <a:gd name="connsiteY0" fmla="*/ 0 h 10000"/>
              <a:gd name="connsiteX1" fmla="*/ 7465 w 10000"/>
              <a:gd name="connsiteY1" fmla="*/ 4000 h 10000"/>
              <a:gd name="connsiteX2" fmla="*/ 704 w 10000"/>
              <a:gd name="connsiteY2" fmla="*/ 5626 h 10000"/>
              <a:gd name="connsiteX3" fmla="*/ 704 w 10000"/>
              <a:gd name="connsiteY3" fmla="*/ 7625 h 10000"/>
              <a:gd name="connsiteX4" fmla="*/ 1813 w 10000"/>
              <a:gd name="connsiteY4" fmla="*/ 10000 h 10000"/>
              <a:gd name="connsiteX0" fmla="*/ 10000 w 10000"/>
              <a:gd name="connsiteY0" fmla="*/ 0 h 10000"/>
              <a:gd name="connsiteX1" fmla="*/ 7465 w 10000"/>
              <a:gd name="connsiteY1" fmla="*/ 2000 h 10000"/>
              <a:gd name="connsiteX2" fmla="*/ 704 w 10000"/>
              <a:gd name="connsiteY2" fmla="*/ 5626 h 10000"/>
              <a:gd name="connsiteX3" fmla="*/ 704 w 10000"/>
              <a:gd name="connsiteY3" fmla="*/ 7625 h 10000"/>
              <a:gd name="connsiteX4" fmla="*/ 1813 w 10000"/>
              <a:gd name="connsiteY4" fmla="*/ 10000 h 10000"/>
              <a:gd name="connsiteX0" fmla="*/ 10000 w 10000"/>
              <a:gd name="connsiteY0" fmla="*/ 0 h 10000"/>
              <a:gd name="connsiteX1" fmla="*/ 7465 w 10000"/>
              <a:gd name="connsiteY1" fmla="*/ 2000 h 10000"/>
              <a:gd name="connsiteX2" fmla="*/ 704 w 10000"/>
              <a:gd name="connsiteY2" fmla="*/ 5626 h 10000"/>
              <a:gd name="connsiteX3" fmla="*/ 704 w 10000"/>
              <a:gd name="connsiteY3" fmla="*/ 7625 h 10000"/>
              <a:gd name="connsiteX4" fmla="*/ 1813 w 10000"/>
              <a:gd name="connsiteY4" fmla="*/ 10000 h 10000"/>
              <a:gd name="connsiteX0" fmla="*/ 10000 w 10000"/>
              <a:gd name="connsiteY0" fmla="*/ 0 h 10000"/>
              <a:gd name="connsiteX1" fmla="*/ 7465 w 10000"/>
              <a:gd name="connsiteY1" fmla="*/ 2000 h 10000"/>
              <a:gd name="connsiteX2" fmla="*/ 704 w 10000"/>
              <a:gd name="connsiteY2" fmla="*/ 5626 h 10000"/>
              <a:gd name="connsiteX3" fmla="*/ 704 w 10000"/>
              <a:gd name="connsiteY3" fmla="*/ 7625 h 10000"/>
              <a:gd name="connsiteX4" fmla="*/ 1813 w 10000"/>
              <a:gd name="connsiteY4" fmla="*/ 10000 h 10000"/>
              <a:gd name="connsiteX0" fmla="*/ 10000 w 10000"/>
              <a:gd name="connsiteY0" fmla="*/ 0 h 10000"/>
              <a:gd name="connsiteX1" fmla="*/ 7465 w 10000"/>
              <a:gd name="connsiteY1" fmla="*/ 2000 h 10000"/>
              <a:gd name="connsiteX2" fmla="*/ 704 w 10000"/>
              <a:gd name="connsiteY2" fmla="*/ 5626 h 10000"/>
              <a:gd name="connsiteX3" fmla="*/ 704 w 10000"/>
              <a:gd name="connsiteY3" fmla="*/ 7625 h 10000"/>
              <a:gd name="connsiteX4" fmla="*/ 1813 w 10000"/>
              <a:gd name="connsiteY4" fmla="*/ 10000 h 10000"/>
              <a:gd name="connsiteX0" fmla="*/ 10000 w 10000"/>
              <a:gd name="connsiteY0" fmla="*/ 0 h 10000"/>
              <a:gd name="connsiteX1" fmla="*/ 7465 w 10000"/>
              <a:gd name="connsiteY1" fmla="*/ 2000 h 10000"/>
              <a:gd name="connsiteX2" fmla="*/ 704 w 10000"/>
              <a:gd name="connsiteY2" fmla="*/ 5626 h 10000"/>
              <a:gd name="connsiteX3" fmla="*/ 704 w 10000"/>
              <a:gd name="connsiteY3" fmla="*/ 7625 h 10000"/>
              <a:gd name="connsiteX4" fmla="*/ 1813 w 10000"/>
              <a:gd name="connsiteY4" fmla="*/ 10000 h 10000"/>
              <a:gd name="connsiteX0" fmla="*/ 10000 w 10000"/>
              <a:gd name="connsiteY0" fmla="*/ 0 h 10000"/>
              <a:gd name="connsiteX1" fmla="*/ 7465 w 10000"/>
              <a:gd name="connsiteY1" fmla="*/ 4000 h 10000"/>
              <a:gd name="connsiteX2" fmla="*/ 704 w 10000"/>
              <a:gd name="connsiteY2" fmla="*/ 5626 h 10000"/>
              <a:gd name="connsiteX3" fmla="*/ 704 w 10000"/>
              <a:gd name="connsiteY3" fmla="*/ 7625 h 10000"/>
              <a:gd name="connsiteX4" fmla="*/ 1813 w 10000"/>
              <a:gd name="connsiteY4" fmla="*/ 10000 h 10000"/>
              <a:gd name="connsiteX0" fmla="*/ 10000 w 10000"/>
              <a:gd name="connsiteY0" fmla="*/ 0 h 10000"/>
              <a:gd name="connsiteX1" fmla="*/ 7465 w 10000"/>
              <a:gd name="connsiteY1" fmla="*/ 4000 h 10000"/>
              <a:gd name="connsiteX2" fmla="*/ 704 w 10000"/>
              <a:gd name="connsiteY2" fmla="*/ 5626 h 10000"/>
              <a:gd name="connsiteX3" fmla="*/ 704 w 10000"/>
              <a:gd name="connsiteY3" fmla="*/ 7625 h 10000"/>
              <a:gd name="connsiteX4" fmla="*/ 1813 w 10000"/>
              <a:gd name="connsiteY4" fmla="*/ 10000 h 10000"/>
              <a:gd name="connsiteX0" fmla="*/ 10000 w 10000"/>
              <a:gd name="connsiteY0" fmla="*/ 0 h 10000"/>
              <a:gd name="connsiteX1" fmla="*/ 7465 w 10000"/>
              <a:gd name="connsiteY1" fmla="*/ 4000 h 10000"/>
              <a:gd name="connsiteX2" fmla="*/ 704 w 10000"/>
              <a:gd name="connsiteY2" fmla="*/ 5626 h 10000"/>
              <a:gd name="connsiteX3" fmla="*/ 704 w 10000"/>
              <a:gd name="connsiteY3" fmla="*/ 7625 h 10000"/>
              <a:gd name="connsiteX4" fmla="*/ 1813 w 10000"/>
              <a:gd name="connsiteY4" fmla="*/ 10000 h 10000"/>
              <a:gd name="connsiteX0" fmla="*/ 10000 w 10000"/>
              <a:gd name="connsiteY0" fmla="*/ 0 h 10000"/>
              <a:gd name="connsiteX1" fmla="*/ 7465 w 10000"/>
              <a:gd name="connsiteY1" fmla="*/ 4000 h 10000"/>
              <a:gd name="connsiteX2" fmla="*/ 704 w 10000"/>
              <a:gd name="connsiteY2" fmla="*/ 5626 h 10000"/>
              <a:gd name="connsiteX3" fmla="*/ 704 w 10000"/>
              <a:gd name="connsiteY3" fmla="*/ 7625 h 10000"/>
              <a:gd name="connsiteX4" fmla="*/ 1813 w 10000"/>
              <a:gd name="connsiteY4" fmla="*/ 10000 h 10000"/>
              <a:gd name="connsiteX0" fmla="*/ 10000 w 10000"/>
              <a:gd name="connsiteY0" fmla="*/ 0 h 10000"/>
              <a:gd name="connsiteX1" fmla="*/ 704 w 10000"/>
              <a:gd name="connsiteY1" fmla="*/ 5626 h 10000"/>
              <a:gd name="connsiteX2" fmla="*/ 704 w 10000"/>
              <a:gd name="connsiteY2" fmla="*/ 7625 h 10000"/>
              <a:gd name="connsiteX3" fmla="*/ 1813 w 10000"/>
              <a:gd name="connsiteY3" fmla="*/ 10000 h 10000"/>
              <a:gd name="connsiteX0" fmla="*/ 10000 w 10000"/>
              <a:gd name="connsiteY0" fmla="*/ 0 h 10000"/>
              <a:gd name="connsiteX1" fmla="*/ 704 w 10000"/>
              <a:gd name="connsiteY1" fmla="*/ 5626 h 10000"/>
              <a:gd name="connsiteX2" fmla="*/ 704 w 10000"/>
              <a:gd name="connsiteY2" fmla="*/ 7625 h 10000"/>
              <a:gd name="connsiteX3" fmla="*/ 1813 w 10000"/>
              <a:gd name="connsiteY3" fmla="*/ 10000 h 10000"/>
              <a:gd name="connsiteX0" fmla="*/ 10000 w 10000"/>
              <a:gd name="connsiteY0" fmla="*/ 0 h 10000"/>
              <a:gd name="connsiteX1" fmla="*/ 704 w 10000"/>
              <a:gd name="connsiteY1" fmla="*/ 5626 h 10000"/>
              <a:gd name="connsiteX2" fmla="*/ 704 w 10000"/>
              <a:gd name="connsiteY2" fmla="*/ 7625 h 10000"/>
              <a:gd name="connsiteX3" fmla="*/ 1813 w 10000"/>
              <a:gd name="connsiteY3" fmla="*/ 10000 h 10000"/>
              <a:gd name="connsiteX0" fmla="*/ 10000 w 10000"/>
              <a:gd name="connsiteY0" fmla="*/ 0 h 8000"/>
              <a:gd name="connsiteX1" fmla="*/ 704 w 10000"/>
              <a:gd name="connsiteY1" fmla="*/ 3626 h 8000"/>
              <a:gd name="connsiteX2" fmla="*/ 704 w 10000"/>
              <a:gd name="connsiteY2" fmla="*/ 5625 h 8000"/>
              <a:gd name="connsiteX3" fmla="*/ 1813 w 10000"/>
              <a:gd name="connsiteY3" fmla="*/ 8000 h 8000"/>
              <a:gd name="connsiteX0" fmla="*/ 10000 w 10677"/>
              <a:gd name="connsiteY0" fmla="*/ 0 h 10000"/>
              <a:gd name="connsiteX1" fmla="*/ 704 w 10677"/>
              <a:gd name="connsiteY1" fmla="*/ 4533 h 10000"/>
              <a:gd name="connsiteX2" fmla="*/ 704 w 10677"/>
              <a:gd name="connsiteY2" fmla="*/ 7031 h 10000"/>
              <a:gd name="connsiteX3" fmla="*/ 1813 w 10677"/>
              <a:gd name="connsiteY3" fmla="*/ 10000 h 10000"/>
              <a:gd name="connsiteX0" fmla="*/ 10000 w 10439"/>
              <a:gd name="connsiteY0" fmla="*/ 0 h 10000"/>
              <a:gd name="connsiteX1" fmla="*/ 704 w 10439"/>
              <a:gd name="connsiteY1" fmla="*/ 4533 h 10000"/>
              <a:gd name="connsiteX2" fmla="*/ 704 w 10439"/>
              <a:gd name="connsiteY2" fmla="*/ 7031 h 10000"/>
              <a:gd name="connsiteX3" fmla="*/ 1813 w 10439"/>
              <a:gd name="connsiteY3" fmla="*/ 10000 h 10000"/>
              <a:gd name="connsiteX0" fmla="*/ 9453 w 9892"/>
              <a:gd name="connsiteY0" fmla="*/ 0 h 10000"/>
              <a:gd name="connsiteX1" fmla="*/ 6918 w 9892"/>
              <a:gd name="connsiteY1" fmla="*/ 2500 h 10000"/>
              <a:gd name="connsiteX2" fmla="*/ 157 w 9892"/>
              <a:gd name="connsiteY2" fmla="*/ 7031 h 10000"/>
              <a:gd name="connsiteX3" fmla="*/ 1266 w 9892"/>
              <a:gd name="connsiteY3" fmla="*/ 10000 h 10000"/>
              <a:gd name="connsiteX0" fmla="*/ 10349 w 10793"/>
              <a:gd name="connsiteY0" fmla="*/ 0 h 10000"/>
              <a:gd name="connsiteX1" fmla="*/ 7786 w 10793"/>
              <a:gd name="connsiteY1" fmla="*/ 2500 h 10000"/>
              <a:gd name="connsiteX2" fmla="*/ 952 w 10793"/>
              <a:gd name="connsiteY2" fmla="*/ 7031 h 10000"/>
              <a:gd name="connsiteX3" fmla="*/ 2073 w 10793"/>
              <a:gd name="connsiteY3" fmla="*/ 10000 h 10000"/>
              <a:gd name="connsiteX0" fmla="*/ 10349 w 10349"/>
              <a:gd name="connsiteY0" fmla="*/ 0 h 10000"/>
              <a:gd name="connsiteX1" fmla="*/ 952 w 10349"/>
              <a:gd name="connsiteY1" fmla="*/ 7031 h 10000"/>
              <a:gd name="connsiteX2" fmla="*/ 2073 w 10349"/>
              <a:gd name="connsiteY2" fmla="*/ 10000 h 10000"/>
              <a:gd name="connsiteX0" fmla="*/ 10349 w 10349"/>
              <a:gd name="connsiteY0" fmla="*/ 0 h 10000"/>
              <a:gd name="connsiteX1" fmla="*/ 2660 w 10349"/>
              <a:gd name="connsiteY1" fmla="*/ 5000 h 10000"/>
              <a:gd name="connsiteX2" fmla="*/ 952 w 10349"/>
              <a:gd name="connsiteY2" fmla="*/ 7031 h 10000"/>
              <a:gd name="connsiteX3" fmla="*/ 2073 w 10349"/>
              <a:gd name="connsiteY3" fmla="*/ 10000 h 10000"/>
              <a:gd name="connsiteX0" fmla="*/ 10349 w 10349"/>
              <a:gd name="connsiteY0" fmla="*/ 0 h 10000"/>
              <a:gd name="connsiteX1" fmla="*/ 7786 w 10349"/>
              <a:gd name="connsiteY1" fmla="*/ 2500 h 10000"/>
              <a:gd name="connsiteX2" fmla="*/ 2660 w 10349"/>
              <a:gd name="connsiteY2" fmla="*/ 5000 h 10000"/>
              <a:gd name="connsiteX3" fmla="*/ 952 w 10349"/>
              <a:gd name="connsiteY3" fmla="*/ 7031 h 10000"/>
              <a:gd name="connsiteX4" fmla="*/ 2073 w 10349"/>
              <a:gd name="connsiteY4" fmla="*/ 10000 h 10000"/>
              <a:gd name="connsiteX0" fmla="*/ 10349 w 10376"/>
              <a:gd name="connsiteY0" fmla="*/ 2526 h 12526"/>
              <a:gd name="connsiteX1" fmla="*/ 10349 w 10376"/>
              <a:gd name="connsiteY1" fmla="*/ 26 h 12526"/>
              <a:gd name="connsiteX2" fmla="*/ 7786 w 10376"/>
              <a:gd name="connsiteY2" fmla="*/ 5026 h 12526"/>
              <a:gd name="connsiteX3" fmla="*/ 2660 w 10376"/>
              <a:gd name="connsiteY3" fmla="*/ 7526 h 12526"/>
              <a:gd name="connsiteX4" fmla="*/ 952 w 10376"/>
              <a:gd name="connsiteY4" fmla="*/ 9557 h 12526"/>
              <a:gd name="connsiteX5" fmla="*/ 2073 w 10376"/>
              <a:gd name="connsiteY5" fmla="*/ 12526 h 12526"/>
              <a:gd name="connsiteX0" fmla="*/ 10349 w 10349"/>
              <a:gd name="connsiteY0" fmla="*/ 0 h 10000"/>
              <a:gd name="connsiteX1" fmla="*/ 7786 w 10349"/>
              <a:gd name="connsiteY1" fmla="*/ 2500 h 10000"/>
              <a:gd name="connsiteX2" fmla="*/ 2660 w 10349"/>
              <a:gd name="connsiteY2" fmla="*/ 5000 h 10000"/>
              <a:gd name="connsiteX3" fmla="*/ 952 w 10349"/>
              <a:gd name="connsiteY3" fmla="*/ 7031 h 10000"/>
              <a:gd name="connsiteX4" fmla="*/ 2073 w 10349"/>
              <a:gd name="connsiteY4" fmla="*/ 10000 h 10000"/>
              <a:gd name="connsiteX0" fmla="*/ 10349 w 13339"/>
              <a:gd name="connsiteY0" fmla="*/ 416 h 10416"/>
              <a:gd name="connsiteX1" fmla="*/ 12912 w 13339"/>
              <a:gd name="connsiteY1" fmla="*/ 416 h 10416"/>
              <a:gd name="connsiteX2" fmla="*/ 7786 w 13339"/>
              <a:gd name="connsiteY2" fmla="*/ 2916 h 10416"/>
              <a:gd name="connsiteX3" fmla="*/ 2660 w 13339"/>
              <a:gd name="connsiteY3" fmla="*/ 5416 h 10416"/>
              <a:gd name="connsiteX4" fmla="*/ 952 w 13339"/>
              <a:gd name="connsiteY4" fmla="*/ 7447 h 10416"/>
              <a:gd name="connsiteX5" fmla="*/ 2073 w 13339"/>
              <a:gd name="connsiteY5" fmla="*/ 10416 h 10416"/>
              <a:gd name="connsiteX0" fmla="*/ 10349 w 13339"/>
              <a:gd name="connsiteY0" fmla="*/ 13 h 15013"/>
              <a:gd name="connsiteX1" fmla="*/ 12912 w 13339"/>
              <a:gd name="connsiteY1" fmla="*/ 5013 h 15013"/>
              <a:gd name="connsiteX2" fmla="*/ 7786 w 13339"/>
              <a:gd name="connsiteY2" fmla="*/ 7513 h 15013"/>
              <a:gd name="connsiteX3" fmla="*/ 2660 w 13339"/>
              <a:gd name="connsiteY3" fmla="*/ 10013 h 15013"/>
              <a:gd name="connsiteX4" fmla="*/ 952 w 13339"/>
              <a:gd name="connsiteY4" fmla="*/ 12044 h 15013"/>
              <a:gd name="connsiteX5" fmla="*/ 2073 w 13339"/>
              <a:gd name="connsiteY5" fmla="*/ 15013 h 15013"/>
              <a:gd name="connsiteX0" fmla="*/ 10349 w 10776"/>
              <a:gd name="connsiteY0" fmla="*/ 13 h 15013"/>
              <a:gd name="connsiteX1" fmla="*/ 10349 w 10776"/>
              <a:gd name="connsiteY1" fmla="*/ 5013 h 15013"/>
              <a:gd name="connsiteX2" fmla="*/ 7786 w 10776"/>
              <a:gd name="connsiteY2" fmla="*/ 7513 h 15013"/>
              <a:gd name="connsiteX3" fmla="*/ 2660 w 10776"/>
              <a:gd name="connsiteY3" fmla="*/ 10013 h 15013"/>
              <a:gd name="connsiteX4" fmla="*/ 952 w 10776"/>
              <a:gd name="connsiteY4" fmla="*/ 12044 h 15013"/>
              <a:gd name="connsiteX5" fmla="*/ 2073 w 10776"/>
              <a:gd name="connsiteY5" fmla="*/ 15013 h 15013"/>
              <a:gd name="connsiteX0" fmla="*/ 10349 w 10776"/>
              <a:gd name="connsiteY0" fmla="*/ 13 h 15013"/>
              <a:gd name="connsiteX1" fmla="*/ 10349 w 10776"/>
              <a:gd name="connsiteY1" fmla="*/ 5013 h 15013"/>
              <a:gd name="connsiteX2" fmla="*/ 7786 w 10776"/>
              <a:gd name="connsiteY2" fmla="*/ 7513 h 15013"/>
              <a:gd name="connsiteX3" fmla="*/ 2660 w 10776"/>
              <a:gd name="connsiteY3" fmla="*/ 10013 h 15013"/>
              <a:gd name="connsiteX4" fmla="*/ 952 w 10776"/>
              <a:gd name="connsiteY4" fmla="*/ 12044 h 15013"/>
              <a:gd name="connsiteX5" fmla="*/ 2073 w 10776"/>
              <a:gd name="connsiteY5" fmla="*/ 15013 h 15013"/>
              <a:gd name="connsiteX0" fmla="*/ 10349 w 11203"/>
              <a:gd name="connsiteY0" fmla="*/ 13 h 15013"/>
              <a:gd name="connsiteX1" fmla="*/ 10349 w 11203"/>
              <a:gd name="connsiteY1" fmla="*/ 5013 h 15013"/>
              <a:gd name="connsiteX2" fmla="*/ 5223 w 11203"/>
              <a:gd name="connsiteY2" fmla="*/ 7513 h 15013"/>
              <a:gd name="connsiteX3" fmla="*/ 2660 w 11203"/>
              <a:gd name="connsiteY3" fmla="*/ 10013 h 15013"/>
              <a:gd name="connsiteX4" fmla="*/ 952 w 11203"/>
              <a:gd name="connsiteY4" fmla="*/ 12044 h 15013"/>
              <a:gd name="connsiteX5" fmla="*/ 2073 w 11203"/>
              <a:gd name="connsiteY5" fmla="*/ 15013 h 15013"/>
              <a:gd name="connsiteX0" fmla="*/ 10349 w 10349"/>
              <a:gd name="connsiteY0" fmla="*/ 13 h 15013"/>
              <a:gd name="connsiteX1" fmla="*/ 7786 w 10349"/>
              <a:gd name="connsiteY1" fmla="*/ 5013 h 15013"/>
              <a:gd name="connsiteX2" fmla="*/ 5223 w 10349"/>
              <a:gd name="connsiteY2" fmla="*/ 7513 h 15013"/>
              <a:gd name="connsiteX3" fmla="*/ 2660 w 10349"/>
              <a:gd name="connsiteY3" fmla="*/ 10013 h 15013"/>
              <a:gd name="connsiteX4" fmla="*/ 952 w 10349"/>
              <a:gd name="connsiteY4" fmla="*/ 12044 h 15013"/>
              <a:gd name="connsiteX5" fmla="*/ 2073 w 10349"/>
              <a:gd name="connsiteY5" fmla="*/ 15013 h 15013"/>
              <a:gd name="connsiteX0" fmla="*/ 10349 w 10349"/>
              <a:gd name="connsiteY0" fmla="*/ 0 h 15000"/>
              <a:gd name="connsiteX1" fmla="*/ 7786 w 10349"/>
              <a:gd name="connsiteY1" fmla="*/ 2500 h 15000"/>
              <a:gd name="connsiteX2" fmla="*/ 7786 w 10349"/>
              <a:gd name="connsiteY2" fmla="*/ 5000 h 15000"/>
              <a:gd name="connsiteX3" fmla="*/ 5223 w 10349"/>
              <a:gd name="connsiteY3" fmla="*/ 7500 h 15000"/>
              <a:gd name="connsiteX4" fmla="*/ 2660 w 10349"/>
              <a:gd name="connsiteY4" fmla="*/ 10000 h 15000"/>
              <a:gd name="connsiteX5" fmla="*/ 952 w 10349"/>
              <a:gd name="connsiteY5" fmla="*/ 12031 h 15000"/>
              <a:gd name="connsiteX6" fmla="*/ 2073 w 10349"/>
              <a:gd name="connsiteY6" fmla="*/ 15000 h 15000"/>
              <a:gd name="connsiteX0" fmla="*/ 10349 w 10349"/>
              <a:gd name="connsiteY0" fmla="*/ 0 h 15000"/>
              <a:gd name="connsiteX1" fmla="*/ 7786 w 10349"/>
              <a:gd name="connsiteY1" fmla="*/ 2500 h 15000"/>
              <a:gd name="connsiteX2" fmla="*/ 7786 w 10349"/>
              <a:gd name="connsiteY2" fmla="*/ 5000 h 15000"/>
              <a:gd name="connsiteX3" fmla="*/ 5223 w 10349"/>
              <a:gd name="connsiteY3" fmla="*/ 7500 h 15000"/>
              <a:gd name="connsiteX4" fmla="*/ 2660 w 10349"/>
              <a:gd name="connsiteY4" fmla="*/ 10000 h 15000"/>
              <a:gd name="connsiteX5" fmla="*/ 952 w 10349"/>
              <a:gd name="connsiteY5" fmla="*/ 12031 h 15000"/>
              <a:gd name="connsiteX6" fmla="*/ 2073 w 10349"/>
              <a:gd name="connsiteY6" fmla="*/ 15000 h 15000"/>
              <a:gd name="connsiteX0" fmla="*/ 10349 w 10349"/>
              <a:gd name="connsiteY0" fmla="*/ 0 h 15000"/>
              <a:gd name="connsiteX1" fmla="*/ 7786 w 10349"/>
              <a:gd name="connsiteY1" fmla="*/ 5000 h 15000"/>
              <a:gd name="connsiteX2" fmla="*/ 5223 w 10349"/>
              <a:gd name="connsiteY2" fmla="*/ 7500 h 15000"/>
              <a:gd name="connsiteX3" fmla="*/ 2660 w 10349"/>
              <a:gd name="connsiteY3" fmla="*/ 10000 h 15000"/>
              <a:gd name="connsiteX4" fmla="*/ 952 w 10349"/>
              <a:gd name="connsiteY4" fmla="*/ 12031 h 15000"/>
              <a:gd name="connsiteX5" fmla="*/ 2073 w 10349"/>
              <a:gd name="connsiteY5" fmla="*/ 15000 h 15000"/>
              <a:gd name="connsiteX0" fmla="*/ 10349 w 10349"/>
              <a:gd name="connsiteY0" fmla="*/ 0 h 12500"/>
              <a:gd name="connsiteX1" fmla="*/ 7786 w 10349"/>
              <a:gd name="connsiteY1" fmla="*/ 2500 h 12500"/>
              <a:gd name="connsiteX2" fmla="*/ 5223 w 10349"/>
              <a:gd name="connsiteY2" fmla="*/ 5000 h 12500"/>
              <a:gd name="connsiteX3" fmla="*/ 2660 w 10349"/>
              <a:gd name="connsiteY3" fmla="*/ 7500 h 12500"/>
              <a:gd name="connsiteX4" fmla="*/ 952 w 10349"/>
              <a:gd name="connsiteY4" fmla="*/ 9531 h 12500"/>
              <a:gd name="connsiteX5" fmla="*/ 2073 w 10349"/>
              <a:gd name="connsiteY5" fmla="*/ 12500 h 12500"/>
              <a:gd name="connsiteX0" fmla="*/ 10349 w 10349"/>
              <a:gd name="connsiteY0" fmla="*/ 0 h 12500"/>
              <a:gd name="connsiteX1" fmla="*/ 7786 w 10349"/>
              <a:gd name="connsiteY1" fmla="*/ 2500 h 12500"/>
              <a:gd name="connsiteX2" fmla="*/ 5223 w 10349"/>
              <a:gd name="connsiteY2" fmla="*/ 5000 h 12500"/>
              <a:gd name="connsiteX3" fmla="*/ 2660 w 10349"/>
              <a:gd name="connsiteY3" fmla="*/ 7500 h 12500"/>
              <a:gd name="connsiteX4" fmla="*/ 952 w 10349"/>
              <a:gd name="connsiteY4" fmla="*/ 9531 h 12500"/>
              <a:gd name="connsiteX5" fmla="*/ 2073 w 10349"/>
              <a:gd name="connsiteY5" fmla="*/ 12500 h 12500"/>
              <a:gd name="connsiteX0" fmla="*/ 10349 w 10349"/>
              <a:gd name="connsiteY0" fmla="*/ 0 h 12500"/>
              <a:gd name="connsiteX1" fmla="*/ 7786 w 10349"/>
              <a:gd name="connsiteY1" fmla="*/ 2500 h 12500"/>
              <a:gd name="connsiteX2" fmla="*/ 5223 w 10349"/>
              <a:gd name="connsiteY2" fmla="*/ 5000 h 12500"/>
              <a:gd name="connsiteX3" fmla="*/ 2660 w 10349"/>
              <a:gd name="connsiteY3" fmla="*/ 7500 h 12500"/>
              <a:gd name="connsiteX4" fmla="*/ 952 w 10349"/>
              <a:gd name="connsiteY4" fmla="*/ 9531 h 12500"/>
              <a:gd name="connsiteX5" fmla="*/ 2073 w 10349"/>
              <a:gd name="connsiteY5" fmla="*/ 12500 h 12500"/>
              <a:gd name="connsiteX0" fmla="*/ 10349 w 10349"/>
              <a:gd name="connsiteY0" fmla="*/ 0 h 12500"/>
              <a:gd name="connsiteX1" fmla="*/ 7786 w 10349"/>
              <a:gd name="connsiteY1" fmla="*/ 2500 h 12500"/>
              <a:gd name="connsiteX2" fmla="*/ 5223 w 10349"/>
              <a:gd name="connsiteY2" fmla="*/ 5000 h 12500"/>
              <a:gd name="connsiteX3" fmla="*/ 2660 w 10349"/>
              <a:gd name="connsiteY3" fmla="*/ 7500 h 12500"/>
              <a:gd name="connsiteX4" fmla="*/ 952 w 10349"/>
              <a:gd name="connsiteY4" fmla="*/ 9531 h 12500"/>
              <a:gd name="connsiteX5" fmla="*/ 2073 w 10349"/>
              <a:gd name="connsiteY5" fmla="*/ 12500 h 12500"/>
              <a:gd name="connsiteX0" fmla="*/ 10349 w 10349"/>
              <a:gd name="connsiteY0" fmla="*/ 0 h 12500"/>
              <a:gd name="connsiteX1" fmla="*/ 7786 w 10349"/>
              <a:gd name="connsiteY1" fmla="*/ 2500 h 12500"/>
              <a:gd name="connsiteX2" fmla="*/ 5223 w 10349"/>
              <a:gd name="connsiteY2" fmla="*/ 5000 h 12500"/>
              <a:gd name="connsiteX3" fmla="*/ 2660 w 10349"/>
              <a:gd name="connsiteY3" fmla="*/ 7500 h 12500"/>
              <a:gd name="connsiteX4" fmla="*/ 952 w 10349"/>
              <a:gd name="connsiteY4" fmla="*/ 9531 h 12500"/>
              <a:gd name="connsiteX5" fmla="*/ 2073 w 10349"/>
              <a:gd name="connsiteY5" fmla="*/ 12500 h 12500"/>
              <a:gd name="connsiteX0" fmla="*/ 10349 w 10349"/>
              <a:gd name="connsiteY0" fmla="*/ 0 h 12500"/>
              <a:gd name="connsiteX1" fmla="*/ 7786 w 10349"/>
              <a:gd name="connsiteY1" fmla="*/ 2500 h 12500"/>
              <a:gd name="connsiteX2" fmla="*/ 5223 w 10349"/>
              <a:gd name="connsiteY2" fmla="*/ 5000 h 12500"/>
              <a:gd name="connsiteX3" fmla="*/ 2660 w 10349"/>
              <a:gd name="connsiteY3" fmla="*/ 7500 h 12500"/>
              <a:gd name="connsiteX4" fmla="*/ 952 w 10349"/>
              <a:gd name="connsiteY4" fmla="*/ 9531 h 12500"/>
              <a:gd name="connsiteX5" fmla="*/ 2073 w 10349"/>
              <a:gd name="connsiteY5" fmla="*/ 12500 h 12500"/>
              <a:gd name="connsiteX0" fmla="*/ 10349 w 10349"/>
              <a:gd name="connsiteY0" fmla="*/ 0 h 12500"/>
              <a:gd name="connsiteX1" fmla="*/ 7786 w 10349"/>
              <a:gd name="connsiteY1" fmla="*/ 2500 h 12500"/>
              <a:gd name="connsiteX2" fmla="*/ 5223 w 10349"/>
              <a:gd name="connsiteY2" fmla="*/ 5000 h 12500"/>
              <a:gd name="connsiteX3" fmla="*/ 2660 w 10349"/>
              <a:gd name="connsiteY3" fmla="*/ 7500 h 12500"/>
              <a:gd name="connsiteX4" fmla="*/ 952 w 10349"/>
              <a:gd name="connsiteY4" fmla="*/ 9531 h 12500"/>
              <a:gd name="connsiteX5" fmla="*/ 2073 w 10349"/>
              <a:gd name="connsiteY5" fmla="*/ 12500 h 12500"/>
              <a:gd name="connsiteX0" fmla="*/ 10349 w 10349"/>
              <a:gd name="connsiteY0" fmla="*/ 0 h 12500"/>
              <a:gd name="connsiteX1" fmla="*/ 7786 w 10349"/>
              <a:gd name="connsiteY1" fmla="*/ 5000 h 12500"/>
              <a:gd name="connsiteX2" fmla="*/ 5223 w 10349"/>
              <a:gd name="connsiteY2" fmla="*/ 5000 h 12500"/>
              <a:gd name="connsiteX3" fmla="*/ 2660 w 10349"/>
              <a:gd name="connsiteY3" fmla="*/ 7500 h 12500"/>
              <a:gd name="connsiteX4" fmla="*/ 952 w 10349"/>
              <a:gd name="connsiteY4" fmla="*/ 9531 h 12500"/>
              <a:gd name="connsiteX5" fmla="*/ 2073 w 10349"/>
              <a:gd name="connsiteY5" fmla="*/ 12500 h 12500"/>
              <a:gd name="connsiteX0" fmla="*/ 10349 w 10349"/>
              <a:gd name="connsiteY0" fmla="*/ 0 h 12500"/>
              <a:gd name="connsiteX1" fmla="*/ 7786 w 10349"/>
              <a:gd name="connsiteY1" fmla="*/ 5000 h 12500"/>
              <a:gd name="connsiteX2" fmla="*/ 2660 w 10349"/>
              <a:gd name="connsiteY2" fmla="*/ 7500 h 12500"/>
              <a:gd name="connsiteX3" fmla="*/ 952 w 10349"/>
              <a:gd name="connsiteY3" fmla="*/ 9531 h 12500"/>
              <a:gd name="connsiteX4" fmla="*/ 2073 w 10349"/>
              <a:gd name="connsiteY4" fmla="*/ 12500 h 1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9" h="12500">
                <a:moveTo>
                  <a:pt x="10349" y="0"/>
                </a:moveTo>
                <a:cubicBezTo>
                  <a:pt x="10055" y="2995"/>
                  <a:pt x="9922" y="3620"/>
                  <a:pt x="7786" y="5000"/>
                </a:cubicBezTo>
                <a:cubicBezTo>
                  <a:pt x="6504" y="6250"/>
                  <a:pt x="3799" y="6745"/>
                  <a:pt x="2660" y="7500"/>
                </a:cubicBezTo>
                <a:cubicBezTo>
                  <a:pt x="1948" y="8255"/>
                  <a:pt x="1130" y="8698"/>
                  <a:pt x="952" y="9531"/>
                </a:cubicBezTo>
                <a:cubicBezTo>
                  <a:pt x="0" y="10781"/>
                  <a:pt x="1859" y="11875"/>
                  <a:pt x="2073" y="12500"/>
                </a:cubicBezTo>
              </a:path>
            </a:pathLst>
          </a:custGeom>
          <a:noFill/>
          <a:ln w="57150">
            <a:solidFill>
              <a:srgbClr val="FF0000"/>
            </a:solidFill>
            <a:round/>
            <a:headEnd/>
            <a:tailEnd/>
          </a:ln>
        </p:spPr>
        <p:txBody>
          <a:bodyPr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7175" name="Freeform 7"/>
          <p:cNvSpPr>
            <a:spLocks/>
          </p:cNvSpPr>
          <p:nvPr/>
        </p:nvSpPr>
        <p:spPr bwMode="auto">
          <a:xfrm>
            <a:off x="1382712" y="4333875"/>
            <a:ext cx="931863" cy="466725"/>
          </a:xfrm>
          <a:custGeom>
            <a:avLst/>
            <a:gdLst>
              <a:gd name="T0" fmla="*/ 2147483647 w 587"/>
              <a:gd name="T1" fmla="*/ 0 h 294"/>
              <a:gd name="T2" fmla="*/ 2147483647 w 587"/>
              <a:gd name="T3" fmla="*/ 2147483647 h 294"/>
              <a:gd name="T4" fmla="*/ 2147483647 w 587"/>
              <a:gd name="T5" fmla="*/ 2147483647 h 294"/>
              <a:gd name="T6" fmla="*/ 2147483647 w 587"/>
              <a:gd name="T7" fmla="*/ 2147483647 h 294"/>
              <a:gd name="T8" fmla="*/ 2147483647 w 587"/>
              <a:gd name="T9" fmla="*/ 2147483647 h 294"/>
              <a:gd name="T10" fmla="*/ 2147483647 w 587"/>
              <a:gd name="T11" fmla="*/ 2147483647 h 294"/>
              <a:gd name="T12" fmla="*/ 2147483647 w 587"/>
              <a:gd name="T13" fmla="*/ 2147483647 h 294"/>
              <a:gd name="T14" fmla="*/ 2147483647 w 587"/>
              <a:gd name="T15" fmla="*/ 2147483647 h 294"/>
              <a:gd name="T16" fmla="*/ 2147483647 w 587"/>
              <a:gd name="T17" fmla="*/ 2147483647 h 294"/>
              <a:gd name="T18" fmla="*/ 2147483647 w 587"/>
              <a:gd name="T19" fmla="*/ 2147483647 h 294"/>
              <a:gd name="T20" fmla="*/ 2147483647 w 587"/>
              <a:gd name="T21" fmla="*/ 2147483647 h 294"/>
              <a:gd name="T22" fmla="*/ 2147483647 w 587"/>
              <a:gd name="T23" fmla="*/ 2147483647 h 294"/>
              <a:gd name="T24" fmla="*/ 2147483647 w 587"/>
              <a:gd name="T25" fmla="*/ 2147483647 h 2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7"/>
              <a:gd name="T40" fmla="*/ 0 h 294"/>
              <a:gd name="T41" fmla="*/ 587 w 587"/>
              <a:gd name="T42" fmla="*/ 294 h 29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7" h="294">
                <a:moveTo>
                  <a:pt x="557" y="0"/>
                </a:moveTo>
                <a:cubicBezTo>
                  <a:pt x="562" y="16"/>
                  <a:pt x="587" y="69"/>
                  <a:pt x="584" y="102"/>
                </a:cubicBezTo>
                <a:cubicBezTo>
                  <a:pt x="581" y="135"/>
                  <a:pt x="560" y="182"/>
                  <a:pt x="536" y="198"/>
                </a:cubicBezTo>
                <a:cubicBezTo>
                  <a:pt x="512" y="214"/>
                  <a:pt x="472" y="222"/>
                  <a:pt x="440" y="198"/>
                </a:cubicBezTo>
                <a:cubicBezTo>
                  <a:pt x="408" y="174"/>
                  <a:pt x="368" y="86"/>
                  <a:pt x="344" y="54"/>
                </a:cubicBezTo>
                <a:cubicBezTo>
                  <a:pt x="320" y="22"/>
                  <a:pt x="320" y="6"/>
                  <a:pt x="296" y="6"/>
                </a:cubicBezTo>
                <a:cubicBezTo>
                  <a:pt x="272" y="6"/>
                  <a:pt x="240" y="46"/>
                  <a:pt x="200" y="54"/>
                </a:cubicBezTo>
                <a:cubicBezTo>
                  <a:pt x="160" y="62"/>
                  <a:pt x="88" y="46"/>
                  <a:pt x="56" y="54"/>
                </a:cubicBezTo>
                <a:cubicBezTo>
                  <a:pt x="24" y="62"/>
                  <a:pt x="16" y="78"/>
                  <a:pt x="8" y="102"/>
                </a:cubicBezTo>
                <a:cubicBezTo>
                  <a:pt x="0" y="126"/>
                  <a:pt x="8" y="174"/>
                  <a:pt x="8" y="198"/>
                </a:cubicBezTo>
                <a:cubicBezTo>
                  <a:pt x="8" y="222"/>
                  <a:pt x="0" y="230"/>
                  <a:pt x="8" y="246"/>
                </a:cubicBezTo>
                <a:cubicBezTo>
                  <a:pt x="16" y="262"/>
                  <a:pt x="32" y="294"/>
                  <a:pt x="56" y="294"/>
                </a:cubicBezTo>
                <a:cubicBezTo>
                  <a:pt x="80" y="294"/>
                  <a:pt x="116" y="270"/>
                  <a:pt x="152" y="246"/>
                </a:cubicBezTo>
              </a:path>
            </a:pathLst>
          </a:custGeom>
          <a:noFill/>
          <a:ln w="57150">
            <a:solidFill>
              <a:srgbClr val="FF9900"/>
            </a:solidFill>
            <a:round/>
            <a:headEnd/>
            <a:tailEnd/>
          </a:ln>
        </p:spPr>
        <p:txBody>
          <a:bodyPr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7176" name="Text Box 8"/>
          <p:cNvSpPr txBox="1">
            <a:spLocks noChangeArrowheads="1"/>
          </p:cNvSpPr>
          <p:nvPr/>
        </p:nvSpPr>
        <p:spPr bwMode="auto">
          <a:xfrm>
            <a:off x="76200" y="6443246"/>
            <a:ext cx="2480166" cy="338554"/>
          </a:xfrm>
          <a:prstGeom prst="rect">
            <a:avLst/>
          </a:prstGeom>
          <a:solidFill>
            <a:schemeClr val="bg1"/>
          </a:solidFill>
          <a:ln w="9525" algn="ctr">
            <a:noFill/>
            <a:miter lim="800000"/>
            <a:headEnd/>
            <a:tailEnd/>
          </a:ln>
        </p:spPr>
        <p:txBody>
          <a:bodyPr wrap="none">
            <a:spAutoFit/>
          </a:bodyPr>
          <a:lstStyle/>
          <a:p>
            <a:pPr defTabSz="914400" fontAlgn="auto">
              <a:spcBef>
                <a:spcPts val="0"/>
              </a:spcBef>
              <a:spcAft>
                <a:spcPts val="0"/>
              </a:spcAft>
            </a:pPr>
            <a:r>
              <a:rPr lang="en-US" sz="1600" dirty="0">
                <a:solidFill>
                  <a:prstClr val="black"/>
                </a:solidFill>
                <a:latin typeface="Arial Narrow" pitchFamily="34" charset="0"/>
                <a:ea typeface="+mn-ea"/>
                <a:cs typeface="+mn-cs"/>
              </a:rPr>
              <a:t>Range of </a:t>
            </a:r>
            <a:r>
              <a:rPr lang="en-US" sz="1600" i="1" dirty="0" err="1">
                <a:solidFill>
                  <a:prstClr val="black"/>
                </a:solidFill>
                <a:latin typeface="Arial Narrow" pitchFamily="34" charset="0"/>
                <a:ea typeface="+mn-ea"/>
                <a:cs typeface="+mn-cs"/>
              </a:rPr>
              <a:t>Crassostrea</a:t>
            </a:r>
            <a:r>
              <a:rPr lang="en-US" sz="1600" i="1" dirty="0">
                <a:solidFill>
                  <a:prstClr val="black"/>
                </a:solidFill>
                <a:latin typeface="Arial Narrow" pitchFamily="34" charset="0"/>
                <a:ea typeface="+mn-ea"/>
                <a:cs typeface="+mn-cs"/>
              </a:rPr>
              <a:t> </a:t>
            </a:r>
            <a:r>
              <a:rPr lang="en-US" sz="1600" i="1" dirty="0" err="1">
                <a:solidFill>
                  <a:prstClr val="black"/>
                </a:solidFill>
                <a:latin typeface="Arial Narrow" pitchFamily="34" charset="0"/>
                <a:ea typeface="+mn-ea"/>
                <a:cs typeface="+mn-cs"/>
              </a:rPr>
              <a:t>virginica</a:t>
            </a:r>
            <a:endParaRPr lang="en-US" sz="1600" i="1" dirty="0">
              <a:solidFill>
                <a:prstClr val="black"/>
              </a:solidFill>
              <a:latin typeface="Arial Narrow" pitchFamily="34" charset="0"/>
              <a:ea typeface="+mn-ea"/>
              <a:cs typeface="+mn-cs"/>
            </a:endParaRPr>
          </a:p>
        </p:txBody>
      </p:sp>
      <p:grpSp>
        <p:nvGrpSpPr>
          <p:cNvPr id="35" name="Group 34"/>
          <p:cNvGrpSpPr/>
          <p:nvPr/>
        </p:nvGrpSpPr>
        <p:grpSpPr>
          <a:xfrm>
            <a:off x="4724400" y="990600"/>
            <a:ext cx="4369673" cy="3836860"/>
            <a:chOff x="304800" y="2819400"/>
            <a:chExt cx="4369673" cy="3836860"/>
          </a:xfrm>
        </p:grpSpPr>
        <p:pic>
          <p:nvPicPr>
            <p:cNvPr id="14" name="Picture 2"/>
            <p:cNvPicPr>
              <a:picLocks noChangeAspect="1" noChangeArrowheads="1"/>
            </p:cNvPicPr>
            <p:nvPr/>
          </p:nvPicPr>
          <p:blipFill>
            <a:blip r:embed="rId3" cstate="print"/>
            <a:srcRect t="1111" r="18750"/>
            <a:stretch>
              <a:fillRect/>
            </a:stretch>
          </p:blipFill>
          <p:spPr bwMode="auto">
            <a:xfrm>
              <a:off x="304800" y="2819400"/>
              <a:ext cx="3762314" cy="3836860"/>
            </a:xfrm>
            <a:prstGeom prst="rect">
              <a:avLst/>
            </a:prstGeom>
            <a:noFill/>
            <a:ln w="9525">
              <a:noFill/>
              <a:miter lim="800000"/>
              <a:headEnd/>
              <a:tailEnd/>
            </a:ln>
          </p:spPr>
        </p:pic>
        <p:sp>
          <p:nvSpPr>
            <p:cNvPr id="16" name="Oval 6"/>
            <p:cNvSpPr>
              <a:spLocks noChangeArrowheads="1"/>
            </p:cNvSpPr>
            <p:nvPr/>
          </p:nvSpPr>
          <p:spPr bwMode="auto">
            <a:xfrm>
              <a:off x="3722228" y="3897170"/>
              <a:ext cx="86222" cy="86222"/>
            </a:xfrm>
            <a:prstGeom prst="ellipse">
              <a:avLst/>
            </a:prstGeom>
            <a:solidFill>
              <a:srgbClr val="CC00CC"/>
            </a:solidFill>
            <a:ln w="9525" algn="ctr">
              <a:solidFill>
                <a:srgbClr val="CC00CC"/>
              </a:solidFill>
              <a:round/>
              <a:headEnd/>
              <a:tailEnd/>
            </a:ln>
          </p:spPr>
          <p:txBody>
            <a:bodyPr wrap="none" anchor="ctr"/>
            <a:lstStyle/>
            <a:p>
              <a:pPr defTabSz="914400" fontAlgn="auto">
                <a:spcBef>
                  <a:spcPts val="0"/>
                </a:spcBef>
                <a:spcAft>
                  <a:spcPts val="0"/>
                </a:spcAft>
              </a:pPr>
              <a:endParaRPr lang="en-US" sz="1200" b="1" dirty="0">
                <a:solidFill>
                  <a:srgbClr val="CC00CC"/>
                </a:solidFill>
                <a:latin typeface="Arial Narrow" pitchFamily="34" charset="0"/>
                <a:ea typeface="+mn-ea"/>
                <a:cs typeface="+mn-cs"/>
              </a:endParaRPr>
            </a:p>
          </p:txBody>
        </p:sp>
        <p:sp>
          <p:nvSpPr>
            <p:cNvPr id="17" name="Oval 7"/>
            <p:cNvSpPr>
              <a:spLocks noChangeArrowheads="1"/>
            </p:cNvSpPr>
            <p:nvPr/>
          </p:nvSpPr>
          <p:spPr bwMode="auto">
            <a:xfrm>
              <a:off x="3894671" y="4457610"/>
              <a:ext cx="86222" cy="86222"/>
            </a:xfrm>
            <a:prstGeom prst="ellipse">
              <a:avLst/>
            </a:prstGeom>
            <a:solidFill>
              <a:srgbClr val="990099"/>
            </a:solidFill>
            <a:ln w="9525" algn="ctr">
              <a:solidFill>
                <a:srgbClr val="990099"/>
              </a:solidFill>
              <a:round/>
              <a:headEnd/>
              <a:tailEnd/>
            </a:ln>
          </p:spPr>
          <p:txBody>
            <a:bodyPr wrap="none" anchor="ctr"/>
            <a:lstStyle/>
            <a:p>
              <a:pPr defTabSz="914400" fontAlgn="auto">
                <a:spcBef>
                  <a:spcPts val="0"/>
                </a:spcBef>
                <a:spcAft>
                  <a:spcPts val="0"/>
                </a:spcAft>
              </a:pPr>
              <a:endParaRPr lang="en-US" sz="1200" b="1">
                <a:solidFill>
                  <a:prstClr val="black"/>
                </a:solidFill>
                <a:latin typeface="Arial Narrow" pitchFamily="34" charset="0"/>
                <a:ea typeface="+mn-ea"/>
                <a:cs typeface="+mn-cs"/>
              </a:endParaRPr>
            </a:p>
          </p:txBody>
        </p:sp>
        <p:sp>
          <p:nvSpPr>
            <p:cNvPr id="18" name="Oval 8"/>
            <p:cNvSpPr>
              <a:spLocks noChangeArrowheads="1"/>
            </p:cNvSpPr>
            <p:nvPr/>
          </p:nvSpPr>
          <p:spPr bwMode="auto">
            <a:xfrm>
              <a:off x="3161787" y="4543831"/>
              <a:ext cx="86222" cy="86222"/>
            </a:xfrm>
            <a:prstGeom prst="ellipse">
              <a:avLst/>
            </a:prstGeom>
            <a:solidFill>
              <a:srgbClr val="CC00CC"/>
            </a:solidFill>
            <a:ln w="9525" algn="ctr">
              <a:solidFill>
                <a:srgbClr val="CC00CC"/>
              </a:solidFill>
              <a:round/>
              <a:headEnd/>
              <a:tailEnd/>
            </a:ln>
          </p:spPr>
          <p:txBody>
            <a:bodyPr wrap="none" anchor="ctr"/>
            <a:lstStyle/>
            <a:p>
              <a:pPr defTabSz="914400" fontAlgn="auto">
                <a:spcBef>
                  <a:spcPts val="0"/>
                </a:spcBef>
                <a:spcAft>
                  <a:spcPts val="0"/>
                </a:spcAft>
              </a:pPr>
              <a:endParaRPr lang="en-US" sz="1200" b="1">
                <a:solidFill>
                  <a:prstClr val="black"/>
                </a:solidFill>
                <a:latin typeface="Arial Narrow" pitchFamily="34" charset="0"/>
                <a:ea typeface="+mn-ea"/>
                <a:cs typeface="+mn-cs"/>
              </a:endParaRPr>
            </a:p>
          </p:txBody>
        </p:sp>
        <p:sp>
          <p:nvSpPr>
            <p:cNvPr id="19" name="Oval 9"/>
            <p:cNvSpPr>
              <a:spLocks noChangeArrowheads="1"/>
            </p:cNvSpPr>
            <p:nvPr/>
          </p:nvSpPr>
          <p:spPr bwMode="auto">
            <a:xfrm>
              <a:off x="1696021" y="5664712"/>
              <a:ext cx="86222" cy="86222"/>
            </a:xfrm>
            <a:prstGeom prst="ellipse">
              <a:avLst/>
            </a:prstGeom>
            <a:solidFill>
              <a:srgbClr val="009900"/>
            </a:solidFill>
            <a:ln w="9525" algn="ctr">
              <a:solidFill>
                <a:srgbClr val="009900"/>
              </a:solidFill>
              <a:round/>
              <a:headEnd/>
              <a:tailEnd/>
            </a:ln>
          </p:spPr>
          <p:txBody>
            <a:bodyPr wrap="none" anchor="ctr"/>
            <a:lstStyle/>
            <a:p>
              <a:pPr defTabSz="914400" fontAlgn="auto">
                <a:spcBef>
                  <a:spcPts val="0"/>
                </a:spcBef>
                <a:spcAft>
                  <a:spcPts val="0"/>
                </a:spcAft>
              </a:pPr>
              <a:endParaRPr lang="en-US" sz="1200" b="1">
                <a:solidFill>
                  <a:prstClr val="black"/>
                </a:solidFill>
                <a:latin typeface="Arial Narrow" pitchFamily="34" charset="0"/>
                <a:ea typeface="+mn-ea"/>
                <a:cs typeface="+mn-cs"/>
              </a:endParaRPr>
            </a:p>
          </p:txBody>
        </p:sp>
        <p:sp>
          <p:nvSpPr>
            <p:cNvPr id="20" name="Oval 11"/>
            <p:cNvSpPr>
              <a:spLocks noChangeArrowheads="1"/>
            </p:cNvSpPr>
            <p:nvPr/>
          </p:nvSpPr>
          <p:spPr bwMode="auto">
            <a:xfrm>
              <a:off x="2860012" y="4457610"/>
              <a:ext cx="86222" cy="86222"/>
            </a:xfrm>
            <a:prstGeom prst="ellipse">
              <a:avLst/>
            </a:prstGeom>
            <a:solidFill>
              <a:schemeClr val="tx1"/>
            </a:solidFill>
            <a:ln w="9525" algn="ctr">
              <a:solidFill>
                <a:schemeClr val="tx1"/>
              </a:solidFill>
              <a:round/>
              <a:headEnd/>
              <a:tailEnd/>
            </a:ln>
          </p:spPr>
          <p:txBody>
            <a:bodyPr wrap="none" anchor="ctr"/>
            <a:lstStyle/>
            <a:p>
              <a:pPr defTabSz="914400" fontAlgn="auto">
                <a:spcBef>
                  <a:spcPts val="0"/>
                </a:spcBef>
                <a:spcAft>
                  <a:spcPts val="0"/>
                </a:spcAft>
              </a:pPr>
              <a:endParaRPr lang="en-US" sz="1200" b="1">
                <a:solidFill>
                  <a:prstClr val="black"/>
                </a:solidFill>
                <a:latin typeface="Arial Narrow" pitchFamily="34" charset="0"/>
                <a:ea typeface="+mn-ea"/>
                <a:cs typeface="+mn-cs"/>
              </a:endParaRPr>
            </a:p>
          </p:txBody>
        </p:sp>
        <p:sp>
          <p:nvSpPr>
            <p:cNvPr id="21" name="Oval 12"/>
            <p:cNvSpPr>
              <a:spLocks noChangeArrowheads="1"/>
            </p:cNvSpPr>
            <p:nvPr/>
          </p:nvSpPr>
          <p:spPr bwMode="auto">
            <a:xfrm>
              <a:off x="2133600" y="5410200"/>
              <a:ext cx="86222" cy="86222"/>
            </a:xfrm>
            <a:prstGeom prst="ellipse">
              <a:avLst/>
            </a:prstGeom>
            <a:solidFill>
              <a:srgbClr val="009900"/>
            </a:solidFill>
            <a:ln w="9525" algn="ctr">
              <a:solidFill>
                <a:srgbClr val="009900"/>
              </a:solidFill>
              <a:round/>
              <a:headEnd/>
              <a:tailEnd/>
            </a:ln>
          </p:spPr>
          <p:txBody>
            <a:bodyPr wrap="none" anchor="ctr"/>
            <a:lstStyle/>
            <a:p>
              <a:pPr defTabSz="914400" fontAlgn="auto">
                <a:spcBef>
                  <a:spcPts val="0"/>
                </a:spcBef>
                <a:spcAft>
                  <a:spcPts val="0"/>
                </a:spcAft>
              </a:pPr>
              <a:endParaRPr lang="en-US" sz="1200" b="1">
                <a:solidFill>
                  <a:prstClr val="black"/>
                </a:solidFill>
                <a:latin typeface="Arial Narrow" pitchFamily="34" charset="0"/>
                <a:ea typeface="+mn-ea"/>
                <a:cs typeface="+mn-cs"/>
              </a:endParaRPr>
            </a:p>
          </p:txBody>
        </p:sp>
        <p:sp>
          <p:nvSpPr>
            <p:cNvPr id="22" name="Oval 14"/>
            <p:cNvSpPr>
              <a:spLocks noChangeArrowheads="1"/>
            </p:cNvSpPr>
            <p:nvPr/>
          </p:nvSpPr>
          <p:spPr bwMode="auto">
            <a:xfrm>
              <a:off x="1264913" y="6182041"/>
              <a:ext cx="86222" cy="86222"/>
            </a:xfrm>
            <a:prstGeom prst="ellipse">
              <a:avLst/>
            </a:prstGeom>
            <a:solidFill>
              <a:srgbClr val="990000"/>
            </a:solidFill>
            <a:ln w="9525" algn="ctr">
              <a:solidFill>
                <a:srgbClr val="990000"/>
              </a:solidFill>
              <a:round/>
              <a:headEnd/>
              <a:tailEnd/>
            </a:ln>
          </p:spPr>
          <p:txBody>
            <a:bodyPr wrap="none" anchor="ctr"/>
            <a:lstStyle/>
            <a:p>
              <a:pPr defTabSz="914400" fontAlgn="auto">
                <a:spcBef>
                  <a:spcPts val="0"/>
                </a:spcBef>
                <a:spcAft>
                  <a:spcPts val="0"/>
                </a:spcAft>
              </a:pPr>
              <a:endParaRPr lang="en-US" sz="1200" b="1">
                <a:solidFill>
                  <a:prstClr val="black"/>
                </a:solidFill>
                <a:latin typeface="Arial Narrow" pitchFamily="34" charset="0"/>
                <a:ea typeface="+mn-ea"/>
                <a:cs typeface="+mn-cs"/>
              </a:endParaRPr>
            </a:p>
          </p:txBody>
        </p:sp>
        <p:sp>
          <p:nvSpPr>
            <p:cNvPr id="23" name="Oval 15"/>
            <p:cNvSpPr>
              <a:spLocks noChangeArrowheads="1"/>
            </p:cNvSpPr>
            <p:nvPr/>
          </p:nvSpPr>
          <p:spPr bwMode="auto">
            <a:xfrm>
              <a:off x="1825353" y="5578490"/>
              <a:ext cx="86222" cy="86222"/>
            </a:xfrm>
            <a:prstGeom prst="ellipse">
              <a:avLst/>
            </a:prstGeom>
            <a:solidFill>
              <a:srgbClr val="009900"/>
            </a:solidFill>
            <a:ln w="9525" algn="ctr">
              <a:solidFill>
                <a:srgbClr val="009900"/>
              </a:solidFill>
              <a:round/>
              <a:headEnd/>
              <a:tailEnd/>
            </a:ln>
          </p:spPr>
          <p:txBody>
            <a:bodyPr wrap="none" anchor="ctr"/>
            <a:lstStyle/>
            <a:p>
              <a:pPr defTabSz="914400" fontAlgn="auto">
                <a:spcBef>
                  <a:spcPts val="0"/>
                </a:spcBef>
                <a:spcAft>
                  <a:spcPts val="0"/>
                </a:spcAft>
              </a:pPr>
              <a:endParaRPr lang="en-US" sz="1200" b="1">
                <a:solidFill>
                  <a:prstClr val="black"/>
                </a:solidFill>
                <a:latin typeface="Arial Narrow" pitchFamily="34" charset="0"/>
                <a:ea typeface="+mn-ea"/>
                <a:cs typeface="+mn-cs"/>
              </a:endParaRPr>
            </a:p>
          </p:txBody>
        </p:sp>
        <p:sp>
          <p:nvSpPr>
            <p:cNvPr id="24" name="Oval 16"/>
            <p:cNvSpPr>
              <a:spLocks noChangeArrowheads="1"/>
            </p:cNvSpPr>
            <p:nvPr/>
          </p:nvSpPr>
          <p:spPr bwMode="auto">
            <a:xfrm>
              <a:off x="3420452" y="4716275"/>
              <a:ext cx="86222" cy="86222"/>
            </a:xfrm>
            <a:prstGeom prst="ellipse">
              <a:avLst/>
            </a:prstGeom>
            <a:solidFill>
              <a:srgbClr val="990099"/>
            </a:solidFill>
            <a:ln w="9525" algn="ctr">
              <a:solidFill>
                <a:srgbClr val="990099"/>
              </a:solidFill>
              <a:round/>
              <a:headEnd/>
              <a:tailEnd/>
            </a:ln>
          </p:spPr>
          <p:txBody>
            <a:bodyPr wrap="none" anchor="ctr"/>
            <a:lstStyle/>
            <a:p>
              <a:pPr defTabSz="914400" fontAlgn="auto">
                <a:spcBef>
                  <a:spcPts val="0"/>
                </a:spcBef>
                <a:spcAft>
                  <a:spcPts val="0"/>
                </a:spcAft>
              </a:pPr>
              <a:endParaRPr lang="en-US" sz="1200" b="1">
                <a:solidFill>
                  <a:prstClr val="black"/>
                </a:solidFill>
                <a:latin typeface="Arial Narrow" pitchFamily="34" charset="0"/>
                <a:ea typeface="+mn-ea"/>
                <a:cs typeface="+mn-cs"/>
              </a:endParaRPr>
            </a:p>
          </p:txBody>
        </p:sp>
        <p:sp>
          <p:nvSpPr>
            <p:cNvPr id="25" name="Text Box 287"/>
            <p:cNvSpPr txBox="1">
              <a:spLocks noChangeArrowheads="1"/>
            </p:cNvSpPr>
            <p:nvPr/>
          </p:nvSpPr>
          <p:spPr bwMode="auto">
            <a:xfrm>
              <a:off x="2819401" y="3767837"/>
              <a:ext cx="857920" cy="276999"/>
            </a:xfrm>
            <a:prstGeom prst="rect">
              <a:avLst/>
            </a:prstGeom>
            <a:solidFill>
              <a:schemeClr val="bg1"/>
            </a:solidFill>
            <a:ln w="9525" algn="ctr">
              <a:noFill/>
              <a:miter lim="800000"/>
              <a:headEnd/>
              <a:tailEnd/>
            </a:ln>
          </p:spPr>
          <p:txBody>
            <a:bodyPr wrap="square">
              <a:spAutoFit/>
            </a:bodyPr>
            <a:lstStyle/>
            <a:p>
              <a:pPr defTabSz="914400" fontAlgn="auto">
                <a:spcBef>
                  <a:spcPts val="0"/>
                </a:spcBef>
                <a:spcAft>
                  <a:spcPts val="0"/>
                </a:spcAft>
              </a:pPr>
              <a:r>
                <a:rPr lang="en-US" sz="1200" b="1" dirty="0">
                  <a:solidFill>
                    <a:srgbClr val="CC00CC"/>
                  </a:solidFill>
                  <a:latin typeface="Arial Narrow" pitchFamily="34" charset="0"/>
                  <a:ea typeface="+mn-ea"/>
                  <a:cs typeface="+mn-cs"/>
                </a:rPr>
                <a:t>Crab Hole</a:t>
              </a:r>
            </a:p>
          </p:txBody>
        </p:sp>
        <p:sp>
          <p:nvSpPr>
            <p:cNvPr id="26" name="Text Box 288"/>
            <p:cNvSpPr txBox="1">
              <a:spLocks noChangeArrowheads="1"/>
            </p:cNvSpPr>
            <p:nvPr/>
          </p:nvSpPr>
          <p:spPr bwMode="auto">
            <a:xfrm>
              <a:off x="3733800" y="3456801"/>
              <a:ext cx="937649" cy="276999"/>
            </a:xfrm>
            <a:prstGeom prst="rect">
              <a:avLst/>
            </a:prstGeom>
            <a:solidFill>
              <a:schemeClr val="bg1"/>
            </a:solidFill>
            <a:ln w="9525" algn="ctr">
              <a:noFill/>
              <a:miter lim="800000"/>
              <a:headEnd/>
              <a:tailEnd/>
            </a:ln>
          </p:spPr>
          <p:txBody>
            <a:bodyPr wrap="square">
              <a:spAutoFit/>
            </a:bodyPr>
            <a:lstStyle/>
            <a:p>
              <a:pPr defTabSz="914400" fontAlgn="auto">
                <a:spcBef>
                  <a:spcPts val="0"/>
                </a:spcBef>
                <a:spcAft>
                  <a:spcPts val="0"/>
                </a:spcAft>
              </a:pPr>
              <a:r>
                <a:rPr lang="en-US" sz="1200" b="1" dirty="0" err="1">
                  <a:solidFill>
                    <a:srgbClr val="CC00CC"/>
                  </a:solidFill>
                  <a:latin typeface="Arial Narrow" pitchFamily="34" charset="0"/>
                  <a:ea typeface="+mn-ea"/>
                  <a:cs typeface="+mn-cs"/>
                </a:rPr>
                <a:t>Wanchese</a:t>
              </a:r>
              <a:endParaRPr lang="en-US" sz="1200" b="1" dirty="0">
                <a:solidFill>
                  <a:srgbClr val="CC00CC"/>
                </a:solidFill>
                <a:latin typeface="Arial Narrow" pitchFamily="34" charset="0"/>
                <a:ea typeface="+mn-ea"/>
                <a:cs typeface="+mn-cs"/>
              </a:endParaRPr>
            </a:p>
          </p:txBody>
        </p:sp>
        <p:sp>
          <p:nvSpPr>
            <p:cNvPr id="27" name="Text Box 289"/>
            <p:cNvSpPr txBox="1">
              <a:spLocks noChangeArrowheads="1"/>
            </p:cNvSpPr>
            <p:nvPr/>
          </p:nvSpPr>
          <p:spPr bwMode="auto">
            <a:xfrm>
              <a:off x="3962400" y="4371388"/>
              <a:ext cx="712073" cy="276999"/>
            </a:xfrm>
            <a:prstGeom prst="rect">
              <a:avLst/>
            </a:prstGeom>
            <a:noFill/>
            <a:ln w="9525" algn="ctr">
              <a:noFill/>
              <a:miter lim="800000"/>
              <a:headEnd/>
              <a:tailEnd/>
            </a:ln>
          </p:spPr>
          <p:txBody>
            <a:bodyPr wrap="square">
              <a:spAutoFit/>
            </a:bodyPr>
            <a:lstStyle/>
            <a:p>
              <a:pPr defTabSz="914400" fontAlgn="auto">
                <a:spcBef>
                  <a:spcPts val="0"/>
                </a:spcBef>
                <a:spcAft>
                  <a:spcPts val="0"/>
                </a:spcAft>
              </a:pPr>
              <a:r>
                <a:rPr lang="en-US" sz="1200" b="1" dirty="0">
                  <a:solidFill>
                    <a:srgbClr val="990099"/>
                  </a:solidFill>
                  <a:latin typeface="Arial Narrow" pitchFamily="34" charset="0"/>
                  <a:ea typeface="+mn-ea"/>
                  <a:cs typeface="+mn-cs"/>
                </a:rPr>
                <a:t>Buxton</a:t>
              </a:r>
            </a:p>
          </p:txBody>
        </p:sp>
        <p:sp>
          <p:nvSpPr>
            <p:cNvPr id="28" name="Text Box 290"/>
            <p:cNvSpPr txBox="1">
              <a:spLocks noChangeArrowheads="1"/>
            </p:cNvSpPr>
            <p:nvPr/>
          </p:nvSpPr>
          <p:spPr bwMode="auto">
            <a:xfrm>
              <a:off x="3429000" y="4676001"/>
              <a:ext cx="848402" cy="276999"/>
            </a:xfrm>
            <a:prstGeom prst="rect">
              <a:avLst/>
            </a:prstGeom>
            <a:noFill/>
            <a:ln w="9525" algn="ctr">
              <a:noFill/>
              <a:miter lim="800000"/>
              <a:headEnd/>
              <a:tailEnd/>
            </a:ln>
          </p:spPr>
          <p:txBody>
            <a:bodyPr wrap="square">
              <a:spAutoFit/>
            </a:bodyPr>
            <a:lstStyle/>
            <a:p>
              <a:pPr defTabSz="914400" fontAlgn="auto">
                <a:spcBef>
                  <a:spcPts val="0"/>
                </a:spcBef>
                <a:spcAft>
                  <a:spcPts val="0"/>
                </a:spcAft>
              </a:pPr>
              <a:r>
                <a:rPr lang="en-US" sz="1200" b="1" dirty="0" err="1">
                  <a:solidFill>
                    <a:srgbClr val="990099"/>
                  </a:solidFill>
                  <a:latin typeface="Arial Narrow" pitchFamily="34" charset="0"/>
                  <a:ea typeface="+mn-ea"/>
                  <a:cs typeface="+mn-cs"/>
                </a:rPr>
                <a:t>Ocracoke</a:t>
              </a:r>
              <a:endParaRPr lang="en-US" sz="1200" b="1" dirty="0">
                <a:solidFill>
                  <a:srgbClr val="990099"/>
                </a:solidFill>
                <a:latin typeface="Arial Narrow" pitchFamily="34" charset="0"/>
                <a:ea typeface="+mn-ea"/>
                <a:cs typeface="+mn-cs"/>
              </a:endParaRPr>
            </a:p>
          </p:txBody>
        </p:sp>
        <p:sp>
          <p:nvSpPr>
            <p:cNvPr id="29" name="Text Box 292"/>
            <p:cNvSpPr txBox="1">
              <a:spLocks noChangeArrowheads="1"/>
            </p:cNvSpPr>
            <p:nvPr/>
          </p:nvSpPr>
          <p:spPr bwMode="auto">
            <a:xfrm>
              <a:off x="2244785" y="4285167"/>
              <a:ext cx="527209" cy="461665"/>
            </a:xfrm>
            <a:prstGeom prst="rect">
              <a:avLst/>
            </a:prstGeom>
            <a:solidFill>
              <a:schemeClr val="bg1"/>
            </a:solidFill>
            <a:ln w="9525" algn="ctr">
              <a:noFill/>
              <a:miter lim="800000"/>
              <a:headEnd/>
              <a:tailEnd/>
            </a:ln>
          </p:spPr>
          <p:txBody>
            <a:bodyPr>
              <a:spAutoFit/>
            </a:bodyPr>
            <a:lstStyle/>
            <a:p>
              <a:pPr algn="r" defTabSz="914400" fontAlgn="auto">
                <a:spcBef>
                  <a:spcPts val="0"/>
                </a:spcBef>
                <a:spcAft>
                  <a:spcPts val="0"/>
                </a:spcAft>
              </a:pPr>
              <a:r>
                <a:rPr lang="en-US" sz="1200" b="1">
                  <a:solidFill>
                    <a:prstClr val="black"/>
                  </a:solidFill>
                  <a:latin typeface="Arial Narrow" pitchFamily="34" charset="0"/>
                  <a:ea typeface="+mn-ea"/>
                  <a:cs typeface="+mn-cs"/>
                </a:rPr>
                <a:t>Deep Bay</a:t>
              </a:r>
            </a:p>
          </p:txBody>
        </p:sp>
        <p:sp>
          <p:nvSpPr>
            <p:cNvPr id="30" name="Text Box 293"/>
            <p:cNvSpPr txBox="1">
              <a:spLocks noChangeArrowheads="1"/>
            </p:cNvSpPr>
            <p:nvPr/>
          </p:nvSpPr>
          <p:spPr bwMode="auto">
            <a:xfrm>
              <a:off x="2743200" y="4142601"/>
              <a:ext cx="928433" cy="276999"/>
            </a:xfrm>
            <a:prstGeom prst="rect">
              <a:avLst/>
            </a:prstGeom>
            <a:solidFill>
              <a:schemeClr val="bg1"/>
            </a:solidFill>
            <a:ln w="9525" algn="ctr">
              <a:noFill/>
              <a:miter lim="800000"/>
              <a:headEnd/>
              <a:tailEnd/>
            </a:ln>
          </p:spPr>
          <p:txBody>
            <a:bodyPr wrap="square">
              <a:spAutoFit/>
            </a:bodyPr>
            <a:lstStyle/>
            <a:p>
              <a:pPr defTabSz="914400" fontAlgn="auto">
                <a:spcBef>
                  <a:spcPts val="0"/>
                </a:spcBef>
                <a:spcAft>
                  <a:spcPts val="0"/>
                </a:spcAft>
              </a:pPr>
              <a:r>
                <a:rPr lang="en-US" sz="1200" b="1" dirty="0">
                  <a:solidFill>
                    <a:srgbClr val="CC00CC"/>
                  </a:solidFill>
                  <a:latin typeface="Arial Narrow" pitchFamily="34" charset="0"/>
                  <a:ea typeface="+mn-ea"/>
                  <a:cs typeface="+mn-cs"/>
                </a:rPr>
                <a:t>West Bluff</a:t>
              </a:r>
            </a:p>
          </p:txBody>
        </p:sp>
        <p:sp>
          <p:nvSpPr>
            <p:cNvPr id="31" name="Text Box 294"/>
            <p:cNvSpPr txBox="1">
              <a:spLocks noChangeArrowheads="1"/>
            </p:cNvSpPr>
            <p:nvPr/>
          </p:nvSpPr>
          <p:spPr bwMode="auto">
            <a:xfrm>
              <a:off x="1143000" y="5172530"/>
              <a:ext cx="949385" cy="276999"/>
            </a:xfrm>
            <a:prstGeom prst="rect">
              <a:avLst/>
            </a:prstGeom>
            <a:solidFill>
              <a:schemeClr val="bg1"/>
            </a:solidFill>
            <a:ln w="9525" algn="ctr">
              <a:noFill/>
              <a:miter lim="800000"/>
              <a:headEnd/>
              <a:tailEnd/>
            </a:ln>
          </p:spPr>
          <p:txBody>
            <a:bodyPr wrap="square">
              <a:spAutoFit/>
            </a:bodyPr>
            <a:lstStyle/>
            <a:p>
              <a:pPr algn="r" defTabSz="914400" fontAlgn="auto">
                <a:spcBef>
                  <a:spcPts val="0"/>
                </a:spcBef>
                <a:spcAft>
                  <a:spcPts val="0"/>
                </a:spcAft>
              </a:pPr>
              <a:r>
                <a:rPr lang="en-US" sz="1200" b="1" dirty="0">
                  <a:solidFill>
                    <a:srgbClr val="008000"/>
                  </a:solidFill>
                  <a:latin typeface="Arial Narrow" pitchFamily="34" charset="0"/>
                  <a:ea typeface="+mn-ea"/>
                  <a:cs typeface="+mn-cs"/>
                </a:rPr>
                <a:t>White Oak</a:t>
              </a:r>
            </a:p>
          </p:txBody>
        </p:sp>
        <p:sp>
          <p:nvSpPr>
            <p:cNvPr id="32" name="Text Box 295"/>
            <p:cNvSpPr txBox="1">
              <a:spLocks noChangeArrowheads="1"/>
            </p:cNvSpPr>
            <p:nvPr/>
          </p:nvSpPr>
          <p:spPr bwMode="auto">
            <a:xfrm>
              <a:off x="762000" y="5388084"/>
              <a:ext cx="1018588" cy="276999"/>
            </a:xfrm>
            <a:prstGeom prst="rect">
              <a:avLst/>
            </a:prstGeom>
            <a:solidFill>
              <a:schemeClr val="bg1"/>
            </a:solidFill>
            <a:ln w="9525" algn="ctr">
              <a:noFill/>
              <a:miter lim="800000"/>
              <a:headEnd/>
              <a:tailEnd/>
            </a:ln>
          </p:spPr>
          <p:txBody>
            <a:bodyPr wrap="square">
              <a:spAutoFit/>
            </a:bodyPr>
            <a:lstStyle/>
            <a:p>
              <a:pPr algn="r" defTabSz="914400" fontAlgn="auto">
                <a:spcBef>
                  <a:spcPts val="0"/>
                </a:spcBef>
                <a:spcAft>
                  <a:spcPts val="0"/>
                </a:spcAft>
              </a:pPr>
              <a:r>
                <a:rPr lang="en-US" sz="1200" b="1" dirty="0">
                  <a:solidFill>
                    <a:srgbClr val="008000"/>
                  </a:solidFill>
                  <a:latin typeface="Arial Narrow" pitchFamily="34" charset="0"/>
                  <a:ea typeface="+mn-ea"/>
                  <a:cs typeface="+mn-cs"/>
                </a:rPr>
                <a:t>New River</a:t>
              </a:r>
            </a:p>
          </p:txBody>
        </p:sp>
        <p:sp>
          <p:nvSpPr>
            <p:cNvPr id="33" name="Text Box 296"/>
            <p:cNvSpPr txBox="1">
              <a:spLocks noChangeArrowheads="1"/>
            </p:cNvSpPr>
            <p:nvPr/>
          </p:nvSpPr>
          <p:spPr bwMode="auto">
            <a:xfrm>
              <a:off x="533400" y="5578490"/>
              <a:ext cx="1008424" cy="276999"/>
            </a:xfrm>
            <a:prstGeom prst="rect">
              <a:avLst/>
            </a:prstGeom>
            <a:solidFill>
              <a:schemeClr val="bg1"/>
            </a:solidFill>
            <a:ln w="9525" algn="ctr">
              <a:noFill/>
              <a:miter lim="800000"/>
              <a:headEnd/>
              <a:tailEnd/>
            </a:ln>
          </p:spPr>
          <p:txBody>
            <a:bodyPr wrap="square">
              <a:spAutoFit/>
            </a:bodyPr>
            <a:lstStyle/>
            <a:p>
              <a:pPr algn="r" defTabSz="914400" fontAlgn="auto">
                <a:spcBef>
                  <a:spcPts val="0"/>
                </a:spcBef>
                <a:spcAft>
                  <a:spcPts val="0"/>
                </a:spcAft>
              </a:pPr>
              <a:r>
                <a:rPr lang="en-US" sz="1200" b="1" dirty="0">
                  <a:solidFill>
                    <a:srgbClr val="008000"/>
                  </a:solidFill>
                  <a:latin typeface="Arial Narrow" pitchFamily="34" charset="0"/>
                  <a:ea typeface="+mn-ea"/>
                  <a:cs typeface="+mn-cs"/>
                </a:rPr>
                <a:t>Kings Creek</a:t>
              </a:r>
            </a:p>
          </p:txBody>
        </p:sp>
        <p:sp>
          <p:nvSpPr>
            <p:cNvPr id="34" name="Text Box 297"/>
            <p:cNvSpPr txBox="1">
              <a:spLocks noChangeArrowheads="1"/>
            </p:cNvSpPr>
            <p:nvPr/>
          </p:nvSpPr>
          <p:spPr bwMode="auto">
            <a:xfrm>
              <a:off x="457200" y="6009598"/>
              <a:ext cx="785874" cy="461665"/>
            </a:xfrm>
            <a:prstGeom prst="rect">
              <a:avLst/>
            </a:prstGeom>
            <a:solidFill>
              <a:schemeClr val="bg1"/>
            </a:solidFill>
            <a:ln w="9525" algn="ctr">
              <a:noFill/>
              <a:miter lim="800000"/>
              <a:headEnd/>
              <a:tailEnd/>
            </a:ln>
          </p:spPr>
          <p:txBody>
            <a:bodyPr>
              <a:spAutoFit/>
            </a:bodyPr>
            <a:lstStyle/>
            <a:p>
              <a:pPr algn="r" defTabSz="914400" fontAlgn="auto">
                <a:spcBef>
                  <a:spcPts val="0"/>
                </a:spcBef>
                <a:spcAft>
                  <a:spcPts val="0"/>
                </a:spcAft>
              </a:pPr>
              <a:r>
                <a:rPr lang="en-US" sz="1200" b="1" dirty="0" err="1">
                  <a:solidFill>
                    <a:srgbClr val="990000"/>
                  </a:solidFill>
                  <a:latin typeface="Arial Narrow" pitchFamily="34" charset="0"/>
                  <a:ea typeface="+mn-ea"/>
                  <a:cs typeface="+mn-cs"/>
                </a:rPr>
                <a:t>Hewletts</a:t>
              </a:r>
              <a:r>
                <a:rPr lang="en-US" sz="1200" b="1" dirty="0">
                  <a:solidFill>
                    <a:srgbClr val="990000"/>
                  </a:solidFill>
                  <a:latin typeface="Arial Narrow" pitchFamily="34" charset="0"/>
                  <a:ea typeface="+mn-ea"/>
                  <a:cs typeface="+mn-cs"/>
                </a:rPr>
                <a:t> Creek</a:t>
              </a:r>
            </a:p>
          </p:txBody>
        </p:sp>
      </p:grpSp>
      <p:sp>
        <p:nvSpPr>
          <p:cNvPr id="37" name="Rectangle 36"/>
          <p:cNvSpPr/>
          <p:nvPr/>
        </p:nvSpPr>
        <p:spPr>
          <a:xfrm>
            <a:off x="4648200" y="990600"/>
            <a:ext cx="4495800" cy="4343400"/>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Arial Narrow" pitchFamily="34" charset="0"/>
            </a:endParaRPr>
          </a:p>
        </p:txBody>
      </p:sp>
      <p:sp>
        <p:nvSpPr>
          <p:cNvPr id="7173" name="Freeform 5"/>
          <p:cNvSpPr>
            <a:spLocks/>
          </p:cNvSpPr>
          <p:nvPr/>
        </p:nvSpPr>
        <p:spPr bwMode="auto">
          <a:xfrm>
            <a:off x="2514564" y="3276600"/>
            <a:ext cx="862047" cy="685808"/>
          </a:xfrm>
          <a:custGeom>
            <a:avLst/>
            <a:gdLst>
              <a:gd name="T0" fmla="*/ 2147483647 w 536"/>
              <a:gd name="T1" fmla="*/ 0 h 432"/>
              <a:gd name="T2" fmla="*/ 2147483647 w 536"/>
              <a:gd name="T3" fmla="*/ 2147483647 h 432"/>
              <a:gd name="T4" fmla="*/ 2147483647 w 536"/>
              <a:gd name="T5" fmla="*/ 2147483647 h 432"/>
              <a:gd name="T6" fmla="*/ 2147483647 w 536"/>
              <a:gd name="T7" fmla="*/ 2147483647 h 432"/>
              <a:gd name="T8" fmla="*/ 2147483647 w 536"/>
              <a:gd name="T9" fmla="*/ 2147483647 h 432"/>
              <a:gd name="T10" fmla="*/ 2147483647 w 536"/>
              <a:gd name="T11" fmla="*/ 2147483647 h 432"/>
              <a:gd name="T12" fmla="*/ 2147483647 w 536"/>
              <a:gd name="T13" fmla="*/ 2147483647 h 432"/>
              <a:gd name="T14" fmla="*/ 2147483647 w 536"/>
              <a:gd name="T15" fmla="*/ 2147483647 h 432"/>
              <a:gd name="T16" fmla="*/ 2147483647 w 536"/>
              <a:gd name="T17" fmla="*/ 2147483647 h 432"/>
              <a:gd name="T18" fmla="*/ 2147483647 w 536"/>
              <a:gd name="T19" fmla="*/ 2147483647 h 4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432"/>
              <a:gd name="T32" fmla="*/ 536 w 536"/>
              <a:gd name="T33" fmla="*/ 432 h 432"/>
              <a:gd name="connsiteX0" fmla="*/ 10010 w 10010"/>
              <a:gd name="connsiteY0" fmla="*/ 0 h 10000"/>
              <a:gd name="connsiteX1" fmla="*/ 8219 w 10010"/>
              <a:gd name="connsiteY1" fmla="*/ 1111 h 10000"/>
              <a:gd name="connsiteX2" fmla="*/ 7323 w 10010"/>
              <a:gd name="connsiteY2" fmla="*/ 2222 h 10000"/>
              <a:gd name="connsiteX3" fmla="*/ 5532 w 10010"/>
              <a:gd name="connsiteY3" fmla="*/ 3333 h 10000"/>
              <a:gd name="connsiteX4" fmla="*/ 4637 w 10010"/>
              <a:gd name="connsiteY4" fmla="*/ 3333 h 10000"/>
              <a:gd name="connsiteX5" fmla="*/ 3741 w 10010"/>
              <a:gd name="connsiteY5" fmla="*/ 3333 h 10000"/>
              <a:gd name="connsiteX6" fmla="*/ 2846 w 10010"/>
              <a:gd name="connsiteY6" fmla="*/ 4444 h 10000"/>
              <a:gd name="connsiteX7" fmla="*/ 1055 w 10010"/>
              <a:gd name="connsiteY7" fmla="*/ 5556 h 10000"/>
              <a:gd name="connsiteX8" fmla="*/ 159 w 10010"/>
              <a:gd name="connsiteY8" fmla="*/ 7778 h 10000"/>
              <a:gd name="connsiteX9" fmla="*/ 103 w 10010"/>
              <a:gd name="connsiteY9" fmla="*/ 8819 h 10000"/>
              <a:gd name="connsiteX10" fmla="*/ 159 w 10010"/>
              <a:gd name="connsiteY10" fmla="*/ 10000 h 10000"/>
              <a:gd name="connsiteX0" fmla="*/ 10140 w 10140"/>
              <a:gd name="connsiteY0" fmla="*/ 0 h 11111"/>
              <a:gd name="connsiteX1" fmla="*/ 8349 w 10140"/>
              <a:gd name="connsiteY1" fmla="*/ 1111 h 11111"/>
              <a:gd name="connsiteX2" fmla="*/ 7453 w 10140"/>
              <a:gd name="connsiteY2" fmla="*/ 2222 h 11111"/>
              <a:gd name="connsiteX3" fmla="*/ 5662 w 10140"/>
              <a:gd name="connsiteY3" fmla="*/ 3333 h 11111"/>
              <a:gd name="connsiteX4" fmla="*/ 4767 w 10140"/>
              <a:gd name="connsiteY4" fmla="*/ 3333 h 11111"/>
              <a:gd name="connsiteX5" fmla="*/ 3871 w 10140"/>
              <a:gd name="connsiteY5" fmla="*/ 3333 h 11111"/>
              <a:gd name="connsiteX6" fmla="*/ 2976 w 10140"/>
              <a:gd name="connsiteY6" fmla="*/ 4444 h 11111"/>
              <a:gd name="connsiteX7" fmla="*/ 1185 w 10140"/>
              <a:gd name="connsiteY7" fmla="*/ 5556 h 11111"/>
              <a:gd name="connsiteX8" fmla="*/ 289 w 10140"/>
              <a:gd name="connsiteY8" fmla="*/ 7778 h 11111"/>
              <a:gd name="connsiteX9" fmla="*/ 233 w 10140"/>
              <a:gd name="connsiteY9" fmla="*/ 8819 h 11111"/>
              <a:gd name="connsiteX10" fmla="*/ 9 w 10140"/>
              <a:gd name="connsiteY10" fmla="*/ 11111 h 11111"/>
              <a:gd name="connsiteX0" fmla="*/ 10178 w 10178"/>
              <a:gd name="connsiteY0" fmla="*/ 0 h 11111"/>
              <a:gd name="connsiteX1" fmla="*/ 8387 w 10178"/>
              <a:gd name="connsiteY1" fmla="*/ 1111 h 11111"/>
              <a:gd name="connsiteX2" fmla="*/ 7491 w 10178"/>
              <a:gd name="connsiteY2" fmla="*/ 2222 h 11111"/>
              <a:gd name="connsiteX3" fmla="*/ 5700 w 10178"/>
              <a:gd name="connsiteY3" fmla="*/ 3333 h 11111"/>
              <a:gd name="connsiteX4" fmla="*/ 4805 w 10178"/>
              <a:gd name="connsiteY4" fmla="*/ 3333 h 11111"/>
              <a:gd name="connsiteX5" fmla="*/ 3909 w 10178"/>
              <a:gd name="connsiteY5" fmla="*/ 3333 h 11111"/>
              <a:gd name="connsiteX6" fmla="*/ 3014 w 10178"/>
              <a:gd name="connsiteY6" fmla="*/ 4444 h 11111"/>
              <a:gd name="connsiteX7" fmla="*/ 1223 w 10178"/>
              <a:gd name="connsiteY7" fmla="*/ 5556 h 11111"/>
              <a:gd name="connsiteX8" fmla="*/ 327 w 10178"/>
              <a:gd name="connsiteY8" fmla="*/ 7778 h 11111"/>
              <a:gd name="connsiteX9" fmla="*/ 47 w 10178"/>
              <a:gd name="connsiteY9" fmla="*/ 8889 h 11111"/>
              <a:gd name="connsiteX10" fmla="*/ 47 w 10178"/>
              <a:gd name="connsiteY10" fmla="*/ 11111 h 11111"/>
              <a:gd name="connsiteX0" fmla="*/ 10178 w 10178"/>
              <a:gd name="connsiteY0" fmla="*/ 0 h 10000"/>
              <a:gd name="connsiteX1" fmla="*/ 8387 w 10178"/>
              <a:gd name="connsiteY1" fmla="*/ 1111 h 10000"/>
              <a:gd name="connsiteX2" fmla="*/ 7491 w 10178"/>
              <a:gd name="connsiteY2" fmla="*/ 2222 h 10000"/>
              <a:gd name="connsiteX3" fmla="*/ 5700 w 10178"/>
              <a:gd name="connsiteY3" fmla="*/ 3333 h 10000"/>
              <a:gd name="connsiteX4" fmla="*/ 4805 w 10178"/>
              <a:gd name="connsiteY4" fmla="*/ 3333 h 10000"/>
              <a:gd name="connsiteX5" fmla="*/ 3909 w 10178"/>
              <a:gd name="connsiteY5" fmla="*/ 3333 h 10000"/>
              <a:gd name="connsiteX6" fmla="*/ 3014 w 10178"/>
              <a:gd name="connsiteY6" fmla="*/ 4444 h 10000"/>
              <a:gd name="connsiteX7" fmla="*/ 1223 w 10178"/>
              <a:gd name="connsiteY7" fmla="*/ 5556 h 10000"/>
              <a:gd name="connsiteX8" fmla="*/ 327 w 10178"/>
              <a:gd name="connsiteY8" fmla="*/ 7778 h 10000"/>
              <a:gd name="connsiteX9" fmla="*/ 47 w 10178"/>
              <a:gd name="connsiteY9" fmla="*/ 8889 h 10000"/>
              <a:gd name="connsiteX10" fmla="*/ 47 w 10178"/>
              <a:gd name="connsiteY10" fmla="*/ 10000 h 10000"/>
              <a:gd name="connsiteX0" fmla="*/ 10178 w 10178"/>
              <a:gd name="connsiteY0" fmla="*/ 0 h 10000"/>
              <a:gd name="connsiteX1" fmla="*/ 8387 w 10178"/>
              <a:gd name="connsiteY1" fmla="*/ 1111 h 10000"/>
              <a:gd name="connsiteX2" fmla="*/ 7491 w 10178"/>
              <a:gd name="connsiteY2" fmla="*/ 2222 h 10000"/>
              <a:gd name="connsiteX3" fmla="*/ 5700 w 10178"/>
              <a:gd name="connsiteY3" fmla="*/ 3333 h 10000"/>
              <a:gd name="connsiteX4" fmla="*/ 4805 w 10178"/>
              <a:gd name="connsiteY4" fmla="*/ 3333 h 10000"/>
              <a:gd name="connsiteX5" fmla="*/ 3909 w 10178"/>
              <a:gd name="connsiteY5" fmla="*/ 3333 h 10000"/>
              <a:gd name="connsiteX6" fmla="*/ 3014 w 10178"/>
              <a:gd name="connsiteY6" fmla="*/ 4444 h 10000"/>
              <a:gd name="connsiteX7" fmla="*/ 1223 w 10178"/>
              <a:gd name="connsiteY7" fmla="*/ 5556 h 10000"/>
              <a:gd name="connsiteX8" fmla="*/ 327 w 10178"/>
              <a:gd name="connsiteY8" fmla="*/ 7778 h 10000"/>
              <a:gd name="connsiteX9" fmla="*/ 47 w 10178"/>
              <a:gd name="connsiteY9" fmla="*/ 8889 h 10000"/>
              <a:gd name="connsiteX10" fmla="*/ 47 w 10178"/>
              <a:gd name="connsiteY10" fmla="*/ 10000 h 10000"/>
              <a:gd name="connsiteX0" fmla="*/ 10178 w 10178"/>
              <a:gd name="connsiteY0" fmla="*/ 0 h 10000"/>
              <a:gd name="connsiteX1" fmla="*/ 8387 w 10178"/>
              <a:gd name="connsiteY1" fmla="*/ 1111 h 10000"/>
              <a:gd name="connsiteX2" fmla="*/ 7491 w 10178"/>
              <a:gd name="connsiteY2" fmla="*/ 2222 h 10000"/>
              <a:gd name="connsiteX3" fmla="*/ 5700 w 10178"/>
              <a:gd name="connsiteY3" fmla="*/ 3333 h 10000"/>
              <a:gd name="connsiteX4" fmla="*/ 4805 w 10178"/>
              <a:gd name="connsiteY4" fmla="*/ 3333 h 10000"/>
              <a:gd name="connsiteX5" fmla="*/ 3909 w 10178"/>
              <a:gd name="connsiteY5" fmla="*/ 3333 h 10000"/>
              <a:gd name="connsiteX6" fmla="*/ 3014 w 10178"/>
              <a:gd name="connsiteY6" fmla="*/ 4444 h 10000"/>
              <a:gd name="connsiteX7" fmla="*/ 1223 w 10178"/>
              <a:gd name="connsiteY7" fmla="*/ 5556 h 10000"/>
              <a:gd name="connsiteX8" fmla="*/ 327 w 10178"/>
              <a:gd name="connsiteY8" fmla="*/ 7778 h 10000"/>
              <a:gd name="connsiteX9" fmla="*/ 47 w 10178"/>
              <a:gd name="connsiteY9" fmla="*/ 8889 h 10000"/>
              <a:gd name="connsiteX10" fmla="*/ 47 w 10178"/>
              <a:gd name="connsiteY10" fmla="*/ 10000 h 10000"/>
              <a:gd name="connsiteX0" fmla="*/ 10178 w 10178"/>
              <a:gd name="connsiteY0" fmla="*/ 0 h 11111"/>
              <a:gd name="connsiteX1" fmla="*/ 8387 w 10178"/>
              <a:gd name="connsiteY1" fmla="*/ 1111 h 11111"/>
              <a:gd name="connsiteX2" fmla="*/ 7491 w 10178"/>
              <a:gd name="connsiteY2" fmla="*/ 2222 h 11111"/>
              <a:gd name="connsiteX3" fmla="*/ 5700 w 10178"/>
              <a:gd name="connsiteY3" fmla="*/ 3333 h 11111"/>
              <a:gd name="connsiteX4" fmla="*/ 4805 w 10178"/>
              <a:gd name="connsiteY4" fmla="*/ 3333 h 11111"/>
              <a:gd name="connsiteX5" fmla="*/ 3909 w 10178"/>
              <a:gd name="connsiteY5" fmla="*/ 3333 h 11111"/>
              <a:gd name="connsiteX6" fmla="*/ 3014 w 10178"/>
              <a:gd name="connsiteY6" fmla="*/ 4444 h 11111"/>
              <a:gd name="connsiteX7" fmla="*/ 1223 w 10178"/>
              <a:gd name="connsiteY7" fmla="*/ 5556 h 11111"/>
              <a:gd name="connsiteX8" fmla="*/ 327 w 10178"/>
              <a:gd name="connsiteY8" fmla="*/ 7778 h 11111"/>
              <a:gd name="connsiteX9" fmla="*/ 47 w 10178"/>
              <a:gd name="connsiteY9" fmla="*/ 8889 h 11111"/>
              <a:gd name="connsiteX10" fmla="*/ 47 w 10178"/>
              <a:gd name="connsiteY10" fmla="*/ 11111 h 11111"/>
              <a:gd name="connsiteX0" fmla="*/ 10131 w 10131"/>
              <a:gd name="connsiteY0" fmla="*/ 0 h 8889"/>
              <a:gd name="connsiteX1" fmla="*/ 8340 w 10131"/>
              <a:gd name="connsiteY1" fmla="*/ 1111 h 8889"/>
              <a:gd name="connsiteX2" fmla="*/ 7444 w 10131"/>
              <a:gd name="connsiteY2" fmla="*/ 2222 h 8889"/>
              <a:gd name="connsiteX3" fmla="*/ 5653 w 10131"/>
              <a:gd name="connsiteY3" fmla="*/ 3333 h 8889"/>
              <a:gd name="connsiteX4" fmla="*/ 4758 w 10131"/>
              <a:gd name="connsiteY4" fmla="*/ 3333 h 8889"/>
              <a:gd name="connsiteX5" fmla="*/ 3862 w 10131"/>
              <a:gd name="connsiteY5" fmla="*/ 3333 h 8889"/>
              <a:gd name="connsiteX6" fmla="*/ 2967 w 10131"/>
              <a:gd name="connsiteY6" fmla="*/ 4444 h 8889"/>
              <a:gd name="connsiteX7" fmla="*/ 1176 w 10131"/>
              <a:gd name="connsiteY7" fmla="*/ 5556 h 8889"/>
              <a:gd name="connsiteX8" fmla="*/ 280 w 10131"/>
              <a:gd name="connsiteY8" fmla="*/ 7778 h 8889"/>
              <a:gd name="connsiteX9" fmla="*/ 0 w 10131"/>
              <a:gd name="connsiteY9" fmla="*/ 8889 h 8889"/>
              <a:gd name="connsiteX0" fmla="*/ 10000 w 10000"/>
              <a:gd name="connsiteY0" fmla="*/ 0 h 11250"/>
              <a:gd name="connsiteX1" fmla="*/ 8232 w 10000"/>
              <a:gd name="connsiteY1" fmla="*/ 1250 h 11250"/>
              <a:gd name="connsiteX2" fmla="*/ 7348 w 10000"/>
              <a:gd name="connsiteY2" fmla="*/ 2500 h 11250"/>
              <a:gd name="connsiteX3" fmla="*/ 5580 w 10000"/>
              <a:gd name="connsiteY3" fmla="*/ 3750 h 11250"/>
              <a:gd name="connsiteX4" fmla="*/ 4696 w 10000"/>
              <a:gd name="connsiteY4" fmla="*/ 3750 h 11250"/>
              <a:gd name="connsiteX5" fmla="*/ 3812 w 10000"/>
              <a:gd name="connsiteY5" fmla="*/ 3750 h 11250"/>
              <a:gd name="connsiteX6" fmla="*/ 2929 w 10000"/>
              <a:gd name="connsiteY6" fmla="*/ 4999 h 11250"/>
              <a:gd name="connsiteX7" fmla="*/ 1161 w 10000"/>
              <a:gd name="connsiteY7" fmla="*/ 6250 h 11250"/>
              <a:gd name="connsiteX8" fmla="*/ 276 w 10000"/>
              <a:gd name="connsiteY8" fmla="*/ 8750 h 11250"/>
              <a:gd name="connsiteX9" fmla="*/ 0 w 10000"/>
              <a:gd name="connsiteY9" fmla="*/ 11250 h 1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1250">
                <a:moveTo>
                  <a:pt x="10000" y="0"/>
                </a:moveTo>
                <a:cubicBezTo>
                  <a:pt x="9337" y="416"/>
                  <a:pt x="8674" y="834"/>
                  <a:pt x="8232" y="1250"/>
                </a:cubicBezTo>
                <a:cubicBezTo>
                  <a:pt x="7790" y="1666"/>
                  <a:pt x="7790" y="2083"/>
                  <a:pt x="7348" y="2500"/>
                </a:cubicBezTo>
                <a:cubicBezTo>
                  <a:pt x="6907" y="2917"/>
                  <a:pt x="6022" y="3541"/>
                  <a:pt x="5580" y="3750"/>
                </a:cubicBezTo>
                <a:cubicBezTo>
                  <a:pt x="5139" y="3959"/>
                  <a:pt x="4991" y="3750"/>
                  <a:pt x="4696" y="3750"/>
                </a:cubicBezTo>
                <a:cubicBezTo>
                  <a:pt x="4401" y="3750"/>
                  <a:pt x="4107" y="3541"/>
                  <a:pt x="3812" y="3750"/>
                </a:cubicBezTo>
                <a:cubicBezTo>
                  <a:pt x="3518" y="3959"/>
                  <a:pt x="3371" y="4583"/>
                  <a:pt x="2929" y="4999"/>
                </a:cubicBezTo>
                <a:cubicBezTo>
                  <a:pt x="2486" y="5417"/>
                  <a:pt x="1603" y="5625"/>
                  <a:pt x="1161" y="6250"/>
                </a:cubicBezTo>
                <a:cubicBezTo>
                  <a:pt x="719" y="6875"/>
                  <a:pt x="470" y="8126"/>
                  <a:pt x="276" y="8750"/>
                </a:cubicBezTo>
                <a:cubicBezTo>
                  <a:pt x="83" y="9375"/>
                  <a:pt x="46" y="10626"/>
                  <a:pt x="0" y="11250"/>
                </a:cubicBezTo>
              </a:path>
            </a:pathLst>
          </a:custGeom>
          <a:noFill/>
          <a:ln w="57150">
            <a:solidFill>
              <a:srgbClr val="0000FF"/>
            </a:solidFill>
            <a:round/>
            <a:headEnd/>
            <a:tailEnd/>
          </a:ln>
        </p:spPr>
        <p:txBody>
          <a:bodyPr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cxnSp>
        <p:nvCxnSpPr>
          <p:cNvPr id="41" name="Straight Connector 40"/>
          <p:cNvCxnSpPr>
            <a:stCxn id="36" idx="5"/>
          </p:cNvCxnSpPr>
          <p:nvPr/>
        </p:nvCxnSpPr>
        <p:spPr>
          <a:xfrm>
            <a:off x="2718967" y="4070163"/>
            <a:ext cx="1929233" cy="1263837"/>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44" name="Oval 6"/>
          <p:cNvSpPr>
            <a:spLocks noChangeArrowheads="1"/>
          </p:cNvSpPr>
          <p:nvPr/>
        </p:nvSpPr>
        <p:spPr bwMode="auto">
          <a:xfrm>
            <a:off x="8229600" y="1981200"/>
            <a:ext cx="86222" cy="86222"/>
          </a:xfrm>
          <a:prstGeom prst="ellipse">
            <a:avLst/>
          </a:prstGeom>
          <a:solidFill>
            <a:srgbClr val="CC00CC"/>
          </a:solidFill>
          <a:ln w="9525" algn="ctr">
            <a:solidFill>
              <a:srgbClr val="CC00CC"/>
            </a:solidFill>
            <a:round/>
            <a:headEnd/>
            <a:tailEnd/>
          </a:ln>
        </p:spPr>
        <p:txBody>
          <a:bodyPr wrap="none" anchor="ctr"/>
          <a:lstStyle/>
          <a:p>
            <a:pPr defTabSz="914400" fontAlgn="auto">
              <a:spcBef>
                <a:spcPts val="0"/>
              </a:spcBef>
              <a:spcAft>
                <a:spcPts val="0"/>
              </a:spcAft>
            </a:pPr>
            <a:endParaRPr lang="en-US" sz="1200" b="1">
              <a:solidFill>
                <a:prstClr val="black"/>
              </a:solidFill>
              <a:latin typeface="Arial Narrow" pitchFamily="34" charset="0"/>
              <a:ea typeface="+mn-ea"/>
              <a:cs typeface="+mn-cs"/>
            </a:endParaRPr>
          </a:p>
        </p:txBody>
      </p:sp>
      <p:sp>
        <p:nvSpPr>
          <p:cNvPr id="48" name="Rectangle 4"/>
          <p:cNvSpPr txBox="1">
            <a:spLocks noChangeArrowheads="1"/>
          </p:cNvSpPr>
          <p:nvPr/>
        </p:nvSpPr>
        <p:spPr>
          <a:xfrm>
            <a:off x="4114800" y="5562600"/>
            <a:ext cx="5029200" cy="914400"/>
          </a:xfrm>
          <a:prstGeom prst="rect">
            <a:avLst/>
          </a:prstGeom>
          <a:solidFill>
            <a:schemeClr val="bg1"/>
          </a:solidFill>
        </p:spPr>
        <p:txBody>
          <a:bodyPr vert="horz" lIns="91440" tIns="45720" rIns="91440" bIns="45720" rtlCol="0">
            <a:normAutofit fontScale="92500" lnSpcReduction="10000"/>
          </a:bodyPr>
          <a:lstStyle/>
          <a:p>
            <a:pPr marL="342900" indent="-342900" defTabSz="914400" fontAlgn="auto">
              <a:lnSpc>
                <a:spcPct val="90000"/>
              </a:lnSpc>
              <a:spcBef>
                <a:spcPct val="20000"/>
              </a:spcBef>
              <a:spcAft>
                <a:spcPts val="0"/>
              </a:spcAft>
              <a:buFont typeface="Arial" pitchFamily="34" charset="0"/>
              <a:buChar char="•"/>
              <a:defRPr/>
            </a:pPr>
            <a:r>
              <a:rPr lang="en-US" sz="2400" dirty="0" smtClean="0">
                <a:solidFill>
                  <a:prstClr val="black"/>
                </a:solidFill>
                <a:latin typeface="Arial Narrow" pitchFamily="34" charset="0"/>
                <a:ea typeface="+mn-ea"/>
                <a:cs typeface="+mn-cs"/>
              </a:rPr>
              <a:t>In-state, Pamlico and Southeastern estuaries differentiated </a:t>
            </a:r>
            <a:r>
              <a:rPr lang="en-US" sz="1500" dirty="0" smtClean="0">
                <a:solidFill>
                  <a:prstClr val="black"/>
                </a:solidFill>
                <a:latin typeface="Arial Narrow" pitchFamily="34" charset="0"/>
                <a:ea typeface="+mn-ea"/>
                <a:cs typeface="+mn-cs"/>
              </a:rPr>
              <a:t>(</a:t>
            </a:r>
            <a:r>
              <a:rPr lang="en-US" sz="1500" dirty="0" err="1" smtClean="0">
                <a:solidFill>
                  <a:prstClr val="black"/>
                </a:solidFill>
                <a:latin typeface="Arial Narrow" pitchFamily="34" charset="0"/>
                <a:ea typeface="+mn-ea"/>
                <a:cs typeface="+mn-cs"/>
              </a:rPr>
              <a:t>Sackett</a:t>
            </a:r>
            <a:r>
              <a:rPr lang="en-US" sz="1500" dirty="0" smtClean="0">
                <a:solidFill>
                  <a:prstClr val="black"/>
                </a:solidFill>
                <a:latin typeface="Arial Narrow" pitchFamily="34" charset="0"/>
                <a:ea typeface="+mn-ea"/>
                <a:cs typeface="+mn-cs"/>
              </a:rPr>
              <a:t> 2002, Wilbur </a:t>
            </a:r>
            <a:r>
              <a:rPr lang="en-US" sz="1500" dirty="0" err="1" smtClean="0">
                <a:solidFill>
                  <a:prstClr val="black"/>
                </a:solidFill>
                <a:latin typeface="Arial Narrow" pitchFamily="34" charset="0"/>
                <a:ea typeface="+mn-ea"/>
                <a:cs typeface="+mn-cs"/>
              </a:rPr>
              <a:t>unpub</a:t>
            </a:r>
            <a:r>
              <a:rPr lang="en-US" sz="1500" dirty="0" smtClean="0">
                <a:solidFill>
                  <a:prstClr val="black"/>
                </a:solidFill>
                <a:latin typeface="Arial Narrow" pitchFamily="34" charset="0"/>
                <a:ea typeface="+mn-ea"/>
                <a:cs typeface="+mn-cs"/>
              </a:rPr>
              <a:t>. data)</a:t>
            </a:r>
            <a:r>
              <a:rPr lang="en-US" sz="2400" dirty="0" smtClean="0">
                <a:solidFill>
                  <a:prstClr val="black"/>
                </a:solidFill>
                <a:latin typeface="Arial Narrow" pitchFamily="34" charset="0"/>
                <a:ea typeface="+mn-ea"/>
                <a:cs typeface="+mn-cs"/>
              </a:rPr>
              <a:t>   </a:t>
            </a:r>
            <a:endParaRPr lang="en-US" sz="1600" dirty="0" smtClean="0">
              <a:solidFill>
                <a:prstClr val="black"/>
              </a:solidFill>
              <a:latin typeface="Arial Narrow" pitchFamily="34" charset="0"/>
              <a:ea typeface="+mn-ea"/>
              <a:cs typeface="+mn-cs"/>
            </a:endParaRPr>
          </a:p>
        </p:txBody>
      </p:sp>
      <p:cxnSp>
        <p:nvCxnSpPr>
          <p:cNvPr id="39" name="Straight Connector 38"/>
          <p:cNvCxnSpPr>
            <a:stCxn id="36" idx="7"/>
          </p:cNvCxnSpPr>
          <p:nvPr/>
        </p:nvCxnSpPr>
        <p:spPr>
          <a:xfrm flipV="1">
            <a:off x="2718967" y="990600"/>
            <a:ext cx="1929233" cy="2864037"/>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2133600" y="3810000"/>
            <a:ext cx="685800" cy="304800"/>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srgbClr val="00FF00"/>
              </a:solidFill>
              <a:latin typeface="Arial Narrow" pitchFamily="34" charset="0"/>
            </a:endParaRPr>
          </a:p>
        </p:txBody>
      </p:sp>
      <p:sp>
        <p:nvSpPr>
          <p:cNvPr id="7172" name="Rectangle 4"/>
          <p:cNvSpPr>
            <a:spLocks noGrp="1" noChangeArrowheads="1"/>
          </p:cNvSpPr>
          <p:nvPr>
            <p:ph type="body" idx="1"/>
          </p:nvPr>
        </p:nvSpPr>
        <p:spPr>
          <a:xfrm>
            <a:off x="152400" y="1219200"/>
            <a:ext cx="3200400" cy="1371600"/>
          </a:xfrm>
          <a:solidFill>
            <a:schemeClr val="bg1"/>
          </a:solidFill>
        </p:spPr>
        <p:txBody>
          <a:bodyPr>
            <a:normAutofit/>
          </a:bodyPr>
          <a:lstStyle/>
          <a:p>
            <a:pPr>
              <a:lnSpc>
                <a:spcPct val="90000"/>
              </a:lnSpc>
            </a:pPr>
            <a:r>
              <a:rPr lang="en-US" sz="2400" dirty="0" smtClean="0">
                <a:latin typeface="Arial Narrow" pitchFamily="34" charset="0"/>
              </a:rPr>
              <a:t>Coast wide, ~3 regional assemblages </a:t>
            </a:r>
            <a:r>
              <a:rPr lang="en-US" sz="1400" dirty="0" smtClean="0">
                <a:latin typeface="Arial Narrow" pitchFamily="34" charset="0"/>
              </a:rPr>
              <a:t>(Wakefield &amp; Gaffney 1996, Hoover &amp; Gaffney 2006, Gaffney 2006)</a:t>
            </a:r>
            <a:endParaRPr lang="en-US" sz="1600" dirty="0" smtClean="0">
              <a:latin typeface="Arial Narrow" pitchFamily="34" charset="0"/>
            </a:endParaRPr>
          </a:p>
        </p:txBody>
      </p:sp>
      <p:sp>
        <p:nvSpPr>
          <p:cNvPr id="49" name="TextBox 48"/>
          <p:cNvSpPr txBox="1"/>
          <p:nvPr/>
        </p:nvSpPr>
        <p:spPr>
          <a:xfrm>
            <a:off x="4724400" y="1066800"/>
            <a:ext cx="1406154" cy="369332"/>
          </a:xfrm>
          <a:prstGeom prst="rect">
            <a:avLst/>
          </a:prstGeom>
          <a:noFill/>
        </p:spPr>
        <p:txBody>
          <a:bodyPr wrap="none" rtlCol="0">
            <a:spAutoFit/>
          </a:bodyPr>
          <a:lstStyle/>
          <a:p>
            <a:pPr defTabSz="914400" fontAlgn="auto">
              <a:spcBef>
                <a:spcPts val="0"/>
              </a:spcBef>
              <a:spcAft>
                <a:spcPts val="0"/>
              </a:spcAft>
            </a:pPr>
            <a:r>
              <a:rPr lang="en-US" dirty="0" smtClean="0">
                <a:solidFill>
                  <a:prstClr val="black"/>
                </a:solidFill>
                <a:latin typeface="Arial Narrow" pitchFamily="34" charset="0"/>
                <a:ea typeface="+mn-ea"/>
                <a:cs typeface="+mn-cs"/>
              </a:rPr>
              <a:t>North Carolina</a:t>
            </a:r>
            <a:endParaRPr lang="en-US" dirty="0">
              <a:solidFill>
                <a:prstClr val="black"/>
              </a:solidFill>
              <a:latin typeface="Arial Narrow" pitchFamily="34" charset="0"/>
              <a:ea typeface="+mn-ea"/>
              <a:cs typeface="+mn-cs"/>
            </a:endParaRPr>
          </a:p>
        </p:txBody>
      </p:sp>
      <p:cxnSp>
        <p:nvCxnSpPr>
          <p:cNvPr id="50" name="Straight Connector 49"/>
          <p:cNvCxnSpPr/>
          <p:nvPr/>
        </p:nvCxnSpPr>
        <p:spPr>
          <a:xfrm>
            <a:off x="0" y="762000"/>
            <a:ext cx="9144000" cy="0"/>
          </a:xfrm>
          <a:prstGeom prst="line">
            <a:avLst/>
          </a:prstGeom>
          <a:ln w="76200" cmpd="tri">
            <a:solidFill>
              <a:schemeClr val="tx1"/>
            </a:solidFill>
          </a:ln>
        </p:spPr>
        <p:style>
          <a:lnRef idx="1">
            <a:schemeClr val="accent1"/>
          </a:lnRef>
          <a:fillRef idx="0">
            <a:schemeClr val="accent1"/>
          </a:fillRef>
          <a:effectRef idx="0">
            <a:schemeClr val="accent1"/>
          </a:effectRef>
          <a:fontRef idx="minor">
            <a:schemeClr val="tx1"/>
          </a:fontRef>
        </p:style>
      </p:cxnSp>
      <p:pic>
        <p:nvPicPr>
          <p:cNvPr id="51" name="Picture 50" descr="mai-k-lg.gif"/>
          <p:cNvPicPr>
            <a:picLocks noChangeAspect="1"/>
          </p:cNvPicPr>
          <p:nvPr/>
        </p:nvPicPr>
        <p:blipFill>
          <a:blip r:embed="rId4" cstate="print"/>
          <a:stretch>
            <a:fillRect/>
          </a:stretch>
        </p:blipFill>
        <p:spPr>
          <a:xfrm>
            <a:off x="126423" y="0"/>
            <a:ext cx="1168977" cy="685800"/>
          </a:xfrm>
          <a:prstGeom prst="rect">
            <a:avLst/>
          </a:prstGeom>
        </p:spPr>
      </p:pic>
    </p:spTree>
    <p:extLst>
      <p:ext uri="{BB962C8B-B14F-4D97-AF65-F5344CB8AC3E}">
        <p14:creationId xmlns:p14="http://schemas.microsoft.com/office/powerpoint/2010/main" val="40159897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p:cNvGrpSpPr>
            <a:grpSpLocks/>
          </p:cNvGrpSpPr>
          <p:nvPr/>
        </p:nvGrpSpPr>
        <p:grpSpPr bwMode="auto">
          <a:xfrm>
            <a:off x="0" y="866775"/>
            <a:ext cx="6096000" cy="5305425"/>
            <a:chOff x="0" y="1392"/>
            <a:chExt cx="3072" cy="2574"/>
          </a:xfrm>
        </p:grpSpPr>
        <p:pic>
          <p:nvPicPr>
            <p:cNvPr id="5" name="Picture 4" descr="nc coastal map"/>
            <p:cNvPicPr>
              <a:picLocks noChangeAspect="1" noChangeArrowheads="1"/>
            </p:cNvPicPr>
            <p:nvPr/>
          </p:nvPicPr>
          <p:blipFill>
            <a:blip r:embed="rId2" cstate="print"/>
            <a:srcRect/>
            <a:stretch>
              <a:fillRect/>
            </a:stretch>
          </p:blipFill>
          <p:spPr bwMode="auto">
            <a:xfrm>
              <a:off x="0" y="1392"/>
              <a:ext cx="3072" cy="2574"/>
            </a:xfrm>
            <a:prstGeom prst="rect">
              <a:avLst/>
            </a:prstGeom>
            <a:noFill/>
            <a:ln w="9525">
              <a:noFill/>
              <a:miter lim="800000"/>
              <a:headEnd/>
              <a:tailEnd/>
            </a:ln>
          </p:spPr>
        </p:pic>
        <p:sp>
          <p:nvSpPr>
            <p:cNvPr id="6" name="Oval 28"/>
            <p:cNvSpPr>
              <a:spLocks noChangeArrowheads="1"/>
            </p:cNvSpPr>
            <p:nvPr/>
          </p:nvSpPr>
          <p:spPr bwMode="auto">
            <a:xfrm>
              <a:off x="989" y="3190"/>
              <a:ext cx="48" cy="48"/>
            </a:xfrm>
            <a:prstGeom prst="ellipse">
              <a:avLst/>
            </a:prstGeom>
            <a:solidFill>
              <a:srgbClr val="FFFF00"/>
            </a:solidFill>
            <a:ln w="9525">
              <a:solidFill>
                <a:schemeClr val="tx1"/>
              </a:solidFill>
              <a:round/>
              <a:headEnd/>
              <a:tailEnd/>
            </a:ln>
          </p:spPr>
          <p:txBody>
            <a:bodyPr wrap="none"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7" name="Oval 29"/>
            <p:cNvSpPr>
              <a:spLocks noChangeArrowheads="1"/>
            </p:cNvSpPr>
            <p:nvPr/>
          </p:nvSpPr>
          <p:spPr bwMode="auto">
            <a:xfrm>
              <a:off x="835" y="3374"/>
              <a:ext cx="48" cy="48"/>
            </a:xfrm>
            <a:prstGeom prst="ellipse">
              <a:avLst/>
            </a:prstGeom>
            <a:solidFill>
              <a:srgbClr val="FFFF00"/>
            </a:solidFill>
            <a:ln w="9525">
              <a:solidFill>
                <a:schemeClr val="tx1"/>
              </a:solidFill>
              <a:round/>
              <a:headEnd/>
              <a:tailEnd/>
            </a:ln>
          </p:spPr>
          <p:txBody>
            <a:bodyPr wrap="none"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8" name="Oval 30"/>
            <p:cNvSpPr>
              <a:spLocks noChangeArrowheads="1"/>
            </p:cNvSpPr>
            <p:nvPr/>
          </p:nvSpPr>
          <p:spPr bwMode="auto">
            <a:xfrm>
              <a:off x="1920" y="2544"/>
              <a:ext cx="48" cy="48"/>
            </a:xfrm>
            <a:prstGeom prst="ellipse">
              <a:avLst/>
            </a:prstGeom>
            <a:solidFill>
              <a:srgbClr val="FFFF00"/>
            </a:solidFill>
            <a:ln w="9525">
              <a:solidFill>
                <a:schemeClr val="tx1"/>
              </a:solidFill>
              <a:round/>
              <a:headEnd/>
              <a:tailEnd/>
            </a:ln>
          </p:spPr>
          <p:txBody>
            <a:bodyPr wrap="none"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9" name="Oval 31"/>
            <p:cNvSpPr>
              <a:spLocks noChangeArrowheads="1"/>
            </p:cNvSpPr>
            <p:nvPr/>
          </p:nvSpPr>
          <p:spPr bwMode="auto">
            <a:xfrm>
              <a:off x="1728" y="2496"/>
              <a:ext cx="48" cy="48"/>
            </a:xfrm>
            <a:prstGeom prst="ellipse">
              <a:avLst/>
            </a:prstGeom>
            <a:solidFill>
              <a:srgbClr val="FFFF00"/>
            </a:solidFill>
            <a:ln w="9525">
              <a:solidFill>
                <a:schemeClr val="tx1"/>
              </a:solidFill>
              <a:round/>
              <a:headEnd/>
              <a:tailEnd/>
            </a:ln>
          </p:spPr>
          <p:txBody>
            <a:bodyPr wrap="none"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10" name="Oval 32"/>
            <p:cNvSpPr>
              <a:spLocks noChangeArrowheads="1"/>
            </p:cNvSpPr>
            <p:nvPr/>
          </p:nvSpPr>
          <p:spPr bwMode="auto">
            <a:xfrm>
              <a:off x="374" y="3807"/>
              <a:ext cx="48" cy="48"/>
            </a:xfrm>
            <a:prstGeom prst="ellipse">
              <a:avLst/>
            </a:prstGeom>
            <a:solidFill>
              <a:srgbClr val="FFFF00"/>
            </a:solidFill>
            <a:ln w="9525">
              <a:solidFill>
                <a:schemeClr val="tx1"/>
              </a:solidFill>
              <a:round/>
              <a:headEnd/>
              <a:tailEnd/>
            </a:ln>
          </p:spPr>
          <p:txBody>
            <a:bodyPr wrap="none"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11" name="Oval 33"/>
            <p:cNvSpPr>
              <a:spLocks noChangeArrowheads="1"/>
            </p:cNvSpPr>
            <p:nvPr/>
          </p:nvSpPr>
          <p:spPr bwMode="auto">
            <a:xfrm>
              <a:off x="2352" y="2112"/>
              <a:ext cx="48" cy="48"/>
            </a:xfrm>
            <a:prstGeom prst="ellipse">
              <a:avLst/>
            </a:prstGeom>
            <a:solidFill>
              <a:srgbClr val="FFFF00"/>
            </a:solidFill>
            <a:ln w="9525">
              <a:solidFill>
                <a:schemeClr val="tx1"/>
              </a:solidFill>
              <a:round/>
              <a:headEnd/>
              <a:tailEnd/>
            </a:ln>
          </p:spPr>
          <p:txBody>
            <a:bodyPr wrap="none"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12" name="Oval 34"/>
            <p:cNvSpPr>
              <a:spLocks noChangeArrowheads="1"/>
            </p:cNvSpPr>
            <p:nvPr/>
          </p:nvSpPr>
          <p:spPr bwMode="auto">
            <a:xfrm>
              <a:off x="2218" y="2208"/>
              <a:ext cx="48" cy="48"/>
            </a:xfrm>
            <a:prstGeom prst="ellipse">
              <a:avLst/>
            </a:prstGeom>
            <a:solidFill>
              <a:srgbClr val="FFFF00"/>
            </a:solidFill>
            <a:ln w="9525">
              <a:solidFill>
                <a:schemeClr val="tx1"/>
              </a:solidFill>
              <a:round/>
              <a:headEnd/>
              <a:tailEnd/>
            </a:ln>
          </p:spPr>
          <p:txBody>
            <a:bodyPr wrap="none"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13" name="Oval 35"/>
            <p:cNvSpPr>
              <a:spLocks noChangeArrowheads="1"/>
            </p:cNvSpPr>
            <p:nvPr/>
          </p:nvSpPr>
          <p:spPr bwMode="auto">
            <a:xfrm>
              <a:off x="2352" y="2544"/>
              <a:ext cx="48" cy="48"/>
            </a:xfrm>
            <a:prstGeom prst="ellipse">
              <a:avLst/>
            </a:prstGeom>
            <a:solidFill>
              <a:srgbClr val="FFFF00"/>
            </a:solidFill>
            <a:ln w="9525">
              <a:solidFill>
                <a:schemeClr val="tx1"/>
              </a:solidFill>
              <a:round/>
              <a:headEnd/>
              <a:tailEnd/>
            </a:ln>
          </p:spPr>
          <p:txBody>
            <a:bodyPr wrap="none"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14" name="Oval 36"/>
            <p:cNvSpPr>
              <a:spLocks noChangeArrowheads="1"/>
            </p:cNvSpPr>
            <p:nvPr/>
          </p:nvSpPr>
          <p:spPr bwMode="auto">
            <a:xfrm>
              <a:off x="2064" y="2688"/>
              <a:ext cx="48" cy="48"/>
            </a:xfrm>
            <a:prstGeom prst="ellipse">
              <a:avLst/>
            </a:prstGeom>
            <a:solidFill>
              <a:srgbClr val="FFFF00"/>
            </a:solidFill>
            <a:ln w="9525">
              <a:solidFill>
                <a:schemeClr val="tx1"/>
              </a:solidFill>
              <a:round/>
              <a:headEnd/>
              <a:tailEnd/>
            </a:ln>
          </p:spPr>
          <p:txBody>
            <a:bodyPr wrap="none"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52" name="Oval 34"/>
            <p:cNvSpPr>
              <a:spLocks noChangeArrowheads="1"/>
            </p:cNvSpPr>
            <p:nvPr/>
          </p:nvSpPr>
          <p:spPr bwMode="auto">
            <a:xfrm>
              <a:off x="2294" y="2191"/>
              <a:ext cx="48" cy="48"/>
            </a:xfrm>
            <a:prstGeom prst="ellipse">
              <a:avLst/>
            </a:prstGeom>
            <a:solidFill>
              <a:srgbClr val="FFFF00"/>
            </a:solidFill>
            <a:ln w="9525">
              <a:solidFill>
                <a:schemeClr val="tx1"/>
              </a:solidFill>
              <a:round/>
              <a:headEnd/>
              <a:tailEnd/>
            </a:ln>
          </p:spPr>
          <p:txBody>
            <a:bodyPr wrap="none"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54" name="Oval 30"/>
            <p:cNvSpPr>
              <a:spLocks noChangeArrowheads="1"/>
            </p:cNvSpPr>
            <p:nvPr/>
          </p:nvSpPr>
          <p:spPr bwMode="auto">
            <a:xfrm>
              <a:off x="1728" y="2809"/>
              <a:ext cx="48" cy="48"/>
            </a:xfrm>
            <a:prstGeom prst="ellipse">
              <a:avLst/>
            </a:prstGeom>
            <a:solidFill>
              <a:srgbClr val="FFFF00"/>
            </a:solidFill>
            <a:ln w="9525">
              <a:solidFill>
                <a:schemeClr val="tx1"/>
              </a:solidFill>
              <a:round/>
              <a:headEnd/>
              <a:tailEnd/>
            </a:ln>
          </p:spPr>
          <p:txBody>
            <a:bodyPr wrap="none"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57" name="Oval 30"/>
            <p:cNvSpPr>
              <a:spLocks noChangeArrowheads="1"/>
            </p:cNvSpPr>
            <p:nvPr/>
          </p:nvSpPr>
          <p:spPr bwMode="auto">
            <a:xfrm>
              <a:off x="1651" y="2820"/>
              <a:ext cx="48" cy="48"/>
            </a:xfrm>
            <a:prstGeom prst="ellipse">
              <a:avLst/>
            </a:prstGeom>
            <a:solidFill>
              <a:srgbClr val="FFFF00"/>
            </a:solidFill>
            <a:ln w="9525">
              <a:solidFill>
                <a:schemeClr val="tx1"/>
              </a:solidFill>
              <a:round/>
              <a:headEnd/>
              <a:tailEnd/>
            </a:ln>
          </p:spPr>
          <p:txBody>
            <a:bodyPr wrap="none"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58" name="Oval 30"/>
            <p:cNvSpPr>
              <a:spLocks noChangeArrowheads="1"/>
            </p:cNvSpPr>
            <p:nvPr/>
          </p:nvSpPr>
          <p:spPr bwMode="auto">
            <a:xfrm>
              <a:off x="1574" y="2846"/>
              <a:ext cx="48" cy="48"/>
            </a:xfrm>
            <a:prstGeom prst="ellipse">
              <a:avLst/>
            </a:prstGeom>
            <a:solidFill>
              <a:srgbClr val="FFFF00"/>
            </a:solidFill>
            <a:ln w="9525">
              <a:solidFill>
                <a:schemeClr val="tx1"/>
              </a:solidFill>
              <a:round/>
              <a:headEnd/>
              <a:tailEnd/>
            </a:ln>
          </p:spPr>
          <p:txBody>
            <a:bodyPr wrap="none"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59" name="Oval 30"/>
            <p:cNvSpPr>
              <a:spLocks noChangeArrowheads="1"/>
            </p:cNvSpPr>
            <p:nvPr/>
          </p:nvSpPr>
          <p:spPr bwMode="auto">
            <a:xfrm>
              <a:off x="1603" y="3031"/>
              <a:ext cx="48" cy="48"/>
            </a:xfrm>
            <a:prstGeom prst="ellipse">
              <a:avLst/>
            </a:prstGeom>
            <a:solidFill>
              <a:srgbClr val="FFFF00"/>
            </a:solidFill>
            <a:ln w="9525">
              <a:solidFill>
                <a:schemeClr val="tx1"/>
              </a:solidFill>
              <a:round/>
              <a:headEnd/>
              <a:tailEnd/>
            </a:ln>
          </p:spPr>
          <p:txBody>
            <a:bodyPr wrap="none"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60" name="Oval 30"/>
            <p:cNvSpPr>
              <a:spLocks noChangeArrowheads="1"/>
            </p:cNvSpPr>
            <p:nvPr/>
          </p:nvSpPr>
          <p:spPr bwMode="auto">
            <a:xfrm>
              <a:off x="1459" y="3042"/>
              <a:ext cx="48" cy="48"/>
            </a:xfrm>
            <a:prstGeom prst="ellipse">
              <a:avLst/>
            </a:prstGeom>
            <a:solidFill>
              <a:srgbClr val="FFFF00"/>
            </a:solidFill>
            <a:ln w="9525">
              <a:solidFill>
                <a:schemeClr val="tx1"/>
              </a:solidFill>
              <a:round/>
              <a:headEnd/>
              <a:tailEnd/>
            </a:ln>
          </p:spPr>
          <p:txBody>
            <a:bodyPr wrap="none"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61" name="Oval 30"/>
            <p:cNvSpPr>
              <a:spLocks noChangeArrowheads="1"/>
            </p:cNvSpPr>
            <p:nvPr/>
          </p:nvSpPr>
          <p:spPr bwMode="auto">
            <a:xfrm>
              <a:off x="1651" y="2524"/>
              <a:ext cx="48" cy="48"/>
            </a:xfrm>
            <a:prstGeom prst="ellipse">
              <a:avLst/>
            </a:prstGeom>
            <a:solidFill>
              <a:srgbClr val="FFFF00"/>
            </a:solidFill>
            <a:ln w="9525">
              <a:solidFill>
                <a:schemeClr val="tx1"/>
              </a:solidFill>
              <a:round/>
              <a:headEnd/>
              <a:tailEnd/>
            </a:ln>
          </p:spPr>
          <p:txBody>
            <a:bodyPr wrap="none" anchor="ct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grpSp>
      <p:sp>
        <p:nvSpPr>
          <p:cNvPr id="15" name="Rectangle 2"/>
          <p:cNvSpPr txBox="1">
            <a:spLocks noChangeArrowheads="1"/>
          </p:cNvSpPr>
          <p:nvPr/>
        </p:nvSpPr>
        <p:spPr>
          <a:xfrm>
            <a:off x="1295400" y="76200"/>
            <a:ext cx="7467600" cy="715962"/>
          </a:xfrm>
          <a:prstGeom prst="rect">
            <a:avLst/>
          </a:prstGeom>
        </p:spPr>
        <p:txBody>
          <a:bodyPr vert="horz" lIns="91440" tIns="45720" rIns="91440" bIns="45720" rtlCol="0" anchor="ctr">
            <a:normAutofit/>
          </a:bodyPr>
          <a:lstStyle/>
          <a:p>
            <a:pPr defTabSz="914400" fontAlgn="auto">
              <a:spcAft>
                <a:spcPts val="0"/>
              </a:spcAft>
              <a:defRPr/>
            </a:pPr>
            <a:r>
              <a:rPr lang="en-US" sz="3200" dirty="0" smtClean="0">
                <a:solidFill>
                  <a:prstClr val="black"/>
                </a:solidFill>
                <a:latin typeface="Arial Narrow" pitchFamily="34" charset="0"/>
                <a:ea typeface="+mn-ea"/>
                <a:cs typeface="+mn-cs"/>
              </a:rPr>
              <a:t>What are the oyster disease challenges?</a:t>
            </a:r>
          </a:p>
        </p:txBody>
      </p:sp>
      <p:pic>
        <p:nvPicPr>
          <p:cNvPr id="17" name="Picture 6" descr="perk"/>
          <p:cNvPicPr>
            <a:picLocks noChangeAspect="1" noChangeArrowheads="1"/>
          </p:cNvPicPr>
          <p:nvPr/>
        </p:nvPicPr>
        <p:blipFill>
          <a:blip r:embed="rId3" cstate="print"/>
          <a:srcRect l="3125" t="2609"/>
          <a:stretch>
            <a:fillRect/>
          </a:stretch>
        </p:blipFill>
        <p:spPr bwMode="auto">
          <a:xfrm>
            <a:off x="2209800" y="5181600"/>
            <a:ext cx="2362200" cy="1676400"/>
          </a:xfrm>
          <a:prstGeom prst="rect">
            <a:avLst/>
          </a:prstGeom>
          <a:noFill/>
          <a:ln w="9525">
            <a:noFill/>
            <a:miter lim="800000"/>
            <a:headEnd/>
            <a:tailEnd/>
          </a:ln>
        </p:spPr>
      </p:pic>
      <p:pic>
        <p:nvPicPr>
          <p:cNvPr id="18" name="Picture 7" descr="haplo"/>
          <p:cNvPicPr>
            <a:picLocks noChangeAspect="1" noChangeArrowheads="1"/>
          </p:cNvPicPr>
          <p:nvPr/>
        </p:nvPicPr>
        <p:blipFill>
          <a:blip r:embed="rId4" cstate="print"/>
          <a:srcRect/>
          <a:stretch>
            <a:fillRect/>
          </a:stretch>
        </p:blipFill>
        <p:spPr bwMode="auto">
          <a:xfrm>
            <a:off x="4495800" y="5200650"/>
            <a:ext cx="2209800" cy="1657350"/>
          </a:xfrm>
          <a:prstGeom prst="rect">
            <a:avLst/>
          </a:prstGeom>
          <a:noFill/>
          <a:ln w="9525">
            <a:noFill/>
            <a:miter lim="800000"/>
            <a:headEnd/>
            <a:tailEnd/>
          </a:ln>
        </p:spPr>
      </p:pic>
      <p:sp>
        <p:nvSpPr>
          <p:cNvPr id="20" name="Line 9"/>
          <p:cNvSpPr>
            <a:spLocks noChangeShapeType="1"/>
          </p:cNvSpPr>
          <p:nvPr/>
        </p:nvSpPr>
        <p:spPr bwMode="auto">
          <a:xfrm flipH="1">
            <a:off x="3048000" y="5562600"/>
            <a:ext cx="152400" cy="838200"/>
          </a:xfrm>
          <a:prstGeom prst="line">
            <a:avLst/>
          </a:prstGeom>
          <a:noFill/>
          <a:ln w="9525">
            <a:solidFill>
              <a:schemeClr val="tx1"/>
            </a:solidFill>
            <a:round/>
            <a:headEnd/>
            <a:tailEnd type="triangle" w="med" len="med"/>
          </a:ln>
        </p:spPr>
        <p:txBody>
          <a:bodyP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21" name="Line 10"/>
          <p:cNvSpPr>
            <a:spLocks noChangeShapeType="1"/>
          </p:cNvSpPr>
          <p:nvPr/>
        </p:nvSpPr>
        <p:spPr bwMode="auto">
          <a:xfrm>
            <a:off x="3200400" y="5562600"/>
            <a:ext cx="533400" cy="381000"/>
          </a:xfrm>
          <a:prstGeom prst="line">
            <a:avLst/>
          </a:prstGeom>
          <a:noFill/>
          <a:ln w="9525">
            <a:solidFill>
              <a:schemeClr val="tx1"/>
            </a:solidFill>
            <a:round/>
            <a:headEnd/>
            <a:tailEnd type="triangle" w="med" len="med"/>
          </a:ln>
        </p:spPr>
        <p:txBody>
          <a:bodyP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22" name="Line 12"/>
          <p:cNvSpPr>
            <a:spLocks noChangeShapeType="1"/>
          </p:cNvSpPr>
          <p:nvPr/>
        </p:nvSpPr>
        <p:spPr bwMode="auto">
          <a:xfrm flipH="1">
            <a:off x="5791200" y="5638800"/>
            <a:ext cx="0" cy="304800"/>
          </a:xfrm>
          <a:prstGeom prst="line">
            <a:avLst/>
          </a:prstGeom>
          <a:noFill/>
          <a:ln w="9525">
            <a:solidFill>
              <a:schemeClr val="tx1"/>
            </a:solidFill>
            <a:round/>
            <a:headEnd/>
            <a:tailEnd type="triangle" w="med" len="med"/>
          </a:ln>
        </p:spPr>
        <p:txBody>
          <a:bodyP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pic>
        <p:nvPicPr>
          <p:cNvPr id="23" name="Picture 17"/>
          <p:cNvPicPr>
            <a:picLocks noChangeAspect="1" noChangeArrowheads="1"/>
          </p:cNvPicPr>
          <p:nvPr/>
        </p:nvPicPr>
        <p:blipFill>
          <a:blip r:embed="rId5" cstate="print"/>
          <a:srcRect/>
          <a:stretch>
            <a:fillRect/>
          </a:stretch>
        </p:blipFill>
        <p:spPr bwMode="auto">
          <a:xfrm>
            <a:off x="6705600" y="5181600"/>
            <a:ext cx="2438400" cy="1676400"/>
          </a:xfrm>
          <a:prstGeom prst="rect">
            <a:avLst/>
          </a:prstGeom>
          <a:noFill/>
          <a:ln w="9525">
            <a:noFill/>
            <a:miter lim="800000"/>
            <a:headEnd/>
            <a:tailEnd/>
          </a:ln>
        </p:spPr>
      </p:pic>
      <p:sp>
        <p:nvSpPr>
          <p:cNvPr id="24" name="Text Box 24"/>
          <p:cNvSpPr txBox="1">
            <a:spLocks noChangeArrowheads="1"/>
          </p:cNvSpPr>
          <p:nvPr/>
        </p:nvSpPr>
        <p:spPr bwMode="auto">
          <a:xfrm>
            <a:off x="6858000" y="6581001"/>
            <a:ext cx="2286000" cy="246221"/>
          </a:xfrm>
          <a:prstGeom prst="rect">
            <a:avLst/>
          </a:prstGeom>
          <a:solidFill>
            <a:schemeClr val="bg1"/>
          </a:solidFill>
          <a:ln w="9525">
            <a:noFill/>
            <a:miter lim="800000"/>
            <a:headEnd/>
            <a:tailEnd/>
          </a:ln>
        </p:spPr>
        <p:txBody>
          <a:bodyPr wrap="square">
            <a:spAutoFit/>
          </a:bodyPr>
          <a:lstStyle/>
          <a:p>
            <a:pPr algn="r" defTabSz="914400" fontAlgn="auto">
              <a:spcBef>
                <a:spcPts val="0"/>
              </a:spcBef>
              <a:spcAft>
                <a:spcPts val="0"/>
              </a:spcAft>
            </a:pPr>
            <a:r>
              <a:rPr lang="en-US" sz="1000" dirty="0">
                <a:solidFill>
                  <a:prstClr val="black"/>
                </a:solidFill>
                <a:latin typeface="Arial Narrow" pitchFamily="34" charset="0"/>
                <a:ea typeface="+mn-ea"/>
                <a:cs typeface="+mn-cs"/>
              </a:rPr>
              <a:t>Parasite </a:t>
            </a:r>
            <a:r>
              <a:rPr lang="en-US" sz="1000" dirty="0" smtClean="0">
                <a:solidFill>
                  <a:prstClr val="black"/>
                </a:solidFill>
                <a:latin typeface="Arial Narrow" pitchFamily="34" charset="0"/>
                <a:ea typeface="+mn-ea"/>
                <a:cs typeface="+mn-cs"/>
              </a:rPr>
              <a:t>photos: VIMS </a:t>
            </a:r>
            <a:r>
              <a:rPr lang="en-US" sz="1000" dirty="0">
                <a:solidFill>
                  <a:prstClr val="black"/>
                </a:solidFill>
                <a:latin typeface="Arial Narrow" pitchFamily="34" charset="0"/>
                <a:ea typeface="+mn-ea"/>
                <a:cs typeface="+mn-cs"/>
              </a:rPr>
              <a:t>shellfish pathology lab</a:t>
            </a:r>
          </a:p>
        </p:txBody>
      </p:sp>
      <p:sp>
        <p:nvSpPr>
          <p:cNvPr id="25" name="Line 26"/>
          <p:cNvSpPr>
            <a:spLocks noChangeShapeType="1"/>
          </p:cNvSpPr>
          <p:nvPr/>
        </p:nvSpPr>
        <p:spPr bwMode="auto">
          <a:xfrm flipH="1">
            <a:off x="7239000" y="5365750"/>
            <a:ext cx="152400" cy="685800"/>
          </a:xfrm>
          <a:prstGeom prst="line">
            <a:avLst/>
          </a:prstGeom>
          <a:noFill/>
          <a:ln w="9525">
            <a:solidFill>
              <a:schemeClr val="tx1"/>
            </a:solidFill>
            <a:round/>
            <a:headEnd/>
            <a:tailEnd type="triangle" w="med" len="med"/>
          </a:ln>
        </p:spPr>
        <p:txBody>
          <a:bodyP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26" name="Line 27"/>
          <p:cNvSpPr>
            <a:spLocks noChangeShapeType="1"/>
          </p:cNvSpPr>
          <p:nvPr/>
        </p:nvSpPr>
        <p:spPr bwMode="auto">
          <a:xfrm>
            <a:off x="7391400" y="5365750"/>
            <a:ext cx="457200" cy="533400"/>
          </a:xfrm>
          <a:prstGeom prst="line">
            <a:avLst/>
          </a:prstGeom>
          <a:noFill/>
          <a:ln w="9525">
            <a:solidFill>
              <a:schemeClr val="tx1"/>
            </a:solidFill>
            <a:round/>
            <a:headEnd/>
            <a:tailEnd type="triangle" w="med" len="med"/>
          </a:ln>
        </p:spPr>
        <p:txBody>
          <a:bodyPr/>
          <a:lstStyle/>
          <a:p>
            <a:pPr defTabSz="914400" fontAlgn="auto">
              <a:spcBef>
                <a:spcPts val="0"/>
              </a:spcBef>
              <a:spcAft>
                <a:spcPts val="0"/>
              </a:spcAft>
            </a:pPr>
            <a:endParaRPr lang="en-US">
              <a:solidFill>
                <a:prstClr val="black"/>
              </a:solidFill>
              <a:latin typeface="Arial Narrow" pitchFamily="34" charset="0"/>
              <a:ea typeface="+mn-ea"/>
              <a:cs typeface="+mn-cs"/>
            </a:endParaRPr>
          </a:p>
        </p:txBody>
      </p:sp>
      <p:sp>
        <p:nvSpPr>
          <p:cNvPr id="27" name="Text Box 37"/>
          <p:cNvSpPr txBox="1">
            <a:spLocks noChangeArrowheads="1"/>
          </p:cNvSpPr>
          <p:nvPr/>
        </p:nvSpPr>
        <p:spPr bwMode="auto">
          <a:xfrm>
            <a:off x="0" y="2362200"/>
            <a:ext cx="1676400" cy="1200329"/>
          </a:xfrm>
          <a:prstGeom prst="rect">
            <a:avLst/>
          </a:prstGeom>
          <a:noFill/>
          <a:ln w="9525">
            <a:noFill/>
            <a:miter lim="800000"/>
            <a:headEnd/>
            <a:tailEnd/>
          </a:ln>
        </p:spPr>
        <p:txBody>
          <a:bodyPr wrap="square">
            <a:spAutoFit/>
          </a:bodyPr>
          <a:lstStyle/>
          <a:p>
            <a:pPr algn="ctr" defTabSz="914400" fontAlgn="auto">
              <a:spcBef>
                <a:spcPts val="0"/>
              </a:spcBef>
              <a:spcAft>
                <a:spcPts val="0"/>
              </a:spcAft>
            </a:pPr>
            <a:r>
              <a:rPr lang="en-US" dirty="0">
                <a:solidFill>
                  <a:prstClr val="black"/>
                </a:solidFill>
                <a:latin typeface="Arial Narrow" pitchFamily="34" charset="0"/>
                <a:ea typeface="+mn-ea"/>
                <a:cs typeface="+mn-cs"/>
              </a:rPr>
              <a:t>Parasite</a:t>
            </a:r>
          </a:p>
          <a:p>
            <a:pPr algn="ctr" defTabSz="914400" fontAlgn="auto">
              <a:spcBef>
                <a:spcPts val="0"/>
              </a:spcBef>
              <a:spcAft>
                <a:spcPts val="0"/>
              </a:spcAft>
            </a:pPr>
            <a:r>
              <a:rPr lang="en-US" dirty="0" smtClean="0">
                <a:solidFill>
                  <a:prstClr val="black"/>
                </a:solidFill>
                <a:latin typeface="Arial Narrow" pitchFamily="34" charset="0"/>
                <a:ea typeface="+mn-ea"/>
                <a:cs typeface="+mn-cs"/>
              </a:rPr>
              <a:t>Prevalence</a:t>
            </a:r>
          </a:p>
          <a:p>
            <a:pPr algn="ctr" defTabSz="914400" fontAlgn="auto">
              <a:spcBef>
                <a:spcPts val="0"/>
              </a:spcBef>
              <a:spcAft>
                <a:spcPts val="0"/>
              </a:spcAft>
            </a:pPr>
            <a:r>
              <a:rPr lang="en-US" dirty="0" smtClean="0">
                <a:solidFill>
                  <a:prstClr val="black"/>
                </a:solidFill>
                <a:latin typeface="Arial Narrow" pitchFamily="34" charset="0"/>
                <a:ea typeface="+mn-ea"/>
                <a:cs typeface="+mn-cs"/>
              </a:rPr>
              <a:t>2009 sample sites</a:t>
            </a:r>
            <a:endParaRPr lang="en-US" dirty="0">
              <a:solidFill>
                <a:prstClr val="black"/>
              </a:solidFill>
              <a:latin typeface="Arial Narrow" pitchFamily="34" charset="0"/>
              <a:ea typeface="+mn-ea"/>
              <a:cs typeface="+mn-cs"/>
            </a:endParaRPr>
          </a:p>
        </p:txBody>
      </p:sp>
      <p:sp>
        <p:nvSpPr>
          <p:cNvPr id="31" name="Text Box 42"/>
          <p:cNvSpPr txBox="1">
            <a:spLocks noChangeArrowheads="1"/>
          </p:cNvSpPr>
          <p:nvPr/>
        </p:nvSpPr>
        <p:spPr bwMode="auto">
          <a:xfrm>
            <a:off x="3276600" y="2819400"/>
            <a:ext cx="457200" cy="307777"/>
          </a:xfrm>
          <a:prstGeom prst="rect">
            <a:avLst/>
          </a:prstGeom>
          <a:solidFill>
            <a:schemeClr val="bg1"/>
          </a:solidFill>
          <a:ln w="9525">
            <a:noFill/>
            <a:miter lim="800000"/>
            <a:headEnd/>
            <a:tailEnd/>
          </a:ln>
        </p:spPr>
        <p:txBody>
          <a:bodyPr wrap="square">
            <a:spAutoFit/>
          </a:bodyPr>
          <a:lstStyle/>
          <a:p>
            <a:pPr defTabSz="914400" fontAlgn="auto">
              <a:spcBef>
                <a:spcPts val="0"/>
              </a:spcBef>
              <a:spcAft>
                <a:spcPts val="0"/>
              </a:spcAft>
            </a:pPr>
            <a:r>
              <a:rPr lang="en-US" sz="1400" dirty="0" smtClean="0">
                <a:solidFill>
                  <a:prstClr val="black"/>
                </a:solidFill>
                <a:latin typeface="Arial Narrow" pitchFamily="34" charset="0"/>
                <a:ea typeface="+mn-ea"/>
                <a:cs typeface="+mn-cs"/>
              </a:rPr>
              <a:t>DB</a:t>
            </a:r>
            <a:endParaRPr lang="en-US" sz="1400" dirty="0">
              <a:solidFill>
                <a:prstClr val="black"/>
              </a:solidFill>
              <a:latin typeface="Arial Narrow" pitchFamily="34" charset="0"/>
              <a:ea typeface="+mn-ea"/>
              <a:cs typeface="+mn-cs"/>
            </a:endParaRPr>
          </a:p>
        </p:txBody>
      </p:sp>
      <p:sp>
        <p:nvSpPr>
          <p:cNvPr id="46" name="Text Box 11"/>
          <p:cNvSpPr txBox="1">
            <a:spLocks noChangeArrowheads="1"/>
          </p:cNvSpPr>
          <p:nvPr/>
        </p:nvSpPr>
        <p:spPr bwMode="auto">
          <a:xfrm>
            <a:off x="4495800" y="5029200"/>
            <a:ext cx="1754188" cy="641350"/>
          </a:xfrm>
          <a:prstGeom prst="rect">
            <a:avLst/>
          </a:prstGeom>
          <a:solidFill>
            <a:schemeClr val="bg1"/>
          </a:solidFill>
          <a:ln w="9525">
            <a:noFill/>
            <a:miter lim="800000"/>
            <a:headEnd/>
            <a:tailEnd/>
          </a:ln>
        </p:spPr>
        <p:txBody>
          <a:bodyPr wrap="square">
            <a:spAutoFit/>
          </a:bodyPr>
          <a:lstStyle/>
          <a:p>
            <a:pPr algn="ctr" defTabSz="914400" fontAlgn="auto">
              <a:spcBef>
                <a:spcPts val="0"/>
              </a:spcBef>
              <a:spcAft>
                <a:spcPts val="0"/>
              </a:spcAft>
            </a:pPr>
            <a:r>
              <a:rPr lang="en-US" b="1" i="1" dirty="0" err="1">
                <a:solidFill>
                  <a:srgbClr val="0000FF"/>
                </a:solidFill>
                <a:latin typeface="Arial Narrow" pitchFamily="34" charset="0"/>
                <a:ea typeface="+mn-ea"/>
                <a:cs typeface="+mn-cs"/>
              </a:rPr>
              <a:t>Haplosporidium</a:t>
            </a:r>
            <a:r>
              <a:rPr lang="en-US" b="1" i="1" dirty="0">
                <a:solidFill>
                  <a:srgbClr val="0000FF"/>
                </a:solidFill>
                <a:latin typeface="Arial Narrow" pitchFamily="34" charset="0"/>
                <a:ea typeface="+mn-ea"/>
                <a:cs typeface="+mn-cs"/>
              </a:rPr>
              <a:t> </a:t>
            </a:r>
            <a:r>
              <a:rPr lang="en-US" b="1" i="1" dirty="0" err="1">
                <a:solidFill>
                  <a:srgbClr val="0000FF"/>
                </a:solidFill>
                <a:latin typeface="Arial Narrow" pitchFamily="34" charset="0"/>
                <a:ea typeface="+mn-ea"/>
                <a:cs typeface="+mn-cs"/>
              </a:rPr>
              <a:t>nelsoni</a:t>
            </a:r>
            <a:endParaRPr lang="en-US" b="1" dirty="0">
              <a:solidFill>
                <a:srgbClr val="0000FF"/>
              </a:solidFill>
              <a:latin typeface="Arial Narrow" pitchFamily="34" charset="0"/>
              <a:ea typeface="+mn-ea"/>
              <a:cs typeface="+mn-cs"/>
            </a:endParaRPr>
          </a:p>
        </p:txBody>
      </p:sp>
      <p:sp>
        <p:nvSpPr>
          <p:cNvPr id="47" name="Text Box 25"/>
          <p:cNvSpPr txBox="1">
            <a:spLocks noChangeArrowheads="1"/>
          </p:cNvSpPr>
          <p:nvPr/>
        </p:nvSpPr>
        <p:spPr bwMode="auto">
          <a:xfrm>
            <a:off x="6705600" y="5119688"/>
            <a:ext cx="1371600" cy="366712"/>
          </a:xfrm>
          <a:prstGeom prst="rect">
            <a:avLst/>
          </a:prstGeom>
          <a:solidFill>
            <a:schemeClr val="bg1"/>
          </a:solidFill>
          <a:ln w="9525">
            <a:noFill/>
            <a:miter lim="800000"/>
            <a:headEnd/>
            <a:tailEnd/>
          </a:ln>
        </p:spPr>
        <p:txBody>
          <a:bodyPr>
            <a:spAutoFit/>
          </a:bodyPr>
          <a:lstStyle/>
          <a:p>
            <a:pPr defTabSz="914400" fontAlgn="auto">
              <a:spcBef>
                <a:spcPts val="0"/>
              </a:spcBef>
              <a:spcAft>
                <a:spcPts val="0"/>
              </a:spcAft>
            </a:pPr>
            <a:r>
              <a:rPr lang="en-US" b="1" i="1" dirty="0" err="1">
                <a:solidFill>
                  <a:srgbClr val="FF0000"/>
                </a:solidFill>
                <a:latin typeface="Arial Narrow" pitchFamily="34" charset="0"/>
                <a:ea typeface="+mn-ea"/>
                <a:cs typeface="+mn-cs"/>
              </a:rPr>
              <a:t>Bonamia</a:t>
            </a:r>
            <a:r>
              <a:rPr lang="en-US" b="1" i="1" dirty="0">
                <a:solidFill>
                  <a:srgbClr val="FF0000"/>
                </a:solidFill>
                <a:latin typeface="Arial Narrow" pitchFamily="34" charset="0"/>
                <a:ea typeface="+mn-ea"/>
                <a:cs typeface="+mn-cs"/>
              </a:rPr>
              <a:t> </a:t>
            </a:r>
            <a:r>
              <a:rPr lang="en-US" b="1" dirty="0">
                <a:solidFill>
                  <a:srgbClr val="FF0000"/>
                </a:solidFill>
                <a:latin typeface="Arial Narrow" pitchFamily="34" charset="0"/>
                <a:ea typeface="+mn-ea"/>
                <a:cs typeface="+mn-cs"/>
              </a:rPr>
              <a:t>sp.</a:t>
            </a:r>
          </a:p>
        </p:txBody>
      </p:sp>
      <p:sp>
        <p:nvSpPr>
          <p:cNvPr id="19" name="Text Box 8"/>
          <p:cNvSpPr txBox="1">
            <a:spLocks noChangeArrowheads="1"/>
          </p:cNvSpPr>
          <p:nvPr/>
        </p:nvSpPr>
        <p:spPr bwMode="auto">
          <a:xfrm>
            <a:off x="2209800" y="5181600"/>
            <a:ext cx="1219200" cy="646331"/>
          </a:xfrm>
          <a:prstGeom prst="rect">
            <a:avLst/>
          </a:prstGeom>
          <a:solidFill>
            <a:schemeClr val="bg1"/>
          </a:solidFill>
          <a:ln w="9525">
            <a:noFill/>
            <a:miter lim="800000"/>
            <a:headEnd/>
            <a:tailEnd/>
          </a:ln>
        </p:spPr>
        <p:txBody>
          <a:bodyPr wrap="square">
            <a:spAutoFit/>
          </a:bodyPr>
          <a:lstStyle/>
          <a:p>
            <a:pPr defTabSz="914400" fontAlgn="auto">
              <a:spcBef>
                <a:spcPts val="0"/>
              </a:spcBef>
              <a:spcAft>
                <a:spcPts val="0"/>
              </a:spcAft>
            </a:pPr>
            <a:r>
              <a:rPr lang="en-US" b="1" i="1">
                <a:solidFill>
                  <a:srgbClr val="009900"/>
                </a:solidFill>
                <a:latin typeface="Arial Narrow" pitchFamily="34" charset="0"/>
                <a:ea typeface="+mn-ea"/>
                <a:cs typeface="+mn-cs"/>
              </a:rPr>
              <a:t>Perkinsus marinus</a:t>
            </a:r>
            <a:endParaRPr lang="en-US" b="1">
              <a:solidFill>
                <a:srgbClr val="009900"/>
              </a:solidFill>
              <a:latin typeface="Arial Narrow" pitchFamily="34" charset="0"/>
              <a:ea typeface="+mn-ea"/>
              <a:cs typeface="+mn-cs"/>
            </a:endParaRPr>
          </a:p>
        </p:txBody>
      </p:sp>
      <p:cxnSp>
        <p:nvCxnSpPr>
          <p:cNvPr id="53" name="Straight Connector 52"/>
          <p:cNvCxnSpPr/>
          <p:nvPr/>
        </p:nvCxnSpPr>
        <p:spPr>
          <a:xfrm>
            <a:off x="0" y="762000"/>
            <a:ext cx="9144000" cy="0"/>
          </a:xfrm>
          <a:prstGeom prst="line">
            <a:avLst/>
          </a:prstGeom>
          <a:ln w="76200" cmpd="tri">
            <a:solidFill>
              <a:schemeClr val="tx1"/>
            </a:solidFill>
          </a:ln>
        </p:spPr>
        <p:style>
          <a:lnRef idx="1">
            <a:schemeClr val="accent1"/>
          </a:lnRef>
          <a:fillRef idx="0">
            <a:schemeClr val="accent1"/>
          </a:fillRef>
          <a:effectRef idx="0">
            <a:schemeClr val="accent1"/>
          </a:effectRef>
          <a:fontRef idx="minor">
            <a:schemeClr val="tx1"/>
          </a:fontRef>
        </p:style>
      </p:cxnSp>
      <p:pic>
        <p:nvPicPr>
          <p:cNvPr id="55" name="Picture 54" descr="mai-k-lg.gif"/>
          <p:cNvPicPr>
            <a:picLocks noChangeAspect="1"/>
          </p:cNvPicPr>
          <p:nvPr/>
        </p:nvPicPr>
        <p:blipFill>
          <a:blip r:embed="rId6" cstate="print"/>
          <a:stretch>
            <a:fillRect/>
          </a:stretch>
        </p:blipFill>
        <p:spPr>
          <a:xfrm>
            <a:off x="126423" y="0"/>
            <a:ext cx="1168977" cy="685800"/>
          </a:xfrm>
          <a:prstGeom prst="rect">
            <a:avLst/>
          </a:prstGeom>
        </p:spPr>
      </p:pic>
      <p:sp>
        <p:nvSpPr>
          <p:cNvPr id="62" name="Text Box 42"/>
          <p:cNvSpPr txBox="1">
            <a:spLocks noChangeArrowheads="1"/>
          </p:cNvSpPr>
          <p:nvPr/>
        </p:nvSpPr>
        <p:spPr bwMode="auto">
          <a:xfrm>
            <a:off x="3657600" y="2895600"/>
            <a:ext cx="457200" cy="307777"/>
          </a:xfrm>
          <a:prstGeom prst="rect">
            <a:avLst/>
          </a:prstGeom>
          <a:solidFill>
            <a:schemeClr val="bg1"/>
          </a:solidFill>
          <a:ln w="9525">
            <a:noFill/>
            <a:miter lim="800000"/>
            <a:headEnd/>
            <a:tailEnd/>
          </a:ln>
        </p:spPr>
        <p:txBody>
          <a:bodyPr wrap="square">
            <a:spAutoFit/>
          </a:bodyPr>
          <a:lstStyle/>
          <a:p>
            <a:pPr defTabSz="914400" fontAlgn="auto">
              <a:spcBef>
                <a:spcPts val="0"/>
              </a:spcBef>
              <a:spcAft>
                <a:spcPts val="0"/>
              </a:spcAft>
            </a:pPr>
            <a:r>
              <a:rPr lang="en-US" sz="1400" dirty="0">
                <a:solidFill>
                  <a:prstClr val="black"/>
                </a:solidFill>
                <a:latin typeface="Arial Narrow" pitchFamily="34" charset="0"/>
                <a:ea typeface="+mn-ea"/>
                <a:cs typeface="+mn-cs"/>
              </a:rPr>
              <a:t>W</a:t>
            </a:r>
            <a:r>
              <a:rPr lang="en-US" sz="1400" dirty="0" smtClean="0">
                <a:solidFill>
                  <a:prstClr val="black"/>
                </a:solidFill>
                <a:latin typeface="Arial Narrow" pitchFamily="34" charset="0"/>
                <a:ea typeface="+mn-ea"/>
                <a:cs typeface="+mn-cs"/>
              </a:rPr>
              <a:t>B</a:t>
            </a:r>
            <a:endParaRPr lang="en-US" sz="1400" dirty="0">
              <a:solidFill>
                <a:prstClr val="black"/>
              </a:solidFill>
              <a:latin typeface="Arial Narrow" pitchFamily="34" charset="0"/>
              <a:ea typeface="+mn-ea"/>
              <a:cs typeface="+mn-cs"/>
            </a:endParaRPr>
          </a:p>
        </p:txBody>
      </p:sp>
      <p:sp>
        <p:nvSpPr>
          <p:cNvPr id="63" name="Text Box 42"/>
          <p:cNvSpPr txBox="1">
            <a:spLocks noChangeArrowheads="1"/>
          </p:cNvSpPr>
          <p:nvPr/>
        </p:nvSpPr>
        <p:spPr bwMode="auto">
          <a:xfrm>
            <a:off x="2819400" y="3124200"/>
            <a:ext cx="457200" cy="307777"/>
          </a:xfrm>
          <a:prstGeom prst="rect">
            <a:avLst/>
          </a:prstGeom>
          <a:solidFill>
            <a:schemeClr val="bg1"/>
          </a:solidFill>
          <a:ln w="9525">
            <a:noFill/>
            <a:miter lim="800000"/>
            <a:headEnd/>
            <a:tailEnd/>
          </a:ln>
        </p:spPr>
        <p:txBody>
          <a:bodyPr wrap="square">
            <a:spAutoFit/>
          </a:bodyPr>
          <a:lstStyle/>
          <a:p>
            <a:pPr defTabSz="914400" fontAlgn="auto">
              <a:spcBef>
                <a:spcPts val="0"/>
              </a:spcBef>
              <a:spcAft>
                <a:spcPts val="0"/>
              </a:spcAft>
            </a:pPr>
            <a:r>
              <a:rPr lang="en-US" sz="1400" dirty="0" smtClean="0">
                <a:solidFill>
                  <a:prstClr val="black"/>
                </a:solidFill>
                <a:latin typeface="Arial Narrow" pitchFamily="34" charset="0"/>
                <a:ea typeface="+mn-ea"/>
                <a:cs typeface="+mn-cs"/>
              </a:rPr>
              <a:t>PR</a:t>
            </a:r>
            <a:endParaRPr lang="en-US" sz="1400" dirty="0">
              <a:solidFill>
                <a:prstClr val="black"/>
              </a:solidFill>
              <a:latin typeface="Arial Narrow" pitchFamily="34" charset="0"/>
              <a:ea typeface="+mn-ea"/>
              <a:cs typeface="+mn-cs"/>
            </a:endParaRPr>
          </a:p>
        </p:txBody>
      </p:sp>
      <p:sp>
        <p:nvSpPr>
          <p:cNvPr id="64" name="Text Box 42"/>
          <p:cNvSpPr txBox="1">
            <a:spLocks noChangeArrowheads="1"/>
          </p:cNvSpPr>
          <p:nvPr/>
        </p:nvSpPr>
        <p:spPr bwMode="auto">
          <a:xfrm>
            <a:off x="3962400" y="2438400"/>
            <a:ext cx="381000" cy="307777"/>
          </a:xfrm>
          <a:prstGeom prst="rect">
            <a:avLst/>
          </a:prstGeom>
          <a:solidFill>
            <a:schemeClr val="bg1"/>
          </a:solidFill>
          <a:ln w="9525">
            <a:noFill/>
            <a:miter lim="800000"/>
            <a:headEnd/>
            <a:tailEnd/>
          </a:ln>
        </p:spPr>
        <p:txBody>
          <a:bodyPr wrap="square">
            <a:spAutoFit/>
          </a:bodyPr>
          <a:lstStyle/>
          <a:p>
            <a:pPr defTabSz="914400" fontAlgn="auto">
              <a:spcBef>
                <a:spcPts val="0"/>
              </a:spcBef>
              <a:spcAft>
                <a:spcPts val="0"/>
              </a:spcAft>
            </a:pPr>
            <a:r>
              <a:rPr lang="en-US" sz="1400" dirty="0" smtClean="0">
                <a:solidFill>
                  <a:prstClr val="black"/>
                </a:solidFill>
                <a:latin typeface="Arial Narrow" pitchFamily="34" charset="0"/>
                <a:ea typeface="+mn-ea"/>
                <a:cs typeface="+mn-cs"/>
              </a:rPr>
              <a:t>LS</a:t>
            </a:r>
            <a:endParaRPr lang="en-US" sz="1400" dirty="0">
              <a:solidFill>
                <a:prstClr val="black"/>
              </a:solidFill>
              <a:latin typeface="Arial Narrow" pitchFamily="34" charset="0"/>
              <a:ea typeface="+mn-ea"/>
              <a:cs typeface="+mn-cs"/>
            </a:endParaRPr>
          </a:p>
        </p:txBody>
      </p:sp>
      <p:sp>
        <p:nvSpPr>
          <p:cNvPr id="65" name="Text Box 42"/>
          <p:cNvSpPr txBox="1">
            <a:spLocks noChangeArrowheads="1"/>
          </p:cNvSpPr>
          <p:nvPr/>
        </p:nvSpPr>
        <p:spPr bwMode="auto">
          <a:xfrm>
            <a:off x="4114800" y="2133600"/>
            <a:ext cx="457200" cy="307777"/>
          </a:xfrm>
          <a:prstGeom prst="rect">
            <a:avLst/>
          </a:prstGeom>
          <a:solidFill>
            <a:schemeClr val="bg1"/>
          </a:solidFill>
          <a:ln w="9525">
            <a:noFill/>
            <a:miter lim="800000"/>
            <a:headEnd/>
            <a:tailEnd/>
          </a:ln>
        </p:spPr>
        <p:txBody>
          <a:bodyPr wrap="square">
            <a:spAutoFit/>
          </a:bodyPr>
          <a:lstStyle/>
          <a:p>
            <a:pPr defTabSz="914400" fontAlgn="auto">
              <a:spcBef>
                <a:spcPts val="0"/>
              </a:spcBef>
              <a:spcAft>
                <a:spcPts val="0"/>
              </a:spcAft>
            </a:pPr>
            <a:r>
              <a:rPr lang="en-US" sz="1400" dirty="0" smtClean="0">
                <a:solidFill>
                  <a:prstClr val="black"/>
                </a:solidFill>
                <a:latin typeface="Arial Narrow" pitchFamily="34" charset="0"/>
                <a:ea typeface="+mn-ea"/>
                <a:cs typeface="+mn-cs"/>
              </a:rPr>
              <a:t>CH</a:t>
            </a:r>
            <a:endParaRPr lang="en-US" sz="1400" dirty="0">
              <a:solidFill>
                <a:prstClr val="black"/>
              </a:solidFill>
              <a:latin typeface="Arial Narrow" pitchFamily="34" charset="0"/>
              <a:ea typeface="+mn-ea"/>
              <a:cs typeface="+mn-cs"/>
            </a:endParaRPr>
          </a:p>
        </p:txBody>
      </p:sp>
      <p:sp>
        <p:nvSpPr>
          <p:cNvPr id="66" name="Text Box 42"/>
          <p:cNvSpPr txBox="1">
            <a:spLocks noChangeArrowheads="1"/>
          </p:cNvSpPr>
          <p:nvPr/>
        </p:nvSpPr>
        <p:spPr bwMode="auto">
          <a:xfrm>
            <a:off x="4495800" y="1981200"/>
            <a:ext cx="457200" cy="307777"/>
          </a:xfrm>
          <a:prstGeom prst="rect">
            <a:avLst/>
          </a:prstGeom>
          <a:solidFill>
            <a:schemeClr val="bg1"/>
          </a:solidFill>
          <a:ln w="9525">
            <a:noFill/>
            <a:miter lim="800000"/>
            <a:headEnd/>
            <a:tailEnd/>
          </a:ln>
        </p:spPr>
        <p:txBody>
          <a:bodyPr wrap="square">
            <a:spAutoFit/>
          </a:bodyPr>
          <a:lstStyle/>
          <a:p>
            <a:pPr defTabSz="914400" fontAlgn="auto">
              <a:spcBef>
                <a:spcPts val="0"/>
              </a:spcBef>
              <a:spcAft>
                <a:spcPts val="0"/>
              </a:spcAft>
            </a:pPr>
            <a:r>
              <a:rPr lang="en-US" sz="1400" dirty="0" smtClean="0">
                <a:solidFill>
                  <a:prstClr val="black"/>
                </a:solidFill>
                <a:latin typeface="Arial Narrow" pitchFamily="34" charset="0"/>
                <a:ea typeface="+mn-ea"/>
                <a:cs typeface="+mn-cs"/>
              </a:rPr>
              <a:t>CS</a:t>
            </a:r>
            <a:endParaRPr lang="en-US" sz="1400" dirty="0">
              <a:solidFill>
                <a:prstClr val="black"/>
              </a:solidFill>
              <a:latin typeface="Arial Narrow" pitchFamily="34" charset="0"/>
              <a:ea typeface="+mn-ea"/>
              <a:cs typeface="+mn-cs"/>
            </a:endParaRPr>
          </a:p>
        </p:txBody>
      </p:sp>
      <p:sp>
        <p:nvSpPr>
          <p:cNvPr id="67" name="Text Box 42"/>
          <p:cNvSpPr txBox="1">
            <a:spLocks noChangeArrowheads="1"/>
          </p:cNvSpPr>
          <p:nvPr/>
        </p:nvSpPr>
        <p:spPr bwMode="auto">
          <a:xfrm>
            <a:off x="4800600" y="3048000"/>
            <a:ext cx="457200" cy="307777"/>
          </a:xfrm>
          <a:prstGeom prst="rect">
            <a:avLst/>
          </a:prstGeom>
          <a:solidFill>
            <a:schemeClr val="bg1"/>
          </a:solidFill>
          <a:ln w="9525">
            <a:noFill/>
            <a:miter lim="800000"/>
            <a:headEnd/>
            <a:tailEnd/>
          </a:ln>
        </p:spPr>
        <p:txBody>
          <a:bodyPr wrap="square">
            <a:spAutoFit/>
          </a:bodyPr>
          <a:lstStyle/>
          <a:p>
            <a:pPr defTabSz="914400" fontAlgn="auto">
              <a:spcBef>
                <a:spcPts val="0"/>
              </a:spcBef>
              <a:spcAft>
                <a:spcPts val="0"/>
              </a:spcAft>
            </a:pPr>
            <a:r>
              <a:rPr lang="en-US" sz="1400" dirty="0" smtClean="0">
                <a:solidFill>
                  <a:prstClr val="black"/>
                </a:solidFill>
                <a:latin typeface="Arial Narrow" pitchFamily="34" charset="0"/>
                <a:ea typeface="+mn-ea"/>
                <a:cs typeface="+mn-cs"/>
              </a:rPr>
              <a:t>BX</a:t>
            </a:r>
            <a:endParaRPr lang="en-US" sz="1400" dirty="0">
              <a:solidFill>
                <a:prstClr val="black"/>
              </a:solidFill>
              <a:latin typeface="Arial Narrow" pitchFamily="34" charset="0"/>
              <a:ea typeface="+mn-ea"/>
              <a:cs typeface="+mn-cs"/>
            </a:endParaRPr>
          </a:p>
        </p:txBody>
      </p:sp>
      <p:sp>
        <p:nvSpPr>
          <p:cNvPr id="68" name="Text Box 42"/>
          <p:cNvSpPr txBox="1">
            <a:spLocks noChangeArrowheads="1"/>
          </p:cNvSpPr>
          <p:nvPr/>
        </p:nvSpPr>
        <p:spPr bwMode="auto">
          <a:xfrm>
            <a:off x="4114800" y="3657600"/>
            <a:ext cx="457200" cy="307777"/>
          </a:xfrm>
          <a:prstGeom prst="rect">
            <a:avLst/>
          </a:prstGeom>
          <a:solidFill>
            <a:schemeClr val="bg1"/>
          </a:solidFill>
          <a:ln w="9525">
            <a:noFill/>
            <a:miter lim="800000"/>
            <a:headEnd/>
            <a:tailEnd/>
          </a:ln>
        </p:spPr>
        <p:txBody>
          <a:bodyPr wrap="square">
            <a:spAutoFit/>
          </a:bodyPr>
          <a:lstStyle/>
          <a:p>
            <a:pPr defTabSz="914400" fontAlgn="auto">
              <a:spcBef>
                <a:spcPts val="0"/>
              </a:spcBef>
              <a:spcAft>
                <a:spcPts val="0"/>
              </a:spcAft>
            </a:pPr>
            <a:r>
              <a:rPr lang="en-US" sz="1400" dirty="0" smtClean="0">
                <a:solidFill>
                  <a:prstClr val="black"/>
                </a:solidFill>
                <a:latin typeface="Arial Narrow" pitchFamily="34" charset="0"/>
                <a:ea typeface="+mn-ea"/>
                <a:cs typeface="+mn-cs"/>
              </a:rPr>
              <a:t>OC</a:t>
            </a:r>
            <a:endParaRPr lang="en-US" sz="1400" dirty="0">
              <a:solidFill>
                <a:prstClr val="black"/>
              </a:solidFill>
              <a:latin typeface="Arial Narrow" pitchFamily="34" charset="0"/>
              <a:ea typeface="+mn-ea"/>
              <a:cs typeface="+mn-cs"/>
            </a:endParaRPr>
          </a:p>
        </p:txBody>
      </p:sp>
      <p:sp>
        <p:nvSpPr>
          <p:cNvPr id="69" name="Text Box 42"/>
          <p:cNvSpPr txBox="1">
            <a:spLocks noChangeArrowheads="1"/>
          </p:cNvSpPr>
          <p:nvPr/>
        </p:nvSpPr>
        <p:spPr bwMode="auto">
          <a:xfrm>
            <a:off x="3429000" y="3429000"/>
            <a:ext cx="457200" cy="307777"/>
          </a:xfrm>
          <a:prstGeom prst="rect">
            <a:avLst/>
          </a:prstGeom>
          <a:solidFill>
            <a:schemeClr val="bg1"/>
          </a:solidFill>
          <a:ln w="9525">
            <a:noFill/>
            <a:miter lim="800000"/>
            <a:headEnd/>
            <a:tailEnd/>
          </a:ln>
        </p:spPr>
        <p:txBody>
          <a:bodyPr wrap="square">
            <a:spAutoFit/>
          </a:bodyPr>
          <a:lstStyle/>
          <a:p>
            <a:pPr defTabSz="914400" fontAlgn="auto">
              <a:spcBef>
                <a:spcPts val="0"/>
              </a:spcBef>
              <a:spcAft>
                <a:spcPts val="0"/>
              </a:spcAft>
            </a:pPr>
            <a:r>
              <a:rPr lang="en-US" sz="1400" dirty="0" smtClean="0">
                <a:solidFill>
                  <a:prstClr val="black"/>
                </a:solidFill>
                <a:latin typeface="Arial Narrow" pitchFamily="34" charset="0"/>
                <a:ea typeface="+mn-ea"/>
                <a:cs typeface="+mn-cs"/>
              </a:rPr>
              <a:t>WE</a:t>
            </a:r>
            <a:endParaRPr lang="en-US" sz="1400" dirty="0">
              <a:solidFill>
                <a:prstClr val="black"/>
              </a:solidFill>
              <a:latin typeface="Arial Narrow" pitchFamily="34" charset="0"/>
              <a:ea typeface="+mn-ea"/>
              <a:cs typeface="+mn-cs"/>
            </a:endParaRPr>
          </a:p>
        </p:txBody>
      </p:sp>
      <p:sp>
        <p:nvSpPr>
          <p:cNvPr id="70" name="Text Box 42"/>
          <p:cNvSpPr txBox="1">
            <a:spLocks noChangeArrowheads="1"/>
          </p:cNvSpPr>
          <p:nvPr/>
        </p:nvSpPr>
        <p:spPr bwMode="auto">
          <a:xfrm>
            <a:off x="2971800" y="3502223"/>
            <a:ext cx="457200" cy="307777"/>
          </a:xfrm>
          <a:prstGeom prst="rect">
            <a:avLst/>
          </a:prstGeom>
          <a:solidFill>
            <a:schemeClr val="bg1"/>
          </a:solidFill>
          <a:ln w="9525">
            <a:noFill/>
            <a:miter lim="800000"/>
            <a:headEnd/>
            <a:tailEnd/>
          </a:ln>
        </p:spPr>
        <p:txBody>
          <a:bodyPr wrap="square">
            <a:spAutoFit/>
          </a:bodyPr>
          <a:lstStyle/>
          <a:p>
            <a:pPr defTabSz="914400" fontAlgn="auto">
              <a:spcBef>
                <a:spcPts val="0"/>
              </a:spcBef>
              <a:spcAft>
                <a:spcPts val="0"/>
              </a:spcAft>
            </a:pPr>
            <a:r>
              <a:rPr lang="en-US" sz="1400" dirty="0">
                <a:solidFill>
                  <a:prstClr val="black"/>
                </a:solidFill>
                <a:latin typeface="Arial Narrow" pitchFamily="34" charset="0"/>
                <a:ea typeface="+mn-ea"/>
                <a:cs typeface="+mn-cs"/>
              </a:rPr>
              <a:t>T</a:t>
            </a:r>
            <a:r>
              <a:rPr lang="en-US" sz="1400" dirty="0" smtClean="0">
                <a:solidFill>
                  <a:prstClr val="black"/>
                </a:solidFill>
                <a:latin typeface="Arial Narrow" pitchFamily="34" charset="0"/>
                <a:ea typeface="+mn-ea"/>
                <a:cs typeface="+mn-cs"/>
              </a:rPr>
              <a:t>B</a:t>
            </a:r>
            <a:endParaRPr lang="en-US" sz="1400" dirty="0">
              <a:solidFill>
                <a:prstClr val="black"/>
              </a:solidFill>
              <a:latin typeface="Arial Narrow" pitchFamily="34" charset="0"/>
              <a:ea typeface="+mn-ea"/>
              <a:cs typeface="+mn-cs"/>
            </a:endParaRPr>
          </a:p>
        </p:txBody>
      </p:sp>
      <p:sp>
        <p:nvSpPr>
          <p:cNvPr id="71" name="Text Box 42"/>
          <p:cNvSpPr txBox="1">
            <a:spLocks noChangeArrowheads="1"/>
          </p:cNvSpPr>
          <p:nvPr/>
        </p:nvSpPr>
        <p:spPr bwMode="auto">
          <a:xfrm>
            <a:off x="2667000" y="3733800"/>
            <a:ext cx="457200" cy="307777"/>
          </a:xfrm>
          <a:prstGeom prst="rect">
            <a:avLst/>
          </a:prstGeom>
          <a:solidFill>
            <a:schemeClr val="bg1"/>
          </a:solidFill>
          <a:ln w="9525">
            <a:noFill/>
            <a:miter lim="800000"/>
            <a:headEnd/>
            <a:tailEnd/>
          </a:ln>
        </p:spPr>
        <p:txBody>
          <a:bodyPr wrap="square">
            <a:spAutoFit/>
          </a:bodyPr>
          <a:lstStyle/>
          <a:p>
            <a:pPr defTabSz="914400" fontAlgn="auto">
              <a:spcBef>
                <a:spcPts val="0"/>
              </a:spcBef>
              <a:spcAft>
                <a:spcPts val="0"/>
              </a:spcAft>
            </a:pPr>
            <a:r>
              <a:rPr lang="en-US" sz="1400" dirty="0" smtClean="0">
                <a:solidFill>
                  <a:prstClr val="black"/>
                </a:solidFill>
                <a:latin typeface="Arial Narrow" pitchFamily="34" charset="0"/>
                <a:ea typeface="+mn-ea"/>
                <a:cs typeface="+mn-cs"/>
              </a:rPr>
              <a:t>SO</a:t>
            </a:r>
            <a:endParaRPr lang="en-US" sz="1400" dirty="0">
              <a:solidFill>
                <a:prstClr val="black"/>
              </a:solidFill>
              <a:latin typeface="Arial Narrow" pitchFamily="34" charset="0"/>
              <a:ea typeface="+mn-ea"/>
              <a:cs typeface="+mn-cs"/>
            </a:endParaRPr>
          </a:p>
        </p:txBody>
      </p:sp>
      <p:sp>
        <p:nvSpPr>
          <p:cNvPr id="72" name="Text Box 42"/>
          <p:cNvSpPr txBox="1">
            <a:spLocks noChangeArrowheads="1"/>
          </p:cNvSpPr>
          <p:nvPr/>
        </p:nvSpPr>
        <p:spPr bwMode="auto">
          <a:xfrm>
            <a:off x="3276600" y="4343400"/>
            <a:ext cx="457200" cy="307777"/>
          </a:xfrm>
          <a:prstGeom prst="rect">
            <a:avLst/>
          </a:prstGeom>
          <a:solidFill>
            <a:schemeClr val="bg1"/>
          </a:solidFill>
          <a:ln w="9525">
            <a:noFill/>
            <a:miter lim="800000"/>
            <a:headEnd/>
            <a:tailEnd/>
          </a:ln>
        </p:spPr>
        <p:txBody>
          <a:bodyPr wrap="square">
            <a:spAutoFit/>
          </a:bodyPr>
          <a:lstStyle/>
          <a:p>
            <a:pPr defTabSz="914400" fontAlgn="auto">
              <a:spcBef>
                <a:spcPts val="0"/>
              </a:spcBef>
              <a:spcAft>
                <a:spcPts val="0"/>
              </a:spcAft>
            </a:pPr>
            <a:r>
              <a:rPr lang="en-US" sz="1400" dirty="0" smtClean="0">
                <a:solidFill>
                  <a:prstClr val="black"/>
                </a:solidFill>
                <a:latin typeface="Arial Narrow" pitchFamily="34" charset="0"/>
                <a:ea typeface="+mn-ea"/>
                <a:cs typeface="+mn-cs"/>
              </a:rPr>
              <a:t>NO</a:t>
            </a:r>
            <a:endParaRPr lang="en-US" sz="1400" dirty="0">
              <a:solidFill>
                <a:prstClr val="black"/>
              </a:solidFill>
              <a:latin typeface="Arial Narrow" pitchFamily="34" charset="0"/>
              <a:ea typeface="+mn-ea"/>
              <a:cs typeface="+mn-cs"/>
            </a:endParaRPr>
          </a:p>
        </p:txBody>
      </p:sp>
      <p:sp>
        <p:nvSpPr>
          <p:cNvPr id="73" name="Text Box 42"/>
          <p:cNvSpPr txBox="1">
            <a:spLocks noChangeArrowheads="1"/>
          </p:cNvSpPr>
          <p:nvPr/>
        </p:nvSpPr>
        <p:spPr bwMode="auto">
          <a:xfrm>
            <a:off x="2743200" y="4495800"/>
            <a:ext cx="457200" cy="307777"/>
          </a:xfrm>
          <a:prstGeom prst="rect">
            <a:avLst/>
          </a:prstGeom>
          <a:solidFill>
            <a:schemeClr val="bg1"/>
          </a:solidFill>
          <a:ln w="9525">
            <a:noFill/>
            <a:miter lim="800000"/>
            <a:headEnd/>
            <a:tailEnd/>
          </a:ln>
        </p:spPr>
        <p:txBody>
          <a:bodyPr wrap="square">
            <a:spAutoFit/>
          </a:bodyPr>
          <a:lstStyle/>
          <a:p>
            <a:pPr defTabSz="914400" fontAlgn="auto">
              <a:spcBef>
                <a:spcPts val="0"/>
              </a:spcBef>
              <a:spcAft>
                <a:spcPts val="0"/>
              </a:spcAft>
            </a:pPr>
            <a:r>
              <a:rPr lang="en-US" sz="1400" dirty="0" smtClean="0">
                <a:solidFill>
                  <a:prstClr val="black"/>
                </a:solidFill>
                <a:latin typeface="Arial Narrow" pitchFamily="34" charset="0"/>
                <a:ea typeface="+mn-ea"/>
                <a:cs typeface="+mn-cs"/>
              </a:rPr>
              <a:t>NP</a:t>
            </a:r>
            <a:endParaRPr lang="en-US" sz="1400" dirty="0">
              <a:solidFill>
                <a:prstClr val="black"/>
              </a:solidFill>
              <a:latin typeface="Arial Narrow" pitchFamily="34" charset="0"/>
              <a:ea typeface="+mn-ea"/>
              <a:cs typeface="+mn-cs"/>
            </a:endParaRPr>
          </a:p>
        </p:txBody>
      </p:sp>
      <p:sp>
        <p:nvSpPr>
          <p:cNvPr id="74" name="Text Box 42"/>
          <p:cNvSpPr txBox="1">
            <a:spLocks noChangeArrowheads="1"/>
          </p:cNvSpPr>
          <p:nvPr/>
        </p:nvSpPr>
        <p:spPr bwMode="auto">
          <a:xfrm>
            <a:off x="2057400" y="4724400"/>
            <a:ext cx="457200" cy="307777"/>
          </a:xfrm>
          <a:prstGeom prst="rect">
            <a:avLst/>
          </a:prstGeom>
          <a:solidFill>
            <a:schemeClr val="bg1"/>
          </a:solidFill>
          <a:ln w="9525">
            <a:noFill/>
            <a:miter lim="800000"/>
            <a:headEnd/>
            <a:tailEnd/>
          </a:ln>
        </p:spPr>
        <p:txBody>
          <a:bodyPr wrap="square">
            <a:spAutoFit/>
          </a:bodyPr>
          <a:lstStyle/>
          <a:p>
            <a:pPr defTabSz="914400" fontAlgn="auto">
              <a:spcBef>
                <a:spcPts val="0"/>
              </a:spcBef>
              <a:spcAft>
                <a:spcPts val="0"/>
              </a:spcAft>
            </a:pPr>
            <a:r>
              <a:rPr lang="en-US" sz="1400" dirty="0">
                <a:solidFill>
                  <a:prstClr val="black"/>
                </a:solidFill>
                <a:latin typeface="Arial Narrow" pitchFamily="34" charset="0"/>
                <a:ea typeface="+mn-ea"/>
                <a:cs typeface="+mn-cs"/>
              </a:rPr>
              <a:t>C</a:t>
            </a:r>
            <a:r>
              <a:rPr lang="en-US" sz="1400" dirty="0" smtClean="0">
                <a:solidFill>
                  <a:prstClr val="black"/>
                </a:solidFill>
                <a:latin typeface="Arial Narrow" pitchFamily="34" charset="0"/>
                <a:ea typeface="+mn-ea"/>
                <a:cs typeface="+mn-cs"/>
              </a:rPr>
              <a:t>B</a:t>
            </a:r>
            <a:endParaRPr lang="en-US" sz="1400" dirty="0">
              <a:solidFill>
                <a:prstClr val="black"/>
              </a:solidFill>
              <a:latin typeface="Arial Narrow" pitchFamily="34" charset="0"/>
              <a:ea typeface="+mn-ea"/>
              <a:cs typeface="+mn-cs"/>
            </a:endParaRPr>
          </a:p>
        </p:txBody>
      </p:sp>
      <p:sp>
        <p:nvSpPr>
          <p:cNvPr id="75" name="Text Box 42"/>
          <p:cNvSpPr txBox="1">
            <a:spLocks noChangeArrowheads="1"/>
          </p:cNvSpPr>
          <p:nvPr/>
        </p:nvSpPr>
        <p:spPr bwMode="auto">
          <a:xfrm>
            <a:off x="1752600" y="5029200"/>
            <a:ext cx="457200" cy="307777"/>
          </a:xfrm>
          <a:prstGeom prst="rect">
            <a:avLst/>
          </a:prstGeom>
          <a:solidFill>
            <a:schemeClr val="bg1"/>
          </a:solidFill>
          <a:ln w="9525">
            <a:noFill/>
            <a:miter lim="800000"/>
            <a:headEnd/>
            <a:tailEnd/>
          </a:ln>
        </p:spPr>
        <p:txBody>
          <a:bodyPr wrap="square">
            <a:spAutoFit/>
          </a:bodyPr>
          <a:lstStyle/>
          <a:p>
            <a:pPr defTabSz="914400" fontAlgn="auto">
              <a:spcBef>
                <a:spcPts val="0"/>
              </a:spcBef>
              <a:spcAft>
                <a:spcPts val="0"/>
              </a:spcAft>
            </a:pPr>
            <a:r>
              <a:rPr lang="en-US" sz="1400" dirty="0" smtClean="0">
                <a:solidFill>
                  <a:prstClr val="black"/>
                </a:solidFill>
                <a:latin typeface="Arial Narrow" pitchFamily="34" charset="0"/>
                <a:ea typeface="+mn-ea"/>
                <a:cs typeface="+mn-cs"/>
              </a:rPr>
              <a:t>VC</a:t>
            </a:r>
            <a:endParaRPr lang="en-US" sz="1400" dirty="0">
              <a:solidFill>
                <a:prstClr val="black"/>
              </a:solidFill>
              <a:latin typeface="Arial Narrow" pitchFamily="34" charset="0"/>
              <a:ea typeface="+mn-ea"/>
              <a:cs typeface="+mn-cs"/>
            </a:endParaRPr>
          </a:p>
        </p:txBody>
      </p:sp>
      <p:sp>
        <p:nvSpPr>
          <p:cNvPr id="76" name="Text Box 42"/>
          <p:cNvSpPr txBox="1">
            <a:spLocks noChangeArrowheads="1"/>
          </p:cNvSpPr>
          <p:nvPr/>
        </p:nvSpPr>
        <p:spPr bwMode="auto">
          <a:xfrm>
            <a:off x="533400" y="5943600"/>
            <a:ext cx="457200" cy="307777"/>
          </a:xfrm>
          <a:prstGeom prst="rect">
            <a:avLst/>
          </a:prstGeom>
          <a:solidFill>
            <a:schemeClr val="bg1"/>
          </a:solidFill>
          <a:ln w="9525">
            <a:noFill/>
            <a:miter lim="800000"/>
            <a:headEnd/>
            <a:tailEnd/>
          </a:ln>
        </p:spPr>
        <p:txBody>
          <a:bodyPr wrap="square">
            <a:spAutoFit/>
          </a:bodyPr>
          <a:lstStyle/>
          <a:p>
            <a:pPr defTabSz="914400" fontAlgn="auto">
              <a:spcBef>
                <a:spcPts val="0"/>
              </a:spcBef>
              <a:spcAft>
                <a:spcPts val="0"/>
              </a:spcAft>
            </a:pPr>
            <a:r>
              <a:rPr lang="en-US" sz="1400" dirty="0" smtClean="0">
                <a:solidFill>
                  <a:prstClr val="black"/>
                </a:solidFill>
                <a:latin typeface="Arial Narrow" pitchFamily="34" charset="0"/>
                <a:ea typeface="+mn-ea"/>
                <a:cs typeface="+mn-cs"/>
              </a:rPr>
              <a:t>GF</a:t>
            </a:r>
            <a:endParaRPr lang="en-US" sz="1400" dirty="0">
              <a:solidFill>
                <a:prstClr val="black"/>
              </a:solidFill>
              <a:latin typeface="Arial Narrow" pitchFamily="34" charset="0"/>
              <a:ea typeface="+mn-ea"/>
              <a:cs typeface="+mn-cs"/>
            </a:endParaRPr>
          </a:p>
        </p:txBody>
      </p:sp>
      <p:sp>
        <p:nvSpPr>
          <p:cNvPr id="78" name="5-Point Star 77"/>
          <p:cNvSpPr/>
          <p:nvPr/>
        </p:nvSpPr>
        <p:spPr>
          <a:xfrm>
            <a:off x="1295400" y="5562600"/>
            <a:ext cx="76200" cy="762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Arial Narrow" pitchFamily="34" charset="0"/>
            </a:endParaRPr>
          </a:p>
        </p:txBody>
      </p:sp>
      <p:sp>
        <p:nvSpPr>
          <p:cNvPr id="79" name="5-Point Star 78"/>
          <p:cNvSpPr/>
          <p:nvPr/>
        </p:nvSpPr>
        <p:spPr>
          <a:xfrm>
            <a:off x="2438400" y="4495800"/>
            <a:ext cx="76200" cy="762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Arial Narrow" pitchFamily="34" charset="0"/>
            </a:endParaRPr>
          </a:p>
        </p:txBody>
      </p:sp>
      <p:sp>
        <p:nvSpPr>
          <p:cNvPr id="80" name="5-Point Star 79"/>
          <p:cNvSpPr/>
          <p:nvPr/>
        </p:nvSpPr>
        <p:spPr>
          <a:xfrm>
            <a:off x="3505200" y="4114800"/>
            <a:ext cx="76200" cy="762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Arial Narrow" pitchFamily="34" charset="0"/>
            </a:endParaRPr>
          </a:p>
        </p:txBody>
      </p:sp>
      <p:graphicFrame>
        <p:nvGraphicFramePr>
          <p:cNvPr id="89" name="Table 88"/>
          <p:cNvGraphicFramePr>
            <a:graphicFrameLocks noGrp="1"/>
          </p:cNvGraphicFramePr>
          <p:nvPr/>
        </p:nvGraphicFramePr>
        <p:xfrm>
          <a:off x="5486400" y="914400"/>
          <a:ext cx="3428999" cy="4011930"/>
        </p:xfrm>
        <a:graphic>
          <a:graphicData uri="http://schemas.openxmlformats.org/drawingml/2006/table">
            <a:tbl>
              <a:tblPr/>
              <a:tblGrid>
                <a:gridCol w="486664"/>
                <a:gridCol w="1346720"/>
                <a:gridCol w="805514"/>
                <a:gridCol w="790101"/>
              </a:tblGrid>
              <a:tr h="211666">
                <a:tc>
                  <a:txBody>
                    <a:bodyPr/>
                    <a:lstStyle/>
                    <a:p>
                      <a:pPr algn="l" fontAlgn="b"/>
                      <a:endParaRPr lang="en-US" sz="1400" b="0" i="0" u="none" strike="noStrike" dirty="0">
                        <a:solidFill>
                          <a:srgbClr val="000000"/>
                        </a:solidFill>
                        <a:latin typeface="Arial Narrow"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latin typeface="Arial Narrow" pitchFamily="34" charset="0"/>
                      </a:endParaRPr>
                    </a:p>
                  </a:txBody>
                  <a:tcPr marL="9525" marR="9525" marT="9525" marB="0" anchor="b">
                    <a:lnL>
                      <a:noFill/>
                    </a:lnL>
                    <a:lnR>
                      <a:noFill/>
                    </a:lnR>
                    <a:lnT>
                      <a:noFill/>
                    </a:lnT>
                    <a:lnB>
                      <a:noFill/>
                    </a:lnB>
                  </a:tcPr>
                </a:tc>
                <a:tc gridSpan="2">
                  <a:txBody>
                    <a:bodyPr/>
                    <a:lstStyle/>
                    <a:p>
                      <a:pPr algn="ctr" fontAlgn="b"/>
                      <a:r>
                        <a:rPr lang="en-US" sz="1400" b="0" i="0" u="none" strike="noStrike" dirty="0">
                          <a:solidFill>
                            <a:srgbClr val="000000"/>
                          </a:solidFill>
                          <a:latin typeface="Arial Narrow" pitchFamily="34" charset="0"/>
                        </a:rPr>
                        <a:t>Percent  </a:t>
                      </a:r>
                      <a:r>
                        <a:rPr lang="en-US" sz="1400" b="0" i="0" u="none" strike="noStrike" dirty="0" err="1">
                          <a:solidFill>
                            <a:srgbClr val="000000"/>
                          </a:solidFill>
                          <a:latin typeface="Arial Narrow" pitchFamily="34" charset="0"/>
                        </a:rPr>
                        <a:t>qPCR</a:t>
                      </a:r>
                      <a:r>
                        <a:rPr lang="en-US" sz="1400" b="0" i="0" u="none" strike="noStrike" dirty="0">
                          <a:solidFill>
                            <a:srgbClr val="000000"/>
                          </a:solidFill>
                          <a:latin typeface="Arial Narrow" pitchFamily="34" charset="0"/>
                        </a:rPr>
                        <a:t> Positive</a:t>
                      </a:r>
                    </a:p>
                  </a:txBody>
                  <a:tcPr marL="9525" marR="9525" marT="9525" marB="0" anchor="b">
                    <a:lnL>
                      <a:noFill/>
                    </a:lnL>
                    <a:lnR>
                      <a:noFill/>
                    </a:lnR>
                    <a:lnT>
                      <a:noFill/>
                    </a:lnT>
                    <a:lnB>
                      <a:noFill/>
                    </a:lnB>
                  </a:tcPr>
                </a:tc>
                <a:tc hMerge="1">
                  <a:txBody>
                    <a:bodyPr/>
                    <a:lstStyle/>
                    <a:p>
                      <a:endParaRPr lang="en-US"/>
                    </a:p>
                  </a:txBody>
                  <a:tcPr/>
                </a:tc>
              </a:tr>
              <a:tr h="211666">
                <a:tc>
                  <a:txBody>
                    <a:bodyPr/>
                    <a:lstStyle/>
                    <a:p>
                      <a:pPr algn="l" fontAlgn="b"/>
                      <a:endParaRPr lang="en-US" sz="1400" b="0" i="0" u="none" strike="noStrike" dirty="0">
                        <a:solidFill>
                          <a:srgbClr val="000000"/>
                        </a:solidFill>
                        <a:latin typeface="Arial Narrow" pitchFamily="34" charset="0"/>
                      </a:endParaRPr>
                    </a:p>
                  </a:txBody>
                  <a:tcPr marL="9525" marR="9525" marT="9525" marB="0" anchor="b">
                    <a:lnL>
                      <a:noFill/>
                    </a:lnL>
                    <a:lnR>
                      <a:noFill/>
                    </a:lnR>
                    <a:lnT>
                      <a:noFill/>
                    </a:lnT>
                    <a:lnB w="6350" cap="flat" cmpd="sng" algn="ctr">
                      <a:solidFill>
                        <a:srgbClr val="0000FF"/>
                      </a:solidFill>
                      <a:prstDash val="solid"/>
                      <a:round/>
                      <a:headEnd type="none" w="med" len="med"/>
                      <a:tailEnd type="none" w="med" len="med"/>
                    </a:lnB>
                  </a:tcPr>
                </a:tc>
                <a:tc>
                  <a:txBody>
                    <a:bodyPr/>
                    <a:lstStyle/>
                    <a:p>
                      <a:pPr algn="l" fontAlgn="b"/>
                      <a:endParaRPr lang="en-US" sz="1400" b="0" i="0" u="none" strike="noStrike">
                        <a:solidFill>
                          <a:srgbClr val="000000"/>
                        </a:solidFill>
                        <a:latin typeface="Arial Narrow" pitchFamily="34" charset="0"/>
                      </a:endParaRPr>
                    </a:p>
                  </a:txBody>
                  <a:tcPr marL="9525" marR="9525" marT="9525" marB="0" anchor="b">
                    <a:lnL>
                      <a:noFill/>
                    </a:lnL>
                    <a:lnR>
                      <a:noFill/>
                    </a:lnR>
                    <a:lnT>
                      <a:noFill/>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Arial Narrow" pitchFamily="34" charset="0"/>
                        </a:rPr>
                        <a:t>“DERMO”</a:t>
                      </a:r>
                      <a:endParaRPr lang="en-US" sz="1400" b="0" i="0" u="none" strike="noStrike" dirty="0">
                        <a:solidFill>
                          <a:srgbClr val="000000"/>
                        </a:solidFill>
                        <a:latin typeface="Arial Narrow" pitchFamily="34" charset="0"/>
                      </a:endParaRPr>
                    </a:p>
                  </a:txBody>
                  <a:tcPr marL="9525" marR="9525" marT="9525" marB="0" anchor="b">
                    <a:lnL>
                      <a:noFill/>
                    </a:lnL>
                    <a:lnR>
                      <a:noFill/>
                    </a:lnR>
                    <a:lnT>
                      <a:noFill/>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Arial Narrow" pitchFamily="34" charset="0"/>
                        </a:rPr>
                        <a:t>“MSX”</a:t>
                      </a:r>
                      <a:endParaRPr lang="en-US" sz="1400" b="0" i="0" u="none" strike="noStrike" dirty="0">
                        <a:solidFill>
                          <a:srgbClr val="000000"/>
                        </a:solidFill>
                        <a:latin typeface="Arial Narrow" pitchFamily="34" charset="0"/>
                      </a:endParaRPr>
                    </a:p>
                  </a:txBody>
                  <a:tcPr marL="9525" marR="9525" marT="9525" marB="0" anchor="b">
                    <a:lnL>
                      <a:noFill/>
                    </a:lnL>
                    <a:lnR>
                      <a:noFill/>
                    </a:lnR>
                    <a:lnT>
                      <a:noFill/>
                    </a:lnT>
                    <a:lnB w="6350" cap="flat" cmpd="sng" algn="ctr">
                      <a:solidFill>
                        <a:srgbClr val="0000FF"/>
                      </a:solidFill>
                      <a:prstDash val="solid"/>
                      <a:round/>
                      <a:headEnd type="none" w="med" len="med"/>
                      <a:tailEnd type="none" w="med" len="med"/>
                    </a:lnB>
                  </a:tcPr>
                </a:tc>
              </a:tr>
              <a:tr h="211666">
                <a:tc>
                  <a:txBody>
                    <a:bodyPr/>
                    <a:lstStyle/>
                    <a:p>
                      <a:pPr algn="ctr" fontAlgn="b"/>
                      <a:r>
                        <a:rPr lang="en-US" sz="1400" b="0" i="0" u="none" strike="noStrike" dirty="0">
                          <a:solidFill>
                            <a:srgbClr val="000000"/>
                          </a:solidFill>
                          <a:latin typeface="Arial Narrow" pitchFamily="34" charset="0"/>
                        </a:rPr>
                        <a:t>CS</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Narrow" pitchFamily="34" charset="0"/>
                        </a:rPr>
                        <a:t>  Crab </a:t>
                      </a:r>
                      <a:r>
                        <a:rPr lang="en-US" sz="1400" b="0" i="0" u="none" strike="noStrike" dirty="0">
                          <a:solidFill>
                            <a:srgbClr val="000000"/>
                          </a:solidFill>
                          <a:latin typeface="Arial Narrow" pitchFamily="34" charset="0"/>
                        </a:rPr>
                        <a:t>Slough</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95</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Narrow" pitchFamily="34" charset="0"/>
                        </a:rPr>
                        <a:t>100</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r>
              <a:tr h="211666">
                <a:tc>
                  <a:txBody>
                    <a:bodyPr/>
                    <a:lstStyle/>
                    <a:p>
                      <a:pPr algn="ctr" fontAlgn="b"/>
                      <a:r>
                        <a:rPr lang="en-US" sz="1400" b="0" i="0" u="none" strike="noStrike" dirty="0">
                          <a:solidFill>
                            <a:srgbClr val="000000"/>
                          </a:solidFill>
                          <a:latin typeface="Arial Narrow" pitchFamily="34" charset="0"/>
                        </a:rPr>
                        <a:t>CH</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Narrow" pitchFamily="34" charset="0"/>
                        </a:rPr>
                        <a:t>  Crab </a:t>
                      </a:r>
                      <a:r>
                        <a:rPr lang="en-US" sz="1400" b="0" i="0" u="none" strike="noStrike" dirty="0">
                          <a:solidFill>
                            <a:srgbClr val="000000"/>
                          </a:solidFill>
                          <a:latin typeface="Arial Narrow" pitchFamily="34" charset="0"/>
                        </a:rPr>
                        <a:t>Hole</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98</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93</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r>
              <a:tr h="211666">
                <a:tc>
                  <a:txBody>
                    <a:bodyPr/>
                    <a:lstStyle/>
                    <a:p>
                      <a:pPr algn="ctr" fontAlgn="b"/>
                      <a:r>
                        <a:rPr lang="en-US" sz="1400" b="0" i="0" u="none" strike="noStrike" dirty="0">
                          <a:solidFill>
                            <a:srgbClr val="000000"/>
                          </a:solidFill>
                          <a:latin typeface="Arial Narrow" pitchFamily="34" charset="0"/>
                        </a:rPr>
                        <a:t>LS</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Narrow" pitchFamily="34" charset="0"/>
                        </a:rPr>
                        <a:t>  Long </a:t>
                      </a:r>
                      <a:r>
                        <a:rPr lang="en-US" sz="1400" b="0" i="0" u="none" strike="noStrike" dirty="0">
                          <a:solidFill>
                            <a:srgbClr val="000000"/>
                          </a:solidFill>
                          <a:latin typeface="Arial Narrow" pitchFamily="34" charset="0"/>
                        </a:rPr>
                        <a:t>Shoal</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94</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1" i="0" u="none" strike="noStrike" dirty="0">
                          <a:solidFill>
                            <a:srgbClr val="0000FF"/>
                          </a:solidFill>
                          <a:latin typeface="Arial Narrow" pitchFamily="34" charset="0"/>
                        </a:rPr>
                        <a:t>83</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r>
              <a:tr h="211666">
                <a:tc>
                  <a:txBody>
                    <a:bodyPr/>
                    <a:lstStyle/>
                    <a:p>
                      <a:pPr algn="ctr" fontAlgn="b"/>
                      <a:r>
                        <a:rPr lang="en-US" sz="1400" b="0" i="0" u="none" strike="noStrike">
                          <a:solidFill>
                            <a:srgbClr val="000000"/>
                          </a:solidFill>
                          <a:latin typeface="Arial Narrow" pitchFamily="34" charset="0"/>
                        </a:rPr>
                        <a:t>PR</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Narrow" pitchFamily="34" charset="0"/>
                        </a:rPr>
                        <a:t>  Pamlico </a:t>
                      </a:r>
                      <a:r>
                        <a:rPr lang="en-US" sz="1400" b="0" i="0" u="none" strike="noStrike" dirty="0">
                          <a:solidFill>
                            <a:srgbClr val="000000"/>
                          </a:solidFill>
                          <a:latin typeface="Arial Narrow" pitchFamily="34" charset="0"/>
                        </a:rPr>
                        <a:t>River</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54</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76</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r>
              <a:tr h="211666">
                <a:tc>
                  <a:txBody>
                    <a:bodyPr/>
                    <a:lstStyle/>
                    <a:p>
                      <a:pPr algn="ctr" fontAlgn="b"/>
                      <a:r>
                        <a:rPr lang="en-US" sz="1400" b="0" i="0" u="none" strike="noStrike">
                          <a:solidFill>
                            <a:srgbClr val="000000"/>
                          </a:solidFill>
                          <a:latin typeface="Arial Narrow" pitchFamily="34" charset="0"/>
                        </a:rPr>
                        <a:t>DB</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Narrow" pitchFamily="34" charset="0"/>
                        </a:rPr>
                        <a:t>  Deep </a:t>
                      </a:r>
                      <a:r>
                        <a:rPr lang="en-US" sz="1400" b="0" i="0" u="none" strike="noStrike" dirty="0">
                          <a:solidFill>
                            <a:srgbClr val="000000"/>
                          </a:solidFill>
                          <a:latin typeface="Arial Narrow" pitchFamily="34" charset="0"/>
                        </a:rPr>
                        <a:t>Bay</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1" i="0" u="none" strike="noStrike" dirty="0">
                          <a:solidFill>
                            <a:srgbClr val="008000"/>
                          </a:solidFill>
                          <a:latin typeface="Arial Narrow" pitchFamily="34" charset="0"/>
                        </a:rPr>
                        <a:t>100</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90</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r>
              <a:tr h="211666">
                <a:tc>
                  <a:txBody>
                    <a:bodyPr/>
                    <a:lstStyle/>
                    <a:p>
                      <a:pPr algn="ctr" fontAlgn="b"/>
                      <a:r>
                        <a:rPr lang="en-US" sz="1400" b="0" i="0" u="none" strike="noStrike">
                          <a:solidFill>
                            <a:srgbClr val="000000"/>
                          </a:solidFill>
                          <a:latin typeface="Arial Narrow" pitchFamily="34" charset="0"/>
                        </a:rPr>
                        <a:t>WB</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Narrow" pitchFamily="34" charset="0"/>
                        </a:rPr>
                        <a:t>  West </a:t>
                      </a:r>
                      <a:r>
                        <a:rPr lang="en-US" sz="1400" b="0" i="0" u="none" strike="noStrike" dirty="0">
                          <a:solidFill>
                            <a:srgbClr val="000000"/>
                          </a:solidFill>
                          <a:latin typeface="Arial Narrow" pitchFamily="34" charset="0"/>
                        </a:rPr>
                        <a:t>Bluff</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1" i="0" u="none" strike="noStrike" dirty="0">
                          <a:solidFill>
                            <a:srgbClr val="008000"/>
                          </a:solidFill>
                          <a:latin typeface="Arial Narrow" pitchFamily="34" charset="0"/>
                        </a:rPr>
                        <a:t>100</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97</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r>
              <a:tr h="211666">
                <a:tc>
                  <a:txBody>
                    <a:bodyPr/>
                    <a:lstStyle/>
                    <a:p>
                      <a:pPr algn="ctr" fontAlgn="b"/>
                      <a:r>
                        <a:rPr lang="en-US" sz="1400" b="0" i="0" u="none" strike="noStrike">
                          <a:solidFill>
                            <a:srgbClr val="000000"/>
                          </a:solidFill>
                          <a:latin typeface="Arial Narrow" pitchFamily="34" charset="0"/>
                        </a:rPr>
                        <a:t>BX</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Narrow" pitchFamily="34" charset="0"/>
                        </a:rPr>
                        <a:t>  Buxton</a:t>
                      </a:r>
                      <a:endParaRPr lang="en-US" sz="1400" b="0" i="0" u="none" strike="noStrike" dirty="0">
                        <a:solidFill>
                          <a:srgbClr val="000000"/>
                        </a:solidFill>
                        <a:latin typeface="Arial Narrow" pitchFamily="34" charset="0"/>
                      </a:endParaRP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1" i="0" u="none" strike="noStrike" dirty="0">
                          <a:solidFill>
                            <a:srgbClr val="008000"/>
                          </a:solidFill>
                          <a:latin typeface="Arial Narrow" pitchFamily="34" charset="0"/>
                        </a:rPr>
                        <a:t>67</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1" i="0" u="none" strike="noStrike" dirty="0">
                          <a:solidFill>
                            <a:srgbClr val="0000FF"/>
                          </a:solidFill>
                          <a:latin typeface="Arial Narrow" pitchFamily="34" charset="0"/>
                        </a:rPr>
                        <a:t>47</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r>
              <a:tr h="211666">
                <a:tc>
                  <a:txBody>
                    <a:bodyPr/>
                    <a:lstStyle/>
                    <a:p>
                      <a:pPr algn="ctr" fontAlgn="b"/>
                      <a:r>
                        <a:rPr lang="en-US" sz="1400" b="0" i="0" u="none" strike="noStrike" dirty="0" smtClean="0">
                          <a:solidFill>
                            <a:srgbClr val="000000"/>
                          </a:solidFill>
                          <a:latin typeface="Arial Narrow" pitchFamily="34" charset="0"/>
                        </a:rPr>
                        <a:t>OC</a:t>
                      </a:r>
                      <a:endParaRPr lang="en-US" sz="1400" b="0" i="0" u="none" strike="noStrike" dirty="0">
                        <a:solidFill>
                          <a:srgbClr val="000000"/>
                        </a:solidFill>
                        <a:latin typeface="Arial Narrow" pitchFamily="34" charset="0"/>
                      </a:endParaRP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Narrow" pitchFamily="34" charset="0"/>
                        </a:rPr>
                        <a:t>  </a:t>
                      </a:r>
                      <a:r>
                        <a:rPr lang="en-US" sz="1400" b="0" i="0" u="none" strike="noStrike" dirty="0" err="1" smtClean="0">
                          <a:solidFill>
                            <a:srgbClr val="000000"/>
                          </a:solidFill>
                          <a:latin typeface="Arial Narrow" pitchFamily="34" charset="0"/>
                        </a:rPr>
                        <a:t>Ocracoke</a:t>
                      </a:r>
                      <a:endParaRPr lang="en-US" sz="1400" b="0" i="0" u="none" strike="noStrike" dirty="0">
                        <a:solidFill>
                          <a:srgbClr val="000000"/>
                        </a:solidFill>
                        <a:latin typeface="Arial Narrow" pitchFamily="34" charset="0"/>
                      </a:endParaRP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1" i="0" u="none" strike="noStrike" dirty="0">
                          <a:solidFill>
                            <a:srgbClr val="008000"/>
                          </a:solidFill>
                          <a:latin typeface="Arial Narrow" pitchFamily="34" charset="0"/>
                        </a:rPr>
                        <a:t>94</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76</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r>
              <a:tr h="211666">
                <a:tc>
                  <a:txBody>
                    <a:bodyPr/>
                    <a:lstStyle/>
                    <a:p>
                      <a:pPr algn="ctr" fontAlgn="b"/>
                      <a:r>
                        <a:rPr lang="en-US" sz="1400" b="0" i="0" u="none" strike="noStrike">
                          <a:solidFill>
                            <a:srgbClr val="000000"/>
                          </a:solidFill>
                          <a:latin typeface="Arial Narrow" pitchFamily="34" charset="0"/>
                        </a:rPr>
                        <a:t>WE</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Narrow" pitchFamily="34" charset="0"/>
                        </a:rPr>
                        <a:t>  West </a:t>
                      </a:r>
                      <a:r>
                        <a:rPr lang="en-US" sz="1400" b="0" i="0" u="none" strike="noStrike" dirty="0">
                          <a:solidFill>
                            <a:srgbClr val="000000"/>
                          </a:solidFill>
                          <a:latin typeface="Arial Narrow" pitchFamily="34" charset="0"/>
                        </a:rPr>
                        <a:t>Bay</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98</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87</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r>
              <a:tr h="211666">
                <a:tc>
                  <a:txBody>
                    <a:bodyPr/>
                    <a:lstStyle/>
                    <a:p>
                      <a:pPr algn="ctr" fontAlgn="b"/>
                      <a:r>
                        <a:rPr lang="en-US" sz="1400" b="0" i="0" u="none" strike="noStrike">
                          <a:solidFill>
                            <a:srgbClr val="000000"/>
                          </a:solidFill>
                          <a:latin typeface="Arial Narrow" pitchFamily="34" charset="0"/>
                        </a:rPr>
                        <a:t>TB</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Narrow" pitchFamily="34" charset="0"/>
                        </a:rPr>
                        <a:t>  </a:t>
                      </a:r>
                      <a:r>
                        <a:rPr lang="en-US" sz="1400" b="0" i="0" u="none" strike="noStrike" dirty="0" err="1" smtClean="0">
                          <a:solidFill>
                            <a:srgbClr val="000000"/>
                          </a:solidFill>
                          <a:latin typeface="Arial Narrow" pitchFamily="34" charset="0"/>
                        </a:rPr>
                        <a:t>Turnagain</a:t>
                      </a:r>
                      <a:r>
                        <a:rPr lang="en-US" sz="1400" b="0" i="0" u="none" strike="noStrike" dirty="0" smtClean="0">
                          <a:solidFill>
                            <a:srgbClr val="000000"/>
                          </a:solidFill>
                          <a:latin typeface="Arial Narrow" pitchFamily="34" charset="0"/>
                        </a:rPr>
                        <a:t> </a:t>
                      </a:r>
                      <a:r>
                        <a:rPr lang="en-US" sz="1400" b="0" i="0" u="none" strike="noStrike" dirty="0">
                          <a:solidFill>
                            <a:srgbClr val="000000"/>
                          </a:solidFill>
                          <a:latin typeface="Arial Narrow" pitchFamily="34" charset="0"/>
                        </a:rPr>
                        <a:t>Bay</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83</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85</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r>
              <a:tr h="211666">
                <a:tc>
                  <a:txBody>
                    <a:bodyPr/>
                    <a:lstStyle/>
                    <a:p>
                      <a:pPr algn="ctr" fontAlgn="b"/>
                      <a:r>
                        <a:rPr lang="en-US" sz="1400" b="0" i="0" u="none" strike="noStrike">
                          <a:solidFill>
                            <a:srgbClr val="000000"/>
                          </a:solidFill>
                          <a:latin typeface="Arial Narrow" pitchFamily="34" charset="0"/>
                        </a:rPr>
                        <a:t>SO</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Narrow" pitchFamily="34" charset="0"/>
                        </a:rPr>
                        <a:t>  South </a:t>
                      </a:r>
                      <a:r>
                        <a:rPr lang="en-US" sz="1400" b="0" i="0" u="none" strike="noStrike" dirty="0">
                          <a:solidFill>
                            <a:srgbClr val="000000"/>
                          </a:solidFill>
                          <a:latin typeface="Arial Narrow" pitchFamily="34" charset="0"/>
                        </a:rPr>
                        <a:t>River</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90</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93</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r>
              <a:tr h="211666">
                <a:tc>
                  <a:txBody>
                    <a:bodyPr/>
                    <a:lstStyle/>
                    <a:p>
                      <a:pPr algn="ctr" fontAlgn="b"/>
                      <a:r>
                        <a:rPr lang="en-US" sz="1400" b="0" i="0" u="none" strike="noStrike">
                          <a:solidFill>
                            <a:srgbClr val="000000"/>
                          </a:solidFill>
                          <a:latin typeface="Arial Narrow" pitchFamily="34" charset="0"/>
                        </a:rPr>
                        <a:t>NO</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Narrow" pitchFamily="34" charset="0"/>
                        </a:rPr>
                        <a:t>  North </a:t>
                      </a:r>
                      <a:r>
                        <a:rPr lang="en-US" sz="1400" b="0" i="0" u="none" strike="noStrike" dirty="0">
                          <a:solidFill>
                            <a:srgbClr val="000000"/>
                          </a:solidFill>
                          <a:latin typeface="Arial Narrow" pitchFamily="34" charset="0"/>
                        </a:rPr>
                        <a:t>River</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36</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97</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r>
              <a:tr h="211666">
                <a:tc>
                  <a:txBody>
                    <a:bodyPr/>
                    <a:lstStyle/>
                    <a:p>
                      <a:pPr algn="ctr" fontAlgn="b"/>
                      <a:r>
                        <a:rPr lang="en-US" sz="1400" b="0" i="0" u="none" strike="noStrike">
                          <a:solidFill>
                            <a:srgbClr val="000000"/>
                          </a:solidFill>
                          <a:latin typeface="Arial Narrow" pitchFamily="34" charset="0"/>
                        </a:rPr>
                        <a:t>NP</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Narrow" pitchFamily="34" charset="0"/>
                        </a:rPr>
                        <a:t>  Newport </a:t>
                      </a:r>
                      <a:r>
                        <a:rPr lang="en-US" sz="1400" b="0" i="0" u="none" strike="noStrike" dirty="0">
                          <a:solidFill>
                            <a:srgbClr val="000000"/>
                          </a:solidFill>
                          <a:latin typeface="Arial Narrow" pitchFamily="34" charset="0"/>
                        </a:rPr>
                        <a:t>River</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91</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1" i="0" u="none" strike="noStrike" dirty="0">
                          <a:solidFill>
                            <a:srgbClr val="0000FF"/>
                          </a:solidFill>
                          <a:latin typeface="Arial Narrow" pitchFamily="34" charset="0"/>
                        </a:rPr>
                        <a:t>86</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r>
              <a:tr h="211666">
                <a:tc>
                  <a:txBody>
                    <a:bodyPr/>
                    <a:lstStyle/>
                    <a:p>
                      <a:pPr algn="ctr" fontAlgn="b"/>
                      <a:r>
                        <a:rPr lang="en-US" sz="1400" b="0" i="0" u="none" strike="noStrike">
                          <a:solidFill>
                            <a:srgbClr val="000000"/>
                          </a:solidFill>
                          <a:latin typeface="Arial Narrow" pitchFamily="34" charset="0"/>
                        </a:rPr>
                        <a:t>CB</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Narrow" pitchFamily="34" charset="0"/>
                        </a:rPr>
                        <a:t>  Courthouse </a:t>
                      </a:r>
                      <a:r>
                        <a:rPr lang="en-US" sz="1400" b="0" i="0" u="none" strike="noStrike" dirty="0">
                          <a:solidFill>
                            <a:srgbClr val="000000"/>
                          </a:solidFill>
                          <a:latin typeface="Arial Narrow" pitchFamily="34" charset="0"/>
                        </a:rPr>
                        <a:t>Bay</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83</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73</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r>
              <a:tr h="211666">
                <a:tc>
                  <a:txBody>
                    <a:bodyPr/>
                    <a:lstStyle/>
                    <a:p>
                      <a:pPr algn="ctr" fontAlgn="b"/>
                      <a:r>
                        <a:rPr lang="en-US" sz="1400" b="0" i="0" u="none" strike="noStrike">
                          <a:solidFill>
                            <a:srgbClr val="000000"/>
                          </a:solidFill>
                          <a:latin typeface="Arial Narrow" pitchFamily="34" charset="0"/>
                        </a:rPr>
                        <a:t>VC</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Narrow" pitchFamily="34" charset="0"/>
                        </a:rPr>
                        <a:t>  Virginia </a:t>
                      </a:r>
                      <a:r>
                        <a:rPr lang="en-US" sz="1400" b="0" i="0" u="none" strike="noStrike" dirty="0">
                          <a:solidFill>
                            <a:srgbClr val="000000"/>
                          </a:solidFill>
                          <a:latin typeface="Arial Narrow" pitchFamily="34" charset="0"/>
                        </a:rPr>
                        <a:t>Creek</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95</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1" i="0" u="none" strike="noStrike" dirty="0">
                          <a:solidFill>
                            <a:srgbClr val="0000FF"/>
                          </a:solidFill>
                          <a:latin typeface="Arial Narrow" pitchFamily="34" charset="0"/>
                        </a:rPr>
                        <a:t>90</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r>
              <a:tr h="211666">
                <a:tc>
                  <a:txBody>
                    <a:bodyPr/>
                    <a:lstStyle/>
                    <a:p>
                      <a:pPr algn="ctr" fontAlgn="b"/>
                      <a:r>
                        <a:rPr lang="en-US" sz="1400" b="0" i="0" u="none" strike="noStrike">
                          <a:solidFill>
                            <a:srgbClr val="000000"/>
                          </a:solidFill>
                          <a:latin typeface="Arial Narrow" pitchFamily="34" charset="0"/>
                        </a:rPr>
                        <a:t>GF</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l" fontAlgn="b"/>
                      <a:r>
                        <a:rPr lang="en-US" sz="1400" b="0" i="0" u="none" strike="noStrike" dirty="0" smtClean="0">
                          <a:solidFill>
                            <a:srgbClr val="000000"/>
                          </a:solidFill>
                          <a:latin typeface="Arial Narrow" pitchFamily="34" charset="0"/>
                        </a:rPr>
                        <a:t>  Galloway </a:t>
                      </a:r>
                      <a:r>
                        <a:rPr lang="en-US" sz="1400" b="0" i="0" u="none" strike="noStrike" dirty="0">
                          <a:solidFill>
                            <a:srgbClr val="000000"/>
                          </a:solidFill>
                          <a:latin typeface="Arial Narrow" pitchFamily="34" charset="0"/>
                        </a:rPr>
                        <a:t>Flats</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a:solidFill>
                            <a:srgbClr val="000000"/>
                          </a:solidFill>
                          <a:latin typeface="Arial Narrow" pitchFamily="34" charset="0"/>
                        </a:rPr>
                        <a:t>67</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Narrow" pitchFamily="34" charset="0"/>
                        </a:rPr>
                        <a:t>42</a:t>
                      </a:r>
                    </a:p>
                  </a:txBody>
                  <a:tcPr marL="9525" marR="9525" marT="9525" marB="0" anchor="b">
                    <a:lnL w="6350" cap="flat" cmpd="sng" algn="ctr">
                      <a:solidFill>
                        <a:srgbClr val="0000FF"/>
                      </a:solidFill>
                      <a:prstDash val="solid"/>
                      <a:round/>
                      <a:headEnd type="none" w="med" len="med"/>
                      <a:tailEnd type="none" w="med" len="med"/>
                    </a:lnL>
                    <a:lnR w="6350" cap="flat" cmpd="sng" algn="ctr">
                      <a:solidFill>
                        <a:srgbClr val="0000FF"/>
                      </a:solidFill>
                      <a:prstDash val="solid"/>
                      <a:round/>
                      <a:headEnd type="none" w="med" len="med"/>
                      <a:tailEnd type="none" w="med" len="med"/>
                    </a:lnR>
                    <a:lnT w="6350" cap="flat" cmpd="sng" algn="ctr">
                      <a:solidFill>
                        <a:srgbClr val="0000FF"/>
                      </a:solidFill>
                      <a:prstDash val="solid"/>
                      <a:round/>
                      <a:headEnd type="none" w="med" len="med"/>
                      <a:tailEnd type="none" w="med" len="med"/>
                    </a:lnT>
                    <a:lnB w="6350" cap="flat" cmpd="sng" algn="ctr">
                      <a:solidFill>
                        <a:srgbClr val="0000FF"/>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77829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761999"/>
          </a:xfrm>
        </p:spPr>
        <p:txBody>
          <a:bodyPr>
            <a:normAutofit/>
          </a:bodyPr>
          <a:lstStyle/>
          <a:p>
            <a:r>
              <a:rPr lang="en-US" altLang="en-US" sz="3600" dirty="0" smtClean="0"/>
              <a:t>NCDMF Shellfish Mapping Program</a:t>
            </a:r>
            <a:endParaRPr lang="en-US" sz="3600" dirty="0"/>
          </a:p>
        </p:txBody>
      </p:sp>
      <p:sp>
        <p:nvSpPr>
          <p:cNvPr id="3" name="Rectangle 2"/>
          <p:cNvSpPr/>
          <p:nvPr/>
        </p:nvSpPr>
        <p:spPr>
          <a:xfrm>
            <a:off x="304800" y="1295400"/>
            <a:ext cx="8763000" cy="1338828"/>
          </a:xfrm>
          <a:prstGeom prst="rect">
            <a:avLst/>
          </a:prstGeom>
        </p:spPr>
        <p:txBody>
          <a:bodyPr wrap="square">
            <a:spAutoFit/>
          </a:bodyPr>
          <a:lstStyle/>
          <a:p>
            <a:pPr marL="609600" indent="-609600" defTabSz="914400" fontAlgn="auto">
              <a:lnSpc>
                <a:spcPct val="90000"/>
              </a:lnSpc>
              <a:spcBef>
                <a:spcPts val="0"/>
              </a:spcBef>
              <a:spcAft>
                <a:spcPts val="0"/>
              </a:spcAft>
              <a:buFontTx/>
              <a:buAutoNum type="arabicPeriod"/>
              <a:defRPr/>
            </a:pPr>
            <a:r>
              <a:rPr lang="en-US" dirty="0">
                <a:solidFill>
                  <a:prstClr val="black"/>
                </a:solidFill>
                <a:latin typeface="Calibri"/>
                <a:ea typeface="+mn-ea"/>
                <a:cs typeface="+mn-cs"/>
              </a:rPr>
              <a:t>Locate and map shellfish producing </a:t>
            </a:r>
            <a:r>
              <a:rPr lang="en-US" dirty="0" smtClean="0">
                <a:solidFill>
                  <a:prstClr val="black"/>
                </a:solidFill>
                <a:latin typeface="Calibri"/>
                <a:ea typeface="+mn-ea"/>
                <a:cs typeface="+mn-cs"/>
              </a:rPr>
              <a:t>areas </a:t>
            </a:r>
            <a:r>
              <a:rPr lang="en-US" dirty="0">
                <a:solidFill>
                  <a:prstClr val="black"/>
                </a:solidFill>
                <a:latin typeface="Calibri"/>
                <a:ea typeface="+mn-ea"/>
                <a:cs typeface="+mn-cs"/>
              </a:rPr>
              <a:t>and Submerged Aquatic Vegetation (SAV).</a:t>
            </a:r>
          </a:p>
          <a:p>
            <a:pPr marL="609600" indent="-609600" defTabSz="914400" fontAlgn="auto">
              <a:lnSpc>
                <a:spcPct val="90000"/>
              </a:lnSpc>
              <a:spcBef>
                <a:spcPts val="0"/>
              </a:spcBef>
              <a:spcAft>
                <a:spcPts val="0"/>
              </a:spcAft>
              <a:buFontTx/>
              <a:buAutoNum type="arabicPeriod"/>
              <a:defRPr/>
            </a:pPr>
            <a:r>
              <a:rPr lang="en-US" dirty="0">
                <a:solidFill>
                  <a:prstClr val="black"/>
                </a:solidFill>
                <a:latin typeface="Calibri"/>
                <a:ea typeface="+mn-ea"/>
                <a:cs typeface="+mn-cs"/>
              </a:rPr>
              <a:t>Delineate potentially productive bottom.</a:t>
            </a:r>
          </a:p>
          <a:p>
            <a:pPr marL="609600" indent="-609600" defTabSz="914400" fontAlgn="auto">
              <a:lnSpc>
                <a:spcPct val="90000"/>
              </a:lnSpc>
              <a:spcBef>
                <a:spcPts val="0"/>
              </a:spcBef>
              <a:spcAft>
                <a:spcPts val="0"/>
              </a:spcAft>
              <a:buFontTx/>
              <a:buAutoNum type="arabicPeriod"/>
              <a:defRPr/>
            </a:pPr>
            <a:r>
              <a:rPr lang="en-US" dirty="0">
                <a:solidFill>
                  <a:prstClr val="black"/>
                </a:solidFill>
                <a:latin typeface="Calibri"/>
                <a:ea typeface="+mn-ea"/>
                <a:cs typeface="+mn-cs"/>
              </a:rPr>
              <a:t>Determine shellfish concentrations and abundance within productive bottom types by a stratified random sampling scheme.</a:t>
            </a:r>
          </a:p>
          <a:p>
            <a:pPr marL="609600" indent="-609600" defTabSz="914400" fontAlgn="auto">
              <a:lnSpc>
                <a:spcPct val="90000"/>
              </a:lnSpc>
              <a:spcBef>
                <a:spcPts val="0"/>
              </a:spcBef>
              <a:spcAft>
                <a:spcPts val="0"/>
              </a:spcAft>
              <a:buFontTx/>
              <a:buAutoNum type="arabicPeriod"/>
              <a:defRPr/>
            </a:pPr>
            <a:r>
              <a:rPr lang="en-US" dirty="0">
                <a:solidFill>
                  <a:prstClr val="black"/>
                </a:solidFill>
                <a:latin typeface="Calibri"/>
                <a:ea typeface="+mn-ea"/>
                <a:cs typeface="+mn-cs"/>
              </a:rPr>
              <a:t>Quantify habitat types.</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700" y="2667000"/>
            <a:ext cx="5372100" cy="4029075"/>
          </a:xfrm>
          <a:prstGeom prst="rect">
            <a:avLst/>
          </a:prstGeom>
        </p:spPr>
      </p:pic>
    </p:spTree>
    <p:extLst>
      <p:ext uri="{BB962C8B-B14F-4D97-AF65-F5344CB8AC3E}">
        <p14:creationId xmlns:p14="http://schemas.microsoft.com/office/powerpoint/2010/main" val="27343971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761999"/>
          </a:xfrm>
        </p:spPr>
        <p:txBody>
          <a:bodyPr>
            <a:normAutofit/>
          </a:bodyPr>
          <a:lstStyle/>
          <a:p>
            <a:r>
              <a:rPr lang="en-US" altLang="en-US" sz="3600" dirty="0" smtClean="0"/>
              <a:t>NCDMF Shellfish Mapping Program</a:t>
            </a:r>
            <a:endParaRPr lang="en-US" sz="36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18404" y="118204"/>
            <a:ext cx="5630992" cy="754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410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761999"/>
          </a:xfrm>
        </p:spPr>
        <p:txBody>
          <a:bodyPr>
            <a:normAutofit/>
          </a:bodyPr>
          <a:lstStyle/>
          <a:p>
            <a:r>
              <a:rPr lang="en-US" altLang="en-US" sz="3600" dirty="0" smtClean="0"/>
              <a:t>NCDMF Shellfish Mapping Program</a:t>
            </a:r>
            <a:endParaRPr lang="en-US" sz="3600" dirty="0"/>
          </a:p>
        </p:txBody>
      </p:sp>
      <p:pic>
        <p:nvPicPr>
          <p:cNvPr id="410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447800"/>
            <a:ext cx="791173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469" y="4876800"/>
            <a:ext cx="2289931" cy="1717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6503" y="4876800"/>
            <a:ext cx="2339297"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4400" y="4876800"/>
            <a:ext cx="23368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22945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icture Placeholder 6"/>
          <p:cNvGraphicFramePr>
            <a:graphicFrameLocks/>
          </p:cNvGraphicFramePr>
          <p:nvPr>
            <p:extLst>
              <p:ext uri="{D42A27DB-BD31-4B8C-83A1-F6EECF244321}">
                <p14:modId xmlns:p14="http://schemas.microsoft.com/office/powerpoint/2010/main" val="228033385"/>
              </p:ext>
            </p:extLst>
          </p:nvPr>
        </p:nvGraphicFramePr>
        <p:xfrm>
          <a:off x="685800" y="685800"/>
          <a:ext cx="77724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lstStyle/>
          <a:p>
            <a:r>
              <a:rPr lang="en-US" dirty="0" smtClean="0"/>
              <a:t>Wild Harvest</a:t>
            </a:r>
            <a:endParaRPr lang="en-US" dirty="0"/>
          </a:p>
        </p:txBody>
      </p:sp>
      <p:sp>
        <p:nvSpPr>
          <p:cNvPr id="5" name="Content Placeholder 4"/>
          <p:cNvSpPr>
            <a:spLocks noGrp="1"/>
          </p:cNvSpPr>
          <p:nvPr>
            <p:ph idx="1"/>
          </p:nvPr>
        </p:nvSpPr>
        <p:spPr>
          <a:xfrm>
            <a:off x="533400" y="5334000"/>
            <a:ext cx="8229600" cy="838200"/>
          </a:xfrm>
        </p:spPr>
        <p:txBody>
          <a:bodyPr>
            <a:normAutofit fontScale="25000" lnSpcReduction="20000"/>
          </a:bodyPr>
          <a:lstStyle/>
          <a:p>
            <a:pPr marL="0" indent="0" algn="ctr">
              <a:buNone/>
            </a:pPr>
            <a:r>
              <a:rPr lang="en-US" sz="7400" b="1" dirty="0" smtClean="0"/>
              <a:t>Stock Status </a:t>
            </a:r>
          </a:p>
          <a:p>
            <a:r>
              <a:rPr lang="en-US" sz="8000" dirty="0" smtClean="0"/>
              <a:t>NOAA (National): Insufficient data</a:t>
            </a:r>
          </a:p>
          <a:p>
            <a:r>
              <a:rPr lang="en-US" sz="8000" dirty="0" smtClean="0"/>
              <a:t>Academia (National, </a:t>
            </a:r>
            <a:r>
              <a:rPr lang="en-US" sz="8000" dirty="0" err="1" smtClean="0"/>
              <a:t>Zu</a:t>
            </a:r>
            <a:r>
              <a:rPr lang="en-US" sz="8000" dirty="0" smtClean="0"/>
              <a:t> </a:t>
            </a:r>
            <a:r>
              <a:rPr lang="en-US" sz="8000" dirty="0" err="1" smtClean="0"/>
              <a:t>Ermgassen</a:t>
            </a:r>
            <a:r>
              <a:rPr lang="en-US" sz="8000" dirty="0" smtClean="0"/>
              <a:t> 2012): Significant loss of natural habitat</a:t>
            </a:r>
          </a:p>
          <a:p>
            <a:r>
              <a:rPr lang="en-US" sz="8000" dirty="0" smtClean="0"/>
              <a:t>NCDMF (Statewide): Concern</a:t>
            </a:r>
            <a:endParaRPr lang="en-US" sz="8000" dirty="0"/>
          </a:p>
        </p:txBody>
      </p:sp>
    </p:spTree>
    <p:extLst>
      <p:ext uri="{BB962C8B-B14F-4D97-AF65-F5344CB8AC3E}">
        <p14:creationId xmlns:p14="http://schemas.microsoft.com/office/powerpoint/2010/main" val="2042574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Natural Subtidal Oyster Bottom</a:t>
            </a:r>
            <a:endParaRPr lang="en-US" dirty="0"/>
          </a:p>
        </p:txBody>
      </p:sp>
      <p:sp>
        <p:nvSpPr>
          <p:cNvPr id="3" name="Content Placeholder 2"/>
          <p:cNvSpPr>
            <a:spLocks noGrp="1"/>
          </p:cNvSpPr>
          <p:nvPr>
            <p:ph idx="1"/>
          </p:nvPr>
        </p:nvSpPr>
        <p:spPr/>
        <p:txBody>
          <a:bodyPr/>
          <a:lstStyle/>
          <a:p>
            <a:r>
              <a:rPr lang="en-US" dirty="0" smtClean="0"/>
              <a:t>Winslow 1886: ~10,000 acres</a:t>
            </a:r>
          </a:p>
          <a:p>
            <a:r>
              <a:rPr lang="en-US" dirty="0" smtClean="0"/>
              <a:t>DMF Estimate: ~3,877 acres mapped so far</a:t>
            </a:r>
          </a:p>
          <a:p>
            <a:r>
              <a:rPr lang="en-US" dirty="0" smtClean="0"/>
              <a:t>Peters (in review) Estimate: ~6,500 Acres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3276600"/>
            <a:ext cx="2811888" cy="3429000"/>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352801"/>
            <a:ext cx="3657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981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52278" y="990600"/>
            <a:ext cx="4533900" cy="5867400"/>
          </a:xfrm>
        </p:spPr>
      </p:pic>
      <p:sp>
        <p:nvSpPr>
          <p:cNvPr id="2" name="Title 1"/>
          <p:cNvSpPr>
            <a:spLocks noGrp="1"/>
          </p:cNvSpPr>
          <p:nvPr>
            <p:ph type="title"/>
          </p:nvPr>
        </p:nvSpPr>
        <p:spPr/>
        <p:txBody>
          <a:bodyPr/>
          <a:lstStyle/>
          <a:p>
            <a:r>
              <a:rPr lang="en-US" dirty="0" smtClean="0"/>
              <a:t>Restored/</a:t>
            </a:r>
            <a:r>
              <a:rPr lang="en-US" dirty="0"/>
              <a:t>C</a:t>
            </a:r>
            <a:r>
              <a:rPr lang="en-US" dirty="0" smtClean="0"/>
              <a:t>reated Oyster </a:t>
            </a:r>
            <a:r>
              <a:rPr lang="en-US" dirty="0"/>
              <a:t>B</a:t>
            </a:r>
            <a:r>
              <a:rPr lang="en-US" dirty="0" smtClean="0"/>
              <a:t>ottom</a:t>
            </a:r>
            <a:endParaRPr lang="en-US" dirty="0"/>
          </a:p>
        </p:txBody>
      </p:sp>
      <p:sp>
        <p:nvSpPr>
          <p:cNvPr id="5" name="TextBox 4"/>
          <p:cNvSpPr txBox="1"/>
          <p:nvPr/>
        </p:nvSpPr>
        <p:spPr>
          <a:xfrm>
            <a:off x="228600" y="1524000"/>
            <a:ext cx="2590800" cy="1754326"/>
          </a:xfrm>
          <a:prstGeom prst="rect">
            <a:avLst/>
          </a:prstGeom>
          <a:noFill/>
        </p:spPr>
        <p:txBody>
          <a:bodyPr wrap="square" rtlCol="0">
            <a:spAutoFit/>
          </a:bodyPr>
          <a:lstStyle/>
          <a:p>
            <a:pPr defTabSz="914400" fontAlgn="auto">
              <a:spcBef>
                <a:spcPts val="0"/>
              </a:spcBef>
              <a:spcAft>
                <a:spcPts val="0"/>
              </a:spcAft>
            </a:pPr>
            <a:r>
              <a:rPr lang="en-US" b="1" u="sng" dirty="0" smtClean="0">
                <a:solidFill>
                  <a:prstClr val="black"/>
                </a:solidFill>
                <a:latin typeface="Calibri"/>
                <a:ea typeface="+mn-ea"/>
                <a:cs typeface="+mn-cs"/>
              </a:rPr>
              <a:t>Cultch Planting Program</a:t>
            </a:r>
          </a:p>
          <a:p>
            <a:pPr marL="285750" indent="-285750" defTabSz="914400" fontAlgn="auto">
              <a:spcBef>
                <a:spcPts val="0"/>
              </a:spcBef>
              <a:spcAft>
                <a:spcPts val="0"/>
              </a:spcAft>
              <a:buFont typeface="Arial" panose="020B0604020202020204" pitchFamily="34" charset="0"/>
              <a:buChar char="•"/>
            </a:pPr>
            <a:r>
              <a:rPr lang="en-US" dirty="0" smtClean="0">
                <a:solidFill>
                  <a:prstClr val="black"/>
                </a:solidFill>
                <a:latin typeface="Calibri"/>
                <a:ea typeface="+mn-ea"/>
                <a:cs typeface="+mn-cs"/>
              </a:rPr>
              <a:t>Since 1915</a:t>
            </a:r>
          </a:p>
          <a:p>
            <a:pPr marL="285750" indent="-285750" defTabSz="914400" fontAlgn="auto">
              <a:spcBef>
                <a:spcPts val="0"/>
              </a:spcBef>
              <a:spcAft>
                <a:spcPts val="0"/>
              </a:spcAft>
              <a:buFont typeface="Arial" panose="020B0604020202020204" pitchFamily="34" charset="0"/>
              <a:buChar char="•"/>
            </a:pPr>
            <a:r>
              <a:rPr lang="en-US" dirty="0" smtClean="0">
                <a:solidFill>
                  <a:prstClr val="black"/>
                </a:solidFill>
                <a:latin typeface="Calibri"/>
                <a:ea typeface="+mn-ea"/>
                <a:cs typeface="+mn-cs"/>
              </a:rPr>
              <a:t>1,607 sites since 1981</a:t>
            </a:r>
          </a:p>
          <a:p>
            <a:pPr marL="285750" indent="-285750" defTabSz="914400" fontAlgn="auto">
              <a:spcBef>
                <a:spcPts val="0"/>
              </a:spcBef>
              <a:spcAft>
                <a:spcPts val="0"/>
              </a:spcAft>
              <a:buFont typeface="Arial" panose="020B0604020202020204" pitchFamily="34" charset="0"/>
              <a:buChar char="•"/>
            </a:pPr>
            <a:r>
              <a:rPr lang="en-US" dirty="0" smtClean="0">
                <a:solidFill>
                  <a:prstClr val="black"/>
                </a:solidFill>
                <a:latin typeface="Calibri"/>
                <a:ea typeface="+mn-ea"/>
                <a:cs typeface="+mn-cs"/>
              </a:rPr>
              <a:t>9,637,727 bushels since 1982</a:t>
            </a:r>
          </a:p>
          <a:p>
            <a:pPr marL="285750" indent="-285750" defTabSz="914400" fontAlgn="auto">
              <a:spcBef>
                <a:spcPts val="0"/>
              </a:spcBef>
              <a:spcAft>
                <a:spcPts val="0"/>
              </a:spcAft>
              <a:buFont typeface="Arial" panose="020B0604020202020204" pitchFamily="34" charset="0"/>
              <a:buChar char="•"/>
            </a:pPr>
            <a:r>
              <a:rPr lang="en-US" dirty="0" smtClean="0">
                <a:solidFill>
                  <a:prstClr val="black"/>
                </a:solidFill>
                <a:latin typeface="Calibri"/>
                <a:ea typeface="+mn-ea"/>
                <a:cs typeface="+mn-cs"/>
              </a:rPr>
              <a:t>Open to public harvest</a:t>
            </a:r>
            <a:endParaRPr lang="en-US" dirty="0">
              <a:solidFill>
                <a:prstClr val="black"/>
              </a:solidFill>
              <a:latin typeface="Calibri"/>
              <a:ea typeface="+mn-ea"/>
              <a:cs typeface="+mn-cs"/>
            </a:endParaRPr>
          </a:p>
        </p:txBody>
      </p:sp>
      <p:sp>
        <p:nvSpPr>
          <p:cNvPr id="6" name="TextBox 5"/>
          <p:cNvSpPr txBox="1"/>
          <p:nvPr/>
        </p:nvSpPr>
        <p:spPr>
          <a:xfrm>
            <a:off x="6477000" y="1524000"/>
            <a:ext cx="2729722" cy="2031325"/>
          </a:xfrm>
          <a:prstGeom prst="rect">
            <a:avLst/>
          </a:prstGeom>
          <a:noFill/>
        </p:spPr>
        <p:txBody>
          <a:bodyPr wrap="none" rtlCol="0">
            <a:spAutoFit/>
          </a:bodyPr>
          <a:lstStyle/>
          <a:p>
            <a:pPr defTabSz="914400" fontAlgn="auto">
              <a:spcBef>
                <a:spcPts val="0"/>
              </a:spcBef>
              <a:spcAft>
                <a:spcPts val="0"/>
              </a:spcAft>
            </a:pPr>
            <a:r>
              <a:rPr lang="en-US" b="1" u="sng" dirty="0" smtClean="0">
                <a:solidFill>
                  <a:prstClr val="black"/>
                </a:solidFill>
                <a:latin typeface="Calibri"/>
                <a:ea typeface="+mn-ea"/>
                <a:cs typeface="+mn-cs"/>
              </a:rPr>
              <a:t>Oyster Sanctuary Program</a:t>
            </a:r>
            <a:endParaRPr lang="en-US" dirty="0" smtClean="0">
              <a:solidFill>
                <a:prstClr val="black"/>
              </a:solidFill>
              <a:latin typeface="Calibri"/>
              <a:ea typeface="+mn-ea"/>
              <a:cs typeface="+mn-cs"/>
            </a:endParaRPr>
          </a:p>
          <a:p>
            <a:pPr marL="285750" indent="-285750" defTabSz="914400" fontAlgn="auto">
              <a:spcBef>
                <a:spcPts val="0"/>
              </a:spcBef>
              <a:spcAft>
                <a:spcPts val="0"/>
              </a:spcAft>
              <a:buFont typeface="Arial" panose="020B0604020202020204" pitchFamily="34" charset="0"/>
              <a:buChar char="•"/>
            </a:pPr>
            <a:r>
              <a:rPr lang="en-US" dirty="0" smtClean="0">
                <a:solidFill>
                  <a:prstClr val="black"/>
                </a:solidFill>
                <a:latin typeface="Calibri"/>
                <a:ea typeface="+mn-ea"/>
                <a:cs typeface="+mn-cs"/>
              </a:rPr>
              <a:t>Since 1996</a:t>
            </a:r>
          </a:p>
          <a:p>
            <a:pPr marL="285750" indent="-285750" defTabSz="914400" fontAlgn="auto">
              <a:spcBef>
                <a:spcPts val="0"/>
              </a:spcBef>
              <a:spcAft>
                <a:spcPts val="0"/>
              </a:spcAft>
              <a:buFont typeface="Arial" panose="020B0604020202020204" pitchFamily="34" charset="0"/>
              <a:buChar char="•"/>
            </a:pPr>
            <a:r>
              <a:rPr lang="en-US" dirty="0" smtClean="0">
                <a:solidFill>
                  <a:prstClr val="black"/>
                </a:solidFill>
                <a:latin typeface="Calibri"/>
                <a:ea typeface="+mn-ea"/>
                <a:cs typeface="+mn-cs"/>
              </a:rPr>
              <a:t>13 established sites</a:t>
            </a:r>
          </a:p>
          <a:p>
            <a:pPr marL="285750" indent="-285750" defTabSz="914400" fontAlgn="auto">
              <a:spcBef>
                <a:spcPts val="0"/>
              </a:spcBef>
              <a:spcAft>
                <a:spcPts val="0"/>
              </a:spcAft>
              <a:buFont typeface="Arial" panose="020B0604020202020204" pitchFamily="34" charset="0"/>
              <a:buChar char="•"/>
            </a:pPr>
            <a:r>
              <a:rPr lang="en-US" dirty="0" smtClean="0">
                <a:solidFill>
                  <a:prstClr val="black"/>
                </a:solidFill>
                <a:latin typeface="Calibri"/>
                <a:ea typeface="+mn-ea"/>
                <a:cs typeface="+mn-cs"/>
              </a:rPr>
              <a:t>309 acres established</a:t>
            </a:r>
          </a:p>
          <a:p>
            <a:pPr marL="285750" indent="-285750" defTabSz="914400" fontAlgn="auto">
              <a:spcBef>
                <a:spcPts val="0"/>
              </a:spcBef>
              <a:spcAft>
                <a:spcPts val="0"/>
              </a:spcAft>
              <a:buFont typeface="Arial" panose="020B0604020202020204" pitchFamily="34" charset="0"/>
              <a:buChar char="•"/>
            </a:pPr>
            <a:r>
              <a:rPr lang="en-US" dirty="0" smtClean="0">
                <a:solidFill>
                  <a:prstClr val="black"/>
                </a:solidFill>
                <a:latin typeface="Calibri"/>
                <a:ea typeface="+mn-ea"/>
                <a:cs typeface="+mn-cs"/>
              </a:rPr>
              <a:t>6 additional planned</a:t>
            </a:r>
          </a:p>
          <a:p>
            <a:pPr marL="742950" lvl="1" indent="-285750" defTabSz="914400" fontAlgn="auto">
              <a:spcBef>
                <a:spcPts val="0"/>
              </a:spcBef>
              <a:spcAft>
                <a:spcPts val="0"/>
              </a:spcAft>
              <a:buFont typeface="Arial" panose="020B0604020202020204" pitchFamily="34" charset="0"/>
              <a:buChar char="•"/>
            </a:pPr>
            <a:r>
              <a:rPr lang="en-US" dirty="0" smtClean="0">
                <a:solidFill>
                  <a:prstClr val="black"/>
                </a:solidFill>
                <a:latin typeface="Calibri"/>
                <a:ea typeface="+mn-ea"/>
                <a:cs typeface="+mn-cs"/>
              </a:rPr>
              <a:t>~200 acres</a:t>
            </a:r>
          </a:p>
          <a:p>
            <a:pPr marL="285750" indent="-285750" defTabSz="914400" fontAlgn="auto">
              <a:spcBef>
                <a:spcPts val="0"/>
              </a:spcBef>
              <a:spcAft>
                <a:spcPts val="0"/>
              </a:spcAft>
              <a:buFont typeface="Arial" panose="020B0604020202020204" pitchFamily="34" charset="0"/>
              <a:buChar char="•"/>
            </a:pPr>
            <a:r>
              <a:rPr lang="en-US" dirty="0" smtClean="0">
                <a:solidFill>
                  <a:prstClr val="black"/>
                </a:solidFill>
                <a:latin typeface="Calibri"/>
                <a:ea typeface="+mn-ea"/>
                <a:cs typeface="+mn-cs"/>
              </a:rPr>
              <a:t>Closed to oyster harvest</a:t>
            </a:r>
            <a:endParaRPr lang="en-US" dirty="0">
              <a:solidFill>
                <a:prstClr val="black"/>
              </a:solidFill>
              <a:latin typeface="Calibri"/>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6170" y="3962400"/>
            <a:ext cx="2273777" cy="1705333"/>
          </a:xfrm>
          <a:prstGeom prst="rect">
            <a:avLst/>
          </a:prstGeom>
        </p:spPr>
      </p:pic>
      <p:pic>
        <p:nvPicPr>
          <p:cNvPr id="8" name="Picture 3" descr="E:\Oyster photos\2100_DSC_0033.jpg"/>
          <p:cNvPicPr>
            <a:picLocks noChangeAspect="1" noChangeArrowheads="1"/>
          </p:cNvPicPr>
          <p:nvPr/>
        </p:nvPicPr>
        <p:blipFill>
          <a:blip r:embed="rId5" cstate="print">
            <a:extLst>
              <a:ext uri="{28A0092B-C50C-407E-A947-70E740481C1C}">
                <a14:useLocalDpi xmlns:a14="http://schemas.microsoft.com/office/drawing/2010/main" val="0"/>
              </a:ext>
            </a:extLst>
          </a:blip>
          <a:srcRect t="8076" b="8076"/>
          <a:stretch>
            <a:fillRect/>
          </a:stretch>
        </p:blipFill>
        <p:spPr bwMode="auto">
          <a:xfrm>
            <a:off x="220682" y="4116228"/>
            <a:ext cx="2507937" cy="139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111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685800" y="228600"/>
            <a:ext cx="7772400" cy="746760"/>
          </a:xfrm>
        </p:spPr>
        <p:txBody>
          <a:bodyPr>
            <a:normAutofit fontScale="90000"/>
          </a:bodyPr>
          <a:lstStyle/>
          <a:p>
            <a:pPr eaLnBrk="1" hangingPunct="1"/>
            <a:r>
              <a:rPr lang="en-US" altLang="en-US" sz="3600" dirty="0" smtClean="0"/>
              <a:t>North Carolina’s </a:t>
            </a:r>
            <a:br>
              <a:rPr lang="en-US" altLang="en-US" sz="3600" dirty="0" smtClean="0"/>
            </a:br>
            <a:r>
              <a:rPr lang="en-US" altLang="en-US" sz="3600" dirty="0" smtClean="0"/>
              <a:t>Shellfish Lease Program History</a:t>
            </a:r>
          </a:p>
        </p:txBody>
      </p:sp>
      <p:sp>
        <p:nvSpPr>
          <p:cNvPr id="3075" name="Content Placeholder 2"/>
          <p:cNvSpPr>
            <a:spLocks noGrp="1"/>
          </p:cNvSpPr>
          <p:nvPr>
            <p:ph idx="1"/>
          </p:nvPr>
        </p:nvSpPr>
        <p:spPr>
          <a:xfrm>
            <a:off x="685800" y="2438400"/>
            <a:ext cx="5753101" cy="4114800"/>
          </a:xfrm>
        </p:spPr>
        <p:txBody>
          <a:bodyPr>
            <a:normAutofit/>
          </a:bodyPr>
          <a:lstStyle/>
          <a:p>
            <a:pPr eaLnBrk="1" hangingPunct="1"/>
            <a:r>
              <a:rPr lang="en-US" altLang="en-US" sz="1600" dirty="0" smtClean="0"/>
              <a:t>The State of North Carolina has provided for the private use of public trust waters to North Carolina residents for the commercial production of shellfish on leased bottom since 1858.</a:t>
            </a:r>
          </a:p>
          <a:p>
            <a:pPr eaLnBrk="1" hangingPunct="1"/>
            <a:endParaRPr lang="en-US" altLang="en-US" sz="1600" dirty="0" smtClean="0"/>
          </a:p>
          <a:p>
            <a:pPr eaLnBrk="1" hangingPunct="1"/>
            <a:r>
              <a:rPr lang="en-US" altLang="en-US" sz="1600" dirty="0" smtClean="0"/>
              <a:t>February 2015: 182 shellfish leases existed on 1208 acres.</a:t>
            </a:r>
          </a:p>
          <a:p>
            <a:pPr eaLnBrk="1" hangingPunct="1"/>
            <a:endParaRPr lang="en-US" altLang="en-US" sz="1600" dirty="0" smtClean="0"/>
          </a:p>
          <a:p>
            <a:r>
              <a:rPr lang="en-US" altLang="en-US" sz="1600" dirty="0" smtClean="0"/>
              <a:t>In 1989 legislation was enacted to allow the use of the water column above existing shellfish leases. The first water column lease was issued in 1991.</a:t>
            </a:r>
          </a:p>
          <a:p>
            <a:r>
              <a:rPr lang="en-US" altLang="en-US" sz="1600" dirty="0" smtClean="0"/>
              <a:t>1998 – 7 water columns    </a:t>
            </a:r>
          </a:p>
          <a:p>
            <a:r>
              <a:rPr lang="en-US" altLang="en-US" sz="1600" dirty="0" smtClean="0"/>
              <a:t>2012 – 16 water columns	</a:t>
            </a:r>
          </a:p>
          <a:p>
            <a:r>
              <a:rPr lang="en-US" altLang="en-US" sz="1600" dirty="0" smtClean="0"/>
              <a:t>2015 – 25 water columns</a:t>
            </a:r>
          </a:p>
          <a:p>
            <a:pPr eaLnBrk="1" hangingPunct="1">
              <a:buFontTx/>
              <a:buNone/>
            </a:pPr>
            <a:endParaRPr lang="en-US" altLang="en-US" sz="1600" dirty="0" smtClean="0"/>
          </a:p>
        </p:txBody>
      </p:sp>
      <p:pic>
        <p:nvPicPr>
          <p:cNvPr id="205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059680"/>
            <a:ext cx="2286000" cy="118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143001"/>
            <a:ext cx="2286000" cy="118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Chart 14"/>
          <p:cNvGraphicFramePr>
            <a:graphicFrameLocks/>
          </p:cNvGraphicFramePr>
          <p:nvPr>
            <p:extLst>
              <p:ext uri="{D42A27DB-BD31-4B8C-83A1-F6EECF244321}">
                <p14:modId xmlns:p14="http://schemas.microsoft.com/office/powerpoint/2010/main" val="4009943464"/>
              </p:ext>
            </p:extLst>
          </p:nvPr>
        </p:nvGraphicFramePr>
        <p:xfrm>
          <a:off x="3722614" y="5029200"/>
          <a:ext cx="2373385" cy="1295400"/>
        </p:xfrm>
        <a:graphic>
          <a:graphicData uri="http://schemas.openxmlformats.org/drawingml/2006/chart">
            <c:chart xmlns:c="http://schemas.openxmlformats.org/drawingml/2006/chart" xmlns:r="http://schemas.openxmlformats.org/officeDocument/2006/relationships" r:id="rId4"/>
          </a:graphicData>
        </a:graphic>
      </p:graphicFrame>
      <p:pic>
        <p:nvPicPr>
          <p:cNvPr id="2057"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667000"/>
            <a:ext cx="2286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4081" y="1143001"/>
            <a:ext cx="2286000" cy="118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6328" y="1135954"/>
            <a:ext cx="2286000" cy="118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2180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761999"/>
          </a:xfrm>
        </p:spPr>
        <p:txBody>
          <a:bodyPr>
            <a:normAutofit/>
          </a:bodyPr>
          <a:lstStyle/>
          <a:p>
            <a:r>
              <a:rPr lang="en-US" altLang="en-US" sz="3600" dirty="0" smtClean="0"/>
              <a:t>North Carolina Shellfish Lease Program </a:t>
            </a:r>
            <a:endParaRPr lang="en-US" sz="36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2999"/>
            <a:ext cx="5334000" cy="4765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8"/>
          <p:cNvGrpSpPr>
            <a:grpSpLocks noChangeAspect="1"/>
          </p:cNvGrpSpPr>
          <p:nvPr/>
        </p:nvGrpSpPr>
        <p:grpSpPr bwMode="auto">
          <a:xfrm>
            <a:off x="3860800" y="4443413"/>
            <a:ext cx="1720850" cy="585787"/>
            <a:chOff x="3374" y="2799"/>
            <a:chExt cx="1084" cy="369"/>
          </a:xfrm>
        </p:grpSpPr>
        <p:sp>
          <p:nvSpPr>
            <p:cNvPr id="5" name="AutoShape 7"/>
            <p:cNvSpPr>
              <a:spLocks noChangeAspect="1" noChangeArrowheads="1" noTextEdit="1"/>
            </p:cNvSpPr>
            <p:nvPr/>
          </p:nvSpPr>
          <p:spPr bwMode="auto">
            <a:xfrm>
              <a:off x="3374" y="2799"/>
              <a:ext cx="1084"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lang="en-US">
                <a:solidFill>
                  <a:prstClr val="black"/>
                </a:solidFill>
                <a:latin typeface="Calibri"/>
                <a:ea typeface="+mn-ea"/>
                <a:cs typeface="+mn-cs"/>
              </a:endParaRPr>
            </a:p>
          </p:txBody>
        </p:sp>
        <p:sp>
          <p:nvSpPr>
            <p:cNvPr id="6" name="Rectangle 9"/>
            <p:cNvSpPr>
              <a:spLocks noChangeArrowheads="1"/>
            </p:cNvSpPr>
            <p:nvPr/>
          </p:nvSpPr>
          <p:spPr bwMode="auto">
            <a:xfrm>
              <a:off x="3374" y="2799"/>
              <a:ext cx="1084" cy="369"/>
            </a:xfrm>
            <a:prstGeom prst="rect">
              <a:avLst/>
            </a:prstGeom>
            <a:solidFill>
              <a:srgbClr val="FFFFFF"/>
            </a:solidFill>
            <a:ln w="206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lang="en-US">
                <a:solidFill>
                  <a:prstClr val="black"/>
                </a:solidFill>
                <a:latin typeface="Calibri"/>
                <a:ea typeface="+mn-ea"/>
                <a:cs typeface="+mn-cs"/>
              </a:endParaRPr>
            </a:p>
          </p:txBody>
        </p:sp>
        <p:sp>
          <p:nvSpPr>
            <p:cNvPr id="7" name="Freeform 10"/>
            <p:cNvSpPr>
              <a:spLocks/>
            </p:cNvSpPr>
            <p:nvPr/>
          </p:nvSpPr>
          <p:spPr bwMode="auto">
            <a:xfrm>
              <a:off x="3404" y="2841"/>
              <a:ext cx="68" cy="68"/>
            </a:xfrm>
            <a:custGeom>
              <a:avLst/>
              <a:gdLst>
                <a:gd name="T0" fmla="*/ 73 w 73"/>
                <a:gd name="T1" fmla="*/ 34 h 73"/>
                <a:gd name="T2" fmla="*/ 72 w 73"/>
                <a:gd name="T3" fmla="*/ 30 h 73"/>
                <a:gd name="T4" fmla="*/ 71 w 73"/>
                <a:gd name="T5" fmla="*/ 26 h 73"/>
                <a:gd name="T6" fmla="*/ 70 w 73"/>
                <a:gd name="T7" fmla="*/ 22 h 73"/>
                <a:gd name="T8" fmla="*/ 68 w 73"/>
                <a:gd name="T9" fmla="*/ 18 h 73"/>
                <a:gd name="T10" fmla="*/ 65 w 73"/>
                <a:gd name="T11" fmla="*/ 14 h 73"/>
                <a:gd name="T12" fmla="*/ 62 w 73"/>
                <a:gd name="T13" fmla="*/ 10 h 73"/>
                <a:gd name="T14" fmla="*/ 58 w 73"/>
                <a:gd name="T15" fmla="*/ 7 h 73"/>
                <a:gd name="T16" fmla="*/ 54 w 73"/>
                <a:gd name="T17" fmla="*/ 4 h 73"/>
                <a:gd name="T18" fmla="*/ 50 w 73"/>
                <a:gd name="T19" fmla="*/ 3 h 73"/>
                <a:gd name="T20" fmla="*/ 46 w 73"/>
                <a:gd name="T21" fmla="*/ 1 h 73"/>
                <a:gd name="T22" fmla="*/ 42 w 73"/>
                <a:gd name="T23" fmla="*/ 0 h 73"/>
                <a:gd name="T24" fmla="*/ 38 w 73"/>
                <a:gd name="T25" fmla="*/ 0 h 73"/>
                <a:gd name="T26" fmla="*/ 34 w 73"/>
                <a:gd name="T27" fmla="*/ 0 h 73"/>
                <a:gd name="T28" fmla="*/ 30 w 73"/>
                <a:gd name="T29" fmla="*/ 1 h 73"/>
                <a:gd name="T30" fmla="*/ 26 w 73"/>
                <a:gd name="T31" fmla="*/ 2 h 73"/>
                <a:gd name="T32" fmla="*/ 22 w 73"/>
                <a:gd name="T33" fmla="*/ 3 h 73"/>
                <a:gd name="T34" fmla="*/ 18 w 73"/>
                <a:gd name="T35" fmla="*/ 5 h 73"/>
                <a:gd name="T36" fmla="*/ 14 w 73"/>
                <a:gd name="T37" fmla="*/ 8 h 73"/>
                <a:gd name="T38" fmla="*/ 10 w 73"/>
                <a:gd name="T39" fmla="*/ 11 h 73"/>
                <a:gd name="T40" fmla="*/ 7 w 73"/>
                <a:gd name="T41" fmla="*/ 15 h 73"/>
                <a:gd name="T42" fmla="*/ 4 w 73"/>
                <a:gd name="T43" fmla="*/ 19 h 73"/>
                <a:gd name="T44" fmla="*/ 3 w 73"/>
                <a:gd name="T45" fmla="*/ 23 h 73"/>
                <a:gd name="T46" fmla="*/ 1 w 73"/>
                <a:gd name="T47" fmla="*/ 27 h 73"/>
                <a:gd name="T48" fmla="*/ 0 w 73"/>
                <a:gd name="T49" fmla="*/ 31 h 73"/>
                <a:gd name="T50" fmla="*/ 0 w 73"/>
                <a:gd name="T51" fmla="*/ 35 h 73"/>
                <a:gd name="T52" fmla="*/ 0 w 73"/>
                <a:gd name="T53" fmla="*/ 39 h 73"/>
                <a:gd name="T54" fmla="*/ 1 w 73"/>
                <a:gd name="T55" fmla="*/ 43 h 73"/>
                <a:gd name="T56" fmla="*/ 2 w 73"/>
                <a:gd name="T57" fmla="*/ 47 h 73"/>
                <a:gd name="T58" fmla="*/ 3 w 73"/>
                <a:gd name="T59" fmla="*/ 51 h 73"/>
                <a:gd name="T60" fmla="*/ 5 w 73"/>
                <a:gd name="T61" fmla="*/ 55 h 73"/>
                <a:gd name="T62" fmla="*/ 8 w 73"/>
                <a:gd name="T63" fmla="*/ 59 h 73"/>
                <a:gd name="T64" fmla="*/ 11 w 73"/>
                <a:gd name="T65" fmla="*/ 63 h 73"/>
                <a:gd name="T66" fmla="*/ 15 w 73"/>
                <a:gd name="T67" fmla="*/ 66 h 73"/>
                <a:gd name="T68" fmla="*/ 19 w 73"/>
                <a:gd name="T69" fmla="*/ 69 h 73"/>
                <a:gd name="T70" fmla="*/ 23 w 73"/>
                <a:gd name="T71" fmla="*/ 70 h 73"/>
                <a:gd name="T72" fmla="*/ 27 w 73"/>
                <a:gd name="T73" fmla="*/ 72 h 73"/>
                <a:gd name="T74" fmla="*/ 31 w 73"/>
                <a:gd name="T75" fmla="*/ 73 h 73"/>
                <a:gd name="T76" fmla="*/ 35 w 73"/>
                <a:gd name="T77" fmla="*/ 73 h 73"/>
                <a:gd name="T78" fmla="*/ 39 w 73"/>
                <a:gd name="T79" fmla="*/ 73 h 73"/>
                <a:gd name="T80" fmla="*/ 43 w 73"/>
                <a:gd name="T81" fmla="*/ 72 h 73"/>
                <a:gd name="T82" fmla="*/ 47 w 73"/>
                <a:gd name="T83" fmla="*/ 71 h 73"/>
                <a:gd name="T84" fmla="*/ 51 w 73"/>
                <a:gd name="T85" fmla="*/ 70 h 73"/>
                <a:gd name="T86" fmla="*/ 55 w 73"/>
                <a:gd name="T87" fmla="*/ 68 h 73"/>
                <a:gd name="T88" fmla="*/ 59 w 73"/>
                <a:gd name="T89" fmla="*/ 65 h 73"/>
                <a:gd name="T90" fmla="*/ 63 w 73"/>
                <a:gd name="T91" fmla="*/ 62 h 73"/>
                <a:gd name="T92" fmla="*/ 66 w 73"/>
                <a:gd name="T93" fmla="*/ 58 h 73"/>
                <a:gd name="T94" fmla="*/ 69 w 73"/>
                <a:gd name="T95" fmla="*/ 54 h 73"/>
                <a:gd name="T96" fmla="*/ 70 w 73"/>
                <a:gd name="T97" fmla="*/ 50 h 73"/>
                <a:gd name="T98" fmla="*/ 72 w 73"/>
                <a:gd name="T99" fmla="*/ 46 h 73"/>
                <a:gd name="T100" fmla="*/ 73 w 73"/>
                <a:gd name="T101" fmla="*/ 42 h 73"/>
                <a:gd name="T102" fmla="*/ 73 w 73"/>
                <a:gd name="T103" fmla="*/ 3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 h="73">
                  <a:moveTo>
                    <a:pt x="73" y="37"/>
                  </a:moveTo>
                  <a:lnTo>
                    <a:pt x="73" y="36"/>
                  </a:lnTo>
                  <a:lnTo>
                    <a:pt x="73" y="35"/>
                  </a:lnTo>
                  <a:lnTo>
                    <a:pt x="73" y="34"/>
                  </a:lnTo>
                  <a:lnTo>
                    <a:pt x="73" y="33"/>
                  </a:lnTo>
                  <a:lnTo>
                    <a:pt x="73" y="32"/>
                  </a:lnTo>
                  <a:lnTo>
                    <a:pt x="73" y="31"/>
                  </a:lnTo>
                  <a:lnTo>
                    <a:pt x="72" y="30"/>
                  </a:lnTo>
                  <a:lnTo>
                    <a:pt x="72" y="29"/>
                  </a:lnTo>
                  <a:lnTo>
                    <a:pt x="72" y="28"/>
                  </a:lnTo>
                  <a:lnTo>
                    <a:pt x="72" y="27"/>
                  </a:lnTo>
                  <a:lnTo>
                    <a:pt x="71" y="26"/>
                  </a:lnTo>
                  <a:lnTo>
                    <a:pt x="71" y="25"/>
                  </a:lnTo>
                  <a:lnTo>
                    <a:pt x="71" y="24"/>
                  </a:lnTo>
                  <a:lnTo>
                    <a:pt x="70" y="23"/>
                  </a:lnTo>
                  <a:lnTo>
                    <a:pt x="70" y="22"/>
                  </a:lnTo>
                  <a:lnTo>
                    <a:pt x="70" y="21"/>
                  </a:lnTo>
                  <a:lnTo>
                    <a:pt x="69" y="20"/>
                  </a:lnTo>
                  <a:lnTo>
                    <a:pt x="69" y="19"/>
                  </a:lnTo>
                  <a:lnTo>
                    <a:pt x="68" y="18"/>
                  </a:lnTo>
                  <a:lnTo>
                    <a:pt x="67" y="17"/>
                  </a:lnTo>
                  <a:lnTo>
                    <a:pt x="67" y="16"/>
                  </a:lnTo>
                  <a:lnTo>
                    <a:pt x="66" y="15"/>
                  </a:lnTo>
                  <a:lnTo>
                    <a:pt x="65" y="14"/>
                  </a:lnTo>
                  <a:lnTo>
                    <a:pt x="64" y="13"/>
                  </a:lnTo>
                  <a:lnTo>
                    <a:pt x="64" y="12"/>
                  </a:lnTo>
                  <a:lnTo>
                    <a:pt x="63" y="11"/>
                  </a:lnTo>
                  <a:lnTo>
                    <a:pt x="62" y="10"/>
                  </a:lnTo>
                  <a:lnTo>
                    <a:pt x="61" y="9"/>
                  </a:lnTo>
                  <a:lnTo>
                    <a:pt x="60" y="9"/>
                  </a:lnTo>
                  <a:lnTo>
                    <a:pt x="59" y="8"/>
                  </a:lnTo>
                  <a:lnTo>
                    <a:pt x="58" y="7"/>
                  </a:lnTo>
                  <a:lnTo>
                    <a:pt x="57" y="6"/>
                  </a:lnTo>
                  <a:lnTo>
                    <a:pt x="56" y="6"/>
                  </a:lnTo>
                  <a:lnTo>
                    <a:pt x="55" y="5"/>
                  </a:lnTo>
                  <a:lnTo>
                    <a:pt x="54" y="4"/>
                  </a:lnTo>
                  <a:lnTo>
                    <a:pt x="53" y="4"/>
                  </a:lnTo>
                  <a:lnTo>
                    <a:pt x="52" y="3"/>
                  </a:lnTo>
                  <a:lnTo>
                    <a:pt x="51" y="3"/>
                  </a:lnTo>
                  <a:lnTo>
                    <a:pt x="50" y="3"/>
                  </a:lnTo>
                  <a:lnTo>
                    <a:pt x="49" y="2"/>
                  </a:lnTo>
                  <a:lnTo>
                    <a:pt x="48" y="2"/>
                  </a:lnTo>
                  <a:lnTo>
                    <a:pt x="47" y="2"/>
                  </a:lnTo>
                  <a:lnTo>
                    <a:pt x="46" y="1"/>
                  </a:lnTo>
                  <a:lnTo>
                    <a:pt x="45" y="1"/>
                  </a:lnTo>
                  <a:lnTo>
                    <a:pt x="44" y="1"/>
                  </a:lnTo>
                  <a:lnTo>
                    <a:pt x="43" y="1"/>
                  </a:lnTo>
                  <a:lnTo>
                    <a:pt x="42" y="0"/>
                  </a:lnTo>
                  <a:lnTo>
                    <a:pt x="41" y="0"/>
                  </a:lnTo>
                  <a:lnTo>
                    <a:pt x="40" y="0"/>
                  </a:lnTo>
                  <a:lnTo>
                    <a:pt x="39" y="0"/>
                  </a:lnTo>
                  <a:lnTo>
                    <a:pt x="38" y="0"/>
                  </a:lnTo>
                  <a:lnTo>
                    <a:pt x="37" y="0"/>
                  </a:lnTo>
                  <a:lnTo>
                    <a:pt x="36" y="0"/>
                  </a:lnTo>
                  <a:lnTo>
                    <a:pt x="35" y="0"/>
                  </a:lnTo>
                  <a:lnTo>
                    <a:pt x="34" y="0"/>
                  </a:lnTo>
                  <a:lnTo>
                    <a:pt x="33" y="0"/>
                  </a:lnTo>
                  <a:lnTo>
                    <a:pt x="32" y="0"/>
                  </a:lnTo>
                  <a:lnTo>
                    <a:pt x="31" y="0"/>
                  </a:lnTo>
                  <a:lnTo>
                    <a:pt x="30" y="1"/>
                  </a:lnTo>
                  <a:lnTo>
                    <a:pt x="29" y="1"/>
                  </a:lnTo>
                  <a:lnTo>
                    <a:pt x="28" y="1"/>
                  </a:lnTo>
                  <a:lnTo>
                    <a:pt x="27" y="1"/>
                  </a:lnTo>
                  <a:lnTo>
                    <a:pt x="26" y="2"/>
                  </a:lnTo>
                  <a:lnTo>
                    <a:pt x="25" y="2"/>
                  </a:lnTo>
                  <a:lnTo>
                    <a:pt x="24" y="2"/>
                  </a:lnTo>
                  <a:lnTo>
                    <a:pt x="23" y="3"/>
                  </a:lnTo>
                  <a:lnTo>
                    <a:pt x="22" y="3"/>
                  </a:lnTo>
                  <a:lnTo>
                    <a:pt x="21" y="3"/>
                  </a:lnTo>
                  <a:lnTo>
                    <a:pt x="20" y="4"/>
                  </a:lnTo>
                  <a:lnTo>
                    <a:pt x="19" y="4"/>
                  </a:lnTo>
                  <a:lnTo>
                    <a:pt x="18" y="5"/>
                  </a:lnTo>
                  <a:lnTo>
                    <a:pt x="17" y="6"/>
                  </a:lnTo>
                  <a:lnTo>
                    <a:pt x="16" y="6"/>
                  </a:lnTo>
                  <a:lnTo>
                    <a:pt x="15" y="7"/>
                  </a:lnTo>
                  <a:lnTo>
                    <a:pt x="14" y="8"/>
                  </a:lnTo>
                  <a:lnTo>
                    <a:pt x="13" y="9"/>
                  </a:lnTo>
                  <a:lnTo>
                    <a:pt x="12" y="9"/>
                  </a:lnTo>
                  <a:lnTo>
                    <a:pt x="11" y="10"/>
                  </a:lnTo>
                  <a:lnTo>
                    <a:pt x="10" y="11"/>
                  </a:lnTo>
                  <a:lnTo>
                    <a:pt x="9" y="12"/>
                  </a:lnTo>
                  <a:lnTo>
                    <a:pt x="9" y="13"/>
                  </a:lnTo>
                  <a:lnTo>
                    <a:pt x="8" y="14"/>
                  </a:lnTo>
                  <a:lnTo>
                    <a:pt x="7" y="15"/>
                  </a:lnTo>
                  <a:lnTo>
                    <a:pt x="6" y="16"/>
                  </a:lnTo>
                  <a:lnTo>
                    <a:pt x="6" y="17"/>
                  </a:lnTo>
                  <a:lnTo>
                    <a:pt x="5" y="18"/>
                  </a:lnTo>
                  <a:lnTo>
                    <a:pt x="4" y="19"/>
                  </a:lnTo>
                  <a:lnTo>
                    <a:pt x="4" y="20"/>
                  </a:lnTo>
                  <a:lnTo>
                    <a:pt x="3" y="21"/>
                  </a:lnTo>
                  <a:lnTo>
                    <a:pt x="3" y="22"/>
                  </a:lnTo>
                  <a:lnTo>
                    <a:pt x="3" y="23"/>
                  </a:lnTo>
                  <a:lnTo>
                    <a:pt x="2" y="24"/>
                  </a:lnTo>
                  <a:lnTo>
                    <a:pt x="2" y="25"/>
                  </a:lnTo>
                  <a:lnTo>
                    <a:pt x="2" y="26"/>
                  </a:lnTo>
                  <a:lnTo>
                    <a:pt x="1" y="27"/>
                  </a:lnTo>
                  <a:lnTo>
                    <a:pt x="1" y="28"/>
                  </a:lnTo>
                  <a:lnTo>
                    <a:pt x="1" y="29"/>
                  </a:lnTo>
                  <a:lnTo>
                    <a:pt x="1" y="30"/>
                  </a:lnTo>
                  <a:lnTo>
                    <a:pt x="0" y="31"/>
                  </a:lnTo>
                  <a:lnTo>
                    <a:pt x="0" y="32"/>
                  </a:lnTo>
                  <a:lnTo>
                    <a:pt x="0" y="33"/>
                  </a:lnTo>
                  <a:lnTo>
                    <a:pt x="0" y="34"/>
                  </a:lnTo>
                  <a:lnTo>
                    <a:pt x="0" y="35"/>
                  </a:lnTo>
                  <a:lnTo>
                    <a:pt x="0" y="36"/>
                  </a:lnTo>
                  <a:lnTo>
                    <a:pt x="0" y="37"/>
                  </a:lnTo>
                  <a:lnTo>
                    <a:pt x="0" y="38"/>
                  </a:lnTo>
                  <a:lnTo>
                    <a:pt x="0" y="39"/>
                  </a:lnTo>
                  <a:lnTo>
                    <a:pt x="0" y="40"/>
                  </a:lnTo>
                  <a:lnTo>
                    <a:pt x="0" y="41"/>
                  </a:lnTo>
                  <a:lnTo>
                    <a:pt x="0" y="42"/>
                  </a:lnTo>
                  <a:lnTo>
                    <a:pt x="1" y="43"/>
                  </a:lnTo>
                  <a:lnTo>
                    <a:pt x="1" y="44"/>
                  </a:lnTo>
                  <a:lnTo>
                    <a:pt x="1" y="45"/>
                  </a:lnTo>
                  <a:lnTo>
                    <a:pt x="1" y="46"/>
                  </a:lnTo>
                  <a:lnTo>
                    <a:pt x="2" y="47"/>
                  </a:lnTo>
                  <a:lnTo>
                    <a:pt x="2" y="48"/>
                  </a:lnTo>
                  <a:lnTo>
                    <a:pt x="2" y="49"/>
                  </a:lnTo>
                  <a:lnTo>
                    <a:pt x="3" y="50"/>
                  </a:lnTo>
                  <a:lnTo>
                    <a:pt x="3" y="51"/>
                  </a:lnTo>
                  <a:lnTo>
                    <a:pt x="3" y="52"/>
                  </a:lnTo>
                  <a:lnTo>
                    <a:pt x="4" y="53"/>
                  </a:lnTo>
                  <a:lnTo>
                    <a:pt x="4" y="54"/>
                  </a:lnTo>
                  <a:lnTo>
                    <a:pt x="5" y="55"/>
                  </a:lnTo>
                  <a:lnTo>
                    <a:pt x="6" y="56"/>
                  </a:lnTo>
                  <a:lnTo>
                    <a:pt x="6" y="57"/>
                  </a:lnTo>
                  <a:lnTo>
                    <a:pt x="7" y="58"/>
                  </a:lnTo>
                  <a:lnTo>
                    <a:pt x="8" y="59"/>
                  </a:lnTo>
                  <a:lnTo>
                    <a:pt x="9" y="60"/>
                  </a:lnTo>
                  <a:lnTo>
                    <a:pt x="9" y="61"/>
                  </a:lnTo>
                  <a:lnTo>
                    <a:pt x="10" y="62"/>
                  </a:lnTo>
                  <a:lnTo>
                    <a:pt x="11" y="63"/>
                  </a:lnTo>
                  <a:lnTo>
                    <a:pt x="12" y="64"/>
                  </a:lnTo>
                  <a:lnTo>
                    <a:pt x="13" y="64"/>
                  </a:lnTo>
                  <a:lnTo>
                    <a:pt x="14" y="65"/>
                  </a:lnTo>
                  <a:lnTo>
                    <a:pt x="15" y="66"/>
                  </a:lnTo>
                  <a:lnTo>
                    <a:pt x="16" y="67"/>
                  </a:lnTo>
                  <a:lnTo>
                    <a:pt x="17" y="67"/>
                  </a:lnTo>
                  <a:lnTo>
                    <a:pt x="18" y="68"/>
                  </a:lnTo>
                  <a:lnTo>
                    <a:pt x="19" y="69"/>
                  </a:lnTo>
                  <a:lnTo>
                    <a:pt x="20" y="69"/>
                  </a:lnTo>
                  <a:lnTo>
                    <a:pt x="21" y="70"/>
                  </a:lnTo>
                  <a:lnTo>
                    <a:pt x="22" y="70"/>
                  </a:lnTo>
                  <a:lnTo>
                    <a:pt x="23" y="70"/>
                  </a:lnTo>
                  <a:lnTo>
                    <a:pt x="24" y="71"/>
                  </a:lnTo>
                  <a:lnTo>
                    <a:pt x="25" y="71"/>
                  </a:lnTo>
                  <a:lnTo>
                    <a:pt x="26" y="71"/>
                  </a:lnTo>
                  <a:lnTo>
                    <a:pt x="27" y="72"/>
                  </a:lnTo>
                  <a:lnTo>
                    <a:pt x="28" y="72"/>
                  </a:lnTo>
                  <a:lnTo>
                    <a:pt x="29" y="72"/>
                  </a:lnTo>
                  <a:lnTo>
                    <a:pt x="30" y="72"/>
                  </a:lnTo>
                  <a:lnTo>
                    <a:pt x="31" y="73"/>
                  </a:lnTo>
                  <a:lnTo>
                    <a:pt x="32" y="73"/>
                  </a:lnTo>
                  <a:lnTo>
                    <a:pt x="33" y="73"/>
                  </a:lnTo>
                  <a:lnTo>
                    <a:pt x="34" y="73"/>
                  </a:lnTo>
                  <a:lnTo>
                    <a:pt x="35" y="73"/>
                  </a:lnTo>
                  <a:lnTo>
                    <a:pt x="36" y="73"/>
                  </a:lnTo>
                  <a:lnTo>
                    <a:pt x="37" y="73"/>
                  </a:lnTo>
                  <a:lnTo>
                    <a:pt x="38" y="73"/>
                  </a:lnTo>
                  <a:lnTo>
                    <a:pt x="39" y="73"/>
                  </a:lnTo>
                  <a:lnTo>
                    <a:pt x="40" y="73"/>
                  </a:lnTo>
                  <a:lnTo>
                    <a:pt x="41" y="73"/>
                  </a:lnTo>
                  <a:lnTo>
                    <a:pt x="42" y="73"/>
                  </a:lnTo>
                  <a:lnTo>
                    <a:pt x="43" y="72"/>
                  </a:lnTo>
                  <a:lnTo>
                    <a:pt x="44" y="72"/>
                  </a:lnTo>
                  <a:lnTo>
                    <a:pt x="45" y="72"/>
                  </a:lnTo>
                  <a:lnTo>
                    <a:pt x="46" y="72"/>
                  </a:lnTo>
                  <a:lnTo>
                    <a:pt x="47" y="71"/>
                  </a:lnTo>
                  <a:lnTo>
                    <a:pt x="48" y="71"/>
                  </a:lnTo>
                  <a:lnTo>
                    <a:pt x="49" y="71"/>
                  </a:lnTo>
                  <a:lnTo>
                    <a:pt x="50" y="70"/>
                  </a:lnTo>
                  <a:lnTo>
                    <a:pt x="51" y="70"/>
                  </a:lnTo>
                  <a:lnTo>
                    <a:pt x="52" y="70"/>
                  </a:lnTo>
                  <a:lnTo>
                    <a:pt x="53" y="69"/>
                  </a:lnTo>
                  <a:lnTo>
                    <a:pt x="54" y="69"/>
                  </a:lnTo>
                  <a:lnTo>
                    <a:pt x="55" y="68"/>
                  </a:lnTo>
                  <a:lnTo>
                    <a:pt x="56" y="67"/>
                  </a:lnTo>
                  <a:lnTo>
                    <a:pt x="57" y="67"/>
                  </a:lnTo>
                  <a:lnTo>
                    <a:pt x="58" y="66"/>
                  </a:lnTo>
                  <a:lnTo>
                    <a:pt x="59" y="65"/>
                  </a:lnTo>
                  <a:lnTo>
                    <a:pt x="60" y="64"/>
                  </a:lnTo>
                  <a:lnTo>
                    <a:pt x="61" y="64"/>
                  </a:lnTo>
                  <a:lnTo>
                    <a:pt x="62" y="63"/>
                  </a:lnTo>
                  <a:lnTo>
                    <a:pt x="63" y="62"/>
                  </a:lnTo>
                  <a:lnTo>
                    <a:pt x="64" y="61"/>
                  </a:lnTo>
                  <a:lnTo>
                    <a:pt x="64" y="60"/>
                  </a:lnTo>
                  <a:lnTo>
                    <a:pt x="65" y="59"/>
                  </a:lnTo>
                  <a:lnTo>
                    <a:pt x="66" y="58"/>
                  </a:lnTo>
                  <a:lnTo>
                    <a:pt x="67" y="57"/>
                  </a:lnTo>
                  <a:lnTo>
                    <a:pt x="67" y="56"/>
                  </a:lnTo>
                  <a:lnTo>
                    <a:pt x="68" y="55"/>
                  </a:lnTo>
                  <a:lnTo>
                    <a:pt x="69" y="54"/>
                  </a:lnTo>
                  <a:lnTo>
                    <a:pt x="69" y="53"/>
                  </a:lnTo>
                  <a:lnTo>
                    <a:pt x="70" y="52"/>
                  </a:lnTo>
                  <a:lnTo>
                    <a:pt x="70" y="51"/>
                  </a:lnTo>
                  <a:lnTo>
                    <a:pt x="70" y="50"/>
                  </a:lnTo>
                  <a:lnTo>
                    <a:pt x="71" y="49"/>
                  </a:lnTo>
                  <a:lnTo>
                    <a:pt x="71" y="48"/>
                  </a:lnTo>
                  <a:lnTo>
                    <a:pt x="71" y="47"/>
                  </a:lnTo>
                  <a:lnTo>
                    <a:pt x="72" y="46"/>
                  </a:lnTo>
                  <a:lnTo>
                    <a:pt x="72" y="45"/>
                  </a:lnTo>
                  <a:lnTo>
                    <a:pt x="72" y="44"/>
                  </a:lnTo>
                  <a:lnTo>
                    <a:pt x="72" y="43"/>
                  </a:lnTo>
                  <a:lnTo>
                    <a:pt x="73" y="42"/>
                  </a:lnTo>
                  <a:lnTo>
                    <a:pt x="73" y="41"/>
                  </a:lnTo>
                  <a:lnTo>
                    <a:pt x="73" y="40"/>
                  </a:lnTo>
                  <a:lnTo>
                    <a:pt x="73" y="39"/>
                  </a:lnTo>
                  <a:lnTo>
                    <a:pt x="73" y="38"/>
                  </a:lnTo>
                  <a:lnTo>
                    <a:pt x="73"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lang="en-US">
                <a:solidFill>
                  <a:prstClr val="black"/>
                </a:solidFill>
                <a:latin typeface="Calibri"/>
                <a:ea typeface="+mn-ea"/>
                <a:cs typeface="+mn-cs"/>
              </a:endParaRPr>
            </a:p>
          </p:txBody>
        </p:sp>
        <p:sp>
          <p:nvSpPr>
            <p:cNvPr id="8" name="Freeform 11"/>
            <p:cNvSpPr>
              <a:spLocks/>
            </p:cNvSpPr>
            <p:nvPr/>
          </p:nvSpPr>
          <p:spPr bwMode="auto">
            <a:xfrm>
              <a:off x="3409" y="3063"/>
              <a:ext cx="68" cy="68"/>
            </a:xfrm>
            <a:custGeom>
              <a:avLst/>
              <a:gdLst>
                <a:gd name="T0" fmla="*/ 73 w 73"/>
                <a:gd name="T1" fmla="*/ 33 h 73"/>
                <a:gd name="T2" fmla="*/ 72 w 73"/>
                <a:gd name="T3" fmla="*/ 29 h 73"/>
                <a:gd name="T4" fmla="*/ 71 w 73"/>
                <a:gd name="T5" fmla="*/ 25 h 73"/>
                <a:gd name="T6" fmla="*/ 70 w 73"/>
                <a:gd name="T7" fmla="*/ 21 h 73"/>
                <a:gd name="T8" fmla="*/ 67 w 73"/>
                <a:gd name="T9" fmla="*/ 17 h 73"/>
                <a:gd name="T10" fmla="*/ 64 w 73"/>
                <a:gd name="T11" fmla="*/ 13 h 73"/>
                <a:gd name="T12" fmla="*/ 61 w 73"/>
                <a:gd name="T13" fmla="*/ 9 h 73"/>
                <a:gd name="T14" fmla="*/ 57 w 73"/>
                <a:gd name="T15" fmla="*/ 6 h 73"/>
                <a:gd name="T16" fmla="*/ 53 w 73"/>
                <a:gd name="T17" fmla="*/ 4 h 73"/>
                <a:gd name="T18" fmla="*/ 49 w 73"/>
                <a:gd name="T19" fmla="*/ 2 h 73"/>
                <a:gd name="T20" fmla="*/ 45 w 73"/>
                <a:gd name="T21" fmla="*/ 1 h 73"/>
                <a:gd name="T22" fmla="*/ 41 w 73"/>
                <a:gd name="T23" fmla="*/ 0 h 73"/>
                <a:gd name="T24" fmla="*/ 37 w 73"/>
                <a:gd name="T25" fmla="*/ 0 h 73"/>
                <a:gd name="T26" fmla="*/ 33 w 73"/>
                <a:gd name="T27" fmla="*/ 0 h 73"/>
                <a:gd name="T28" fmla="*/ 29 w 73"/>
                <a:gd name="T29" fmla="*/ 1 h 73"/>
                <a:gd name="T30" fmla="*/ 25 w 73"/>
                <a:gd name="T31" fmla="*/ 2 h 73"/>
                <a:gd name="T32" fmla="*/ 21 w 73"/>
                <a:gd name="T33" fmla="*/ 3 h 73"/>
                <a:gd name="T34" fmla="*/ 17 w 73"/>
                <a:gd name="T35" fmla="*/ 6 h 73"/>
                <a:gd name="T36" fmla="*/ 13 w 73"/>
                <a:gd name="T37" fmla="*/ 9 h 73"/>
                <a:gd name="T38" fmla="*/ 9 w 73"/>
                <a:gd name="T39" fmla="*/ 12 h 73"/>
                <a:gd name="T40" fmla="*/ 6 w 73"/>
                <a:gd name="T41" fmla="*/ 16 h 73"/>
                <a:gd name="T42" fmla="*/ 4 w 73"/>
                <a:gd name="T43" fmla="*/ 20 h 73"/>
                <a:gd name="T44" fmla="*/ 2 w 73"/>
                <a:gd name="T45" fmla="*/ 24 h 73"/>
                <a:gd name="T46" fmla="*/ 1 w 73"/>
                <a:gd name="T47" fmla="*/ 28 h 73"/>
                <a:gd name="T48" fmla="*/ 0 w 73"/>
                <a:gd name="T49" fmla="*/ 32 h 73"/>
                <a:gd name="T50" fmla="*/ 0 w 73"/>
                <a:gd name="T51" fmla="*/ 36 h 73"/>
                <a:gd name="T52" fmla="*/ 0 w 73"/>
                <a:gd name="T53" fmla="*/ 40 h 73"/>
                <a:gd name="T54" fmla="*/ 1 w 73"/>
                <a:gd name="T55" fmla="*/ 44 h 73"/>
                <a:gd name="T56" fmla="*/ 2 w 73"/>
                <a:gd name="T57" fmla="*/ 48 h 73"/>
                <a:gd name="T58" fmla="*/ 3 w 73"/>
                <a:gd name="T59" fmla="*/ 52 h 73"/>
                <a:gd name="T60" fmla="*/ 6 w 73"/>
                <a:gd name="T61" fmla="*/ 56 h 73"/>
                <a:gd name="T62" fmla="*/ 9 w 73"/>
                <a:gd name="T63" fmla="*/ 60 h 73"/>
                <a:gd name="T64" fmla="*/ 12 w 73"/>
                <a:gd name="T65" fmla="*/ 64 h 73"/>
                <a:gd name="T66" fmla="*/ 16 w 73"/>
                <a:gd name="T67" fmla="*/ 67 h 73"/>
                <a:gd name="T68" fmla="*/ 20 w 73"/>
                <a:gd name="T69" fmla="*/ 69 h 73"/>
                <a:gd name="T70" fmla="*/ 24 w 73"/>
                <a:gd name="T71" fmla="*/ 71 h 73"/>
                <a:gd name="T72" fmla="*/ 28 w 73"/>
                <a:gd name="T73" fmla="*/ 72 h 73"/>
                <a:gd name="T74" fmla="*/ 32 w 73"/>
                <a:gd name="T75" fmla="*/ 73 h 73"/>
                <a:gd name="T76" fmla="*/ 36 w 73"/>
                <a:gd name="T77" fmla="*/ 73 h 73"/>
                <a:gd name="T78" fmla="*/ 40 w 73"/>
                <a:gd name="T79" fmla="*/ 73 h 73"/>
                <a:gd name="T80" fmla="*/ 44 w 73"/>
                <a:gd name="T81" fmla="*/ 72 h 73"/>
                <a:gd name="T82" fmla="*/ 48 w 73"/>
                <a:gd name="T83" fmla="*/ 71 h 73"/>
                <a:gd name="T84" fmla="*/ 52 w 73"/>
                <a:gd name="T85" fmla="*/ 70 h 73"/>
                <a:gd name="T86" fmla="*/ 56 w 73"/>
                <a:gd name="T87" fmla="*/ 67 h 73"/>
                <a:gd name="T88" fmla="*/ 60 w 73"/>
                <a:gd name="T89" fmla="*/ 64 h 73"/>
                <a:gd name="T90" fmla="*/ 64 w 73"/>
                <a:gd name="T91" fmla="*/ 61 h 73"/>
                <a:gd name="T92" fmla="*/ 67 w 73"/>
                <a:gd name="T93" fmla="*/ 57 h 73"/>
                <a:gd name="T94" fmla="*/ 69 w 73"/>
                <a:gd name="T95" fmla="*/ 53 h 73"/>
                <a:gd name="T96" fmla="*/ 71 w 73"/>
                <a:gd name="T97" fmla="*/ 49 h 73"/>
                <a:gd name="T98" fmla="*/ 72 w 73"/>
                <a:gd name="T99" fmla="*/ 45 h 73"/>
                <a:gd name="T100" fmla="*/ 73 w 73"/>
                <a:gd name="T101" fmla="*/ 41 h 73"/>
                <a:gd name="T102" fmla="*/ 73 w 73"/>
                <a:gd name="T103" fmla="*/ 3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 h="73">
                  <a:moveTo>
                    <a:pt x="73" y="36"/>
                  </a:moveTo>
                  <a:lnTo>
                    <a:pt x="73" y="35"/>
                  </a:lnTo>
                  <a:lnTo>
                    <a:pt x="73" y="34"/>
                  </a:lnTo>
                  <a:lnTo>
                    <a:pt x="73" y="33"/>
                  </a:lnTo>
                  <a:lnTo>
                    <a:pt x="73" y="32"/>
                  </a:lnTo>
                  <a:lnTo>
                    <a:pt x="73" y="31"/>
                  </a:lnTo>
                  <a:lnTo>
                    <a:pt x="72" y="30"/>
                  </a:lnTo>
                  <a:lnTo>
                    <a:pt x="72" y="29"/>
                  </a:lnTo>
                  <a:lnTo>
                    <a:pt x="72" y="28"/>
                  </a:lnTo>
                  <a:lnTo>
                    <a:pt x="72" y="27"/>
                  </a:lnTo>
                  <a:lnTo>
                    <a:pt x="71" y="26"/>
                  </a:lnTo>
                  <a:lnTo>
                    <a:pt x="71" y="25"/>
                  </a:lnTo>
                  <a:lnTo>
                    <a:pt x="71" y="24"/>
                  </a:lnTo>
                  <a:lnTo>
                    <a:pt x="70" y="23"/>
                  </a:lnTo>
                  <a:lnTo>
                    <a:pt x="70" y="22"/>
                  </a:lnTo>
                  <a:lnTo>
                    <a:pt x="70" y="21"/>
                  </a:lnTo>
                  <a:lnTo>
                    <a:pt x="69" y="20"/>
                  </a:lnTo>
                  <a:lnTo>
                    <a:pt x="69" y="19"/>
                  </a:lnTo>
                  <a:lnTo>
                    <a:pt x="68" y="18"/>
                  </a:lnTo>
                  <a:lnTo>
                    <a:pt x="67" y="17"/>
                  </a:lnTo>
                  <a:lnTo>
                    <a:pt x="67" y="16"/>
                  </a:lnTo>
                  <a:lnTo>
                    <a:pt x="66" y="15"/>
                  </a:lnTo>
                  <a:lnTo>
                    <a:pt x="65" y="14"/>
                  </a:lnTo>
                  <a:lnTo>
                    <a:pt x="64" y="13"/>
                  </a:lnTo>
                  <a:lnTo>
                    <a:pt x="64" y="12"/>
                  </a:lnTo>
                  <a:lnTo>
                    <a:pt x="63" y="11"/>
                  </a:lnTo>
                  <a:lnTo>
                    <a:pt x="62" y="10"/>
                  </a:lnTo>
                  <a:lnTo>
                    <a:pt x="61" y="9"/>
                  </a:lnTo>
                  <a:lnTo>
                    <a:pt x="60" y="9"/>
                  </a:lnTo>
                  <a:lnTo>
                    <a:pt x="59" y="8"/>
                  </a:lnTo>
                  <a:lnTo>
                    <a:pt x="58" y="7"/>
                  </a:lnTo>
                  <a:lnTo>
                    <a:pt x="57" y="6"/>
                  </a:lnTo>
                  <a:lnTo>
                    <a:pt x="56" y="6"/>
                  </a:lnTo>
                  <a:lnTo>
                    <a:pt x="55" y="5"/>
                  </a:lnTo>
                  <a:lnTo>
                    <a:pt x="54" y="4"/>
                  </a:lnTo>
                  <a:lnTo>
                    <a:pt x="53" y="4"/>
                  </a:lnTo>
                  <a:lnTo>
                    <a:pt x="52" y="3"/>
                  </a:lnTo>
                  <a:lnTo>
                    <a:pt x="51" y="3"/>
                  </a:lnTo>
                  <a:lnTo>
                    <a:pt x="50" y="3"/>
                  </a:lnTo>
                  <a:lnTo>
                    <a:pt x="49" y="2"/>
                  </a:lnTo>
                  <a:lnTo>
                    <a:pt x="48" y="2"/>
                  </a:lnTo>
                  <a:lnTo>
                    <a:pt x="47" y="2"/>
                  </a:lnTo>
                  <a:lnTo>
                    <a:pt x="46" y="1"/>
                  </a:lnTo>
                  <a:lnTo>
                    <a:pt x="45" y="1"/>
                  </a:lnTo>
                  <a:lnTo>
                    <a:pt x="44" y="1"/>
                  </a:lnTo>
                  <a:lnTo>
                    <a:pt x="43" y="1"/>
                  </a:lnTo>
                  <a:lnTo>
                    <a:pt x="42" y="0"/>
                  </a:lnTo>
                  <a:lnTo>
                    <a:pt x="41" y="0"/>
                  </a:lnTo>
                  <a:lnTo>
                    <a:pt x="40" y="0"/>
                  </a:lnTo>
                  <a:lnTo>
                    <a:pt x="39" y="0"/>
                  </a:lnTo>
                  <a:lnTo>
                    <a:pt x="38" y="0"/>
                  </a:lnTo>
                  <a:lnTo>
                    <a:pt x="37" y="0"/>
                  </a:lnTo>
                  <a:lnTo>
                    <a:pt x="36" y="0"/>
                  </a:lnTo>
                  <a:lnTo>
                    <a:pt x="35" y="0"/>
                  </a:lnTo>
                  <a:lnTo>
                    <a:pt x="34" y="0"/>
                  </a:lnTo>
                  <a:lnTo>
                    <a:pt x="33" y="0"/>
                  </a:lnTo>
                  <a:lnTo>
                    <a:pt x="32" y="0"/>
                  </a:lnTo>
                  <a:lnTo>
                    <a:pt x="31" y="0"/>
                  </a:lnTo>
                  <a:lnTo>
                    <a:pt x="30" y="1"/>
                  </a:lnTo>
                  <a:lnTo>
                    <a:pt x="29" y="1"/>
                  </a:lnTo>
                  <a:lnTo>
                    <a:pt x="28" y="1"/>
                  </a:lnTo>
                  <a:lnTo>
                    <a:pt x="27" y="1"/>
                  </a:lnTo>
                  <a:lnTo>
                    <a:pt x="26" y="2"/>
                  </a:lnTo>
                  <a:lnTo>
                    <a:pt x="25" y="2"/>
                  </a:lnTo>
                  <a:lnTo>
                    <a:pt x="24" y="2"/>
                  </a:lnTo>
                  <a:lnTo>
                    <a:pt x="23" y="3"/>
                  </a:lnTo>
                  <a:lnTo>
                    <a:pt x="22" y="3"/>
                  </a:lnTo>
                  <a:lnTo>
                    <a:pt x="21" y="3"/>
                  </a:lnTo>
                  <a:lnTo>
                    <a:pt x="20" y="4"/>
                  </a:lnTo>
                  <a:lnTo>
                    <a:pt x="19" y="4"/>
                  </a:lnTo>
                  <a:lnTo>
                    <a:pt x="18" y="5"/>
                  </a:lnTo>
                  <a:lnTo>
                    <a:pt x="17" y="6"/>
                  </a:lnTo>
                  <a:lnTo>
                    <a:pt x="16" y="6"/>
                  </a:lnTo>
                  <a:lnTo>
                    <a:pt x="15" y="7"/>
                  </a:lnTo>
                  <a:lnTo>
                    <a:pt x="14" y="8"/>
                  </a:lnTo>
                  <a:lnTo>
                    <a:pt x="13" y="9"/>
                  </a:lnTo>
                  <a:lnTo>
                    <a:pt x="12" y="9"/>
                  </a:lnTo>
                  <a:lnTo>
                    <a:pt x="11" y="10"/>
                  </a:lnTo>
                  <a:lnTo>
                    <a:pt x="10" y="11"/>
                  </a:lnTo>
                  <a:lnTo>
                    <a:pt x="9" y="12"/>
                  </a:lnTo>
                  <a:lnTo>
                    <a:pt x="9" y="13"/>
                  </a:lnTo>
                  <a:lnTo>
                    <a:pt x="8" y="14"/>
                  </a:lnTo>
                  <a:lnTo>
                    <a:pt x="7" y="15"/>
                  </a:lnTo>
                  <a:lnTo>
                    <a:pt x="6" y="16"/>
                  </a:lnTo>
                  <a:lnTo>
                    <a:pt x="6" y="17"/>
                  </a:lnTo>
                  <a:lnTo>
                    <a:pt x="5" y="18"/>
                  </a:lnTo>
                  <a:lnTo>
                    <a:pt x="4" y="19"/>
                  </a:lnTo>
                  <a:lnTo>
                    <a:pt x="4" y="20"/>
                  </a:lnTo>
                  <a:lnTo>
                    <a:pt x="3" y="21"/>
                  </a:lnTo>
                  <a:lnTo>
                    <a:pt x="3" y="22"/>
                  </a:lnTo>
                  <a:lnTo>
                    <a:pt x="3" y="23"/>
                  </a:lnTo>
                  <a:lnTo>
                    <a:pt x="2" y="24"/>
                  </a:lnTo>
                  <a:lnTo>
                    <a:pt x="2" y="25"/>
                  </a:lnTo>
                  <a:lnTo>
                    <a:pt x="2" y="26"/>
                  </a:lnTo>
                  <a:lnTo>
                    <a:pt x="1" y="27"/>
                  </a:lnTo>
                  <a:lnTo>
                    <a:pt x="1" y="28"/>
                  </a:lnTo>
                  <a:lnTo>
                    <a:pt x="1" y="29"/>
                  </a:lnTo>
                  <a:lnTo>
                    <a:pt x="1" y="30"/>
                  </a:lnTo>
                  <a:lnTo>
                    <a:pt x="0" y="31"/>
                  </a:lnTo>
                  <a:lnTo>
                    <a:pt x="0" y="32"/>
                  </a:lnTo>
                  <a:lnTo>
                    <a:pt x="0" y="33"/>
                  </a:lnTo>
                  <a:lnTo>
                    <a:pt x="0" y="34"/>
                  </a:lnTo>
                  <a:lnTo>
                    <a:pt x="0" y="35"/>
                  </a:lnTo>
                  <a:lnTo>
                    <a:pt x="0" y="36"/>
                  </a:lnTo>
                  <a:lnTo>
                    <a:pt x="0" y="37"/>
                  </a:lnTo>
                  <a:lnTo>
                    <a:pt x="0" y="38"/>
                  </a:lnTo>
                  <a:lnTo>
                    <a:pt x="0" y="39"/>
                  </a:lnTo>
                  <a:lnTo>
                    <a:pt x="0" y="40"/>
                  </a:lnTo>
                  <a:lnTo>
                    <a:pt x="0" y="41"/>
                  </a:lnTo>
                  <a:lnTo>
                    <a:pt x="0" y="42"/>
                  </a:lnTo>
                  <a:lnTo>
                    <a:pt x="1" y="43"/>
                  </a:lnTo>
                  <a:lnTo>
                    <a:pt x="1" y="44"/>
                  </a:lnTo>
                  <a:lnTo>
                    <a:pt x="1" y="45"/>
                  </a:lnTo>
                  <a:lnTo>
                    <a:pt x="1" y="46"/>
                  </a:lnTo>
                  <a:lnTo>
                    <a:pt x="2" y="47"/>
                  </a:lnTo>
                  <a:lnTo>
                    <a:pt x="2" y="48"/>
                  </a:lnTo>
                  <a:lnTo>
                    <a:pt x="2" y="49"/>
                  </a:lnTo>
                  <a:lnTo>
                    <a:pt x="3" y="50"/>
                  </a:lnTo>
                  <a:lnTo>
                    <a:pt x="3" y="51"/>
                  </a:lnTo>
                  <a:lnTo>
                    <a:pt x="3" y="52"/>
                  </a:lnTo>
                  <a:lnTo>
                    <a:pt x="4" y="53"/>
                  </a:lnTo>
                  <a:lnTo>
                    <a:pt x="4" y="54"/>
                  </a:lnTo>
                  <a:lnTo>
                    <a:pt x="5" y="55"/>
                  </a:lnTo>
                  <a:lnTo>
                    <a:pt x="6" y="56"/>
                  </a:lnTo>
                  <a:lnTo>
                    <a:pt x="6" y="57"/>
                  </a:lnTo>
                  <a:lnTo>
                    <a:pt x="7" y="58"/>
                  </a:lnTo>
                  <a:lnTo>
                    <a:pt x="8" y="59"/>
                  </a:lnTo>
                  <a:lnTo>
                    <a:pt x="9" y="60"/>
                  </a:lnTo>
                  <a:lnTo>
                    <a:pt x="9" y="61"/>
                  </a:lnTo>
                  <a:lnTo>
                    <a:pt x="10" y="62"/>
                  </a:lnTo>
                  <a:lnTo>
                    <a:pt x="11" y="63"/>
                  </a:lnTo>
                  <a:lnTo>
                    <a:pt x="12" y="64"/>
                  </a:lnTo>
                  <a:lnTo>
                    <a:pt x="13" y="64"/>
                  </a:lnTo>
                  <a:lnTo>
                    <a:pt x="14" y="65"/>
                  </a:lnTo>
                  <a:lnTo>
                    <a:pt x="15" y="66"/>
                  </a:lnTo>
                  <a:lnTo>
                    <a:pt x="16" y="67"/>
                  </a:lnTo>
                  <a:lnTo>
                    <a:pt x="17" y="67"/>
                  </a:lnTo>
                  <a:lnTo>
                    <a:pt x="18" y="68"/>
                  </a:lnTo>
                  <a:lnTo>
                    <a:pt x="19" y="69"/>
                  </a:lnTo>
                  <a:lnTo>
                    <a:pt x="20" y="69"/>
                  </a:lnTo>
                  <a:lnTo>
                    <a:pt x="21" y="70"/>
                  </a:lnTo>
                  <a:lnTo>
                    <a:pt x="22" y="70"/>
                  </a:lnTo>
                  <a:lnTo>
                    <a:pt x="23" y="70"/>
                  </a:lnTo>
                  <a:lnTo>
                    <a:pt x="24" y="71"/>
                  </a:lnTo>
                  <a:lnTo>
                    <a:pt x="25" y="71"/>
                  </a:lnTo>
                  <a:lnTo>
                    <a:pt x="26" y="71"/>
                  </a:lnTo>
                  <a:lnTo>
                    <a:pt x="27" y="72"/>
                  </a:lnTo>
                  <a:lnTo>
                    <a:pt x="28" y="72"/>
                  </a:lnTo>
                  <a:lnTo>
                    <a:pt x="29" y="72"/>
                  </a:lnTo>
                  <a:lnTo>
                    <a:pt x="30" y="72"/>
                  </a:lnTo>
                  <a:lnTo>
                    <a:pt x="31" y="73"/>
                  </a:lnTo>
                  <a:lnTo>
                    <a:pt x="32" y="73"/>
                  </a:lnTo>
                  <a:lnTo>
                    <a:pt x="33" y="73"/>
                  </a:lnTo>
                  <a:lnTo>
                    <a:pt x="34" y="73"/>
                  </a:lnTo>
                  <a:lnTo>
                    <a:pt x="35" y="73"/>
                  </a:lnTo>
                  <a:lnTo>
                    <a:pt x="36" y="73"/>
                  </a:lnTo>
                  <a:lnTo>
                    <a:pt x="37" y="73"/>
                  </a:lnTo>
                  <a:lnTo>
                    <a:pt x="38" y="73"/>
                  </a:lnTo>
                  <a:lnTo>
                    <a:pt x="39" y="73"/>
                  </a:lnTo>
                  <a:lnTo>
                    <a:pt x="40" y="73"/>
                  </a:lnTo>
                  <a:lnTo>
                    <a:pt x="41" y="73"/>
                  </a:lnTo>
                  <a:lnTo>
                    <a:pt x="42" y="73"/>
                  </a:lnTo>
                  <a:lnTo>
                    <a:pt x="43" y="72"/>
                  </a:lnTo>
                  <a:lnTo>
                    <a:pt x="44" y="72"/>
                  </a:lnTo>
                  <a:lnTo>
                    <a:pt x="45" y="72"/>
                  </a:lnTo>
                  <a:lnTo>
                    <a:pt x="46" y="72"/>
                  </a:lnTo>
                  <a:lnTo>
                    <a:pt x="47" y="71"/>
                  </a:lnTo>
                  <a:lnTo>
                    <a:pt x="48" y="71"/>
                  </a:lnTo>
                  <a:lnTo>
                    <a:pt x="49" y="71"/>
                  </a:lnTo>
                  <a:lnTo>
                    <a:pt x="50" y="70"/>
                  </a:lnTo>
                  <a:lnTo>
                    <a:pt x="51" y="70"/>
                  </a:lnTo>
                  <a:lnTo>
                    <a:pt x="52" y="70"/>
                  </a:lnTo>
                  <a:lnTo>
                    <a:pt x="53" y="69"/>
                  </a:lnTo>
                  <a:lnTo>
                    <a:pt x="54" y="69"/>
                  </a:lnTo>
                  <a:lnTo>
                    <a:pt x="55" y="68"/>
                  </a:lnTo>
                  <a:lnTo>
                    <a:pt x="56" y="67"/>
                  </a:lnTo>
                  <a:lnTo>
                    <a:pt x="57" y="67"/>
                  </a:lnTo>
                  <a:lnTo>
                    <a:pt x="58" y="66"/>
                  </a:lnTo>
                  <a:lnTo>
                    <a:pt x="59" y="65"/>
                  </a:lnTo>
                  <a:lnTo>
                    <a:pt x="60" y="64"/>
                  </a:lnTo>
                  <a:lnTo>
                    <a:pt x="61" y="64"/>
                  </a:lnTo>
                  <a:lnTo>
                    <a:pt x="62" y="63"/>
                  </a:lnTo>
                  <a:lnTo>
                    <a:pt x="63" y="62"/>
                  </a:lnTo>
                  <a:lnTo>
                    <a:pt x="64" y="61"/>
                  </a:lnTo>
                  <a:lnTo>
                    <a:pt x="64" y="60"/>
                  </a:lnTo>
                  <a:lnTo>
                    <a:pt x="65" y="59"/>
                  </a:lnTo>
                  <a:lnTo>
                    <a:pt x="66" y="58"/>
                  </a:lnTo>
                  <a:lnTo>
                    <a:pt x="67" y="57"/>
                  </a:lnTo>
                  <a:lnTo>
                    <a:pt x="67" y="56"/>
                  </a:lnTo>
                  <a:lnTo>
                    <a:pt x="68" y="55"/>
                  </a:lnTo>
                  <a:lnTo>
                    <a:pt x="69" y="54"/>
                  </a:lnTo>
                  <a:lnTo>
                    <a:pt x="69" y="53"/>
                  </a:lnTo>
                  <a:lnTo>
                    <a:pt x="70" y="52"/>
                  </a:lnTo>
                  <a:lnTo>
                    <a:pt x="70" y="51"/>
                  </a:lnTo>
                  <a:lnTo>
                    <a:pt x="70" y="50"/>
                  </a:lnTo>
                  <a:lnTo>
                    <a:pt x="71" y="49"/>
                  </a:lnTo>
                  <a:lnTo>
                    <a:pt x="71" y="48"/>
                  </a:lnTo>
                  <a:lnTo>
                    <a:pt x="71" y="47"/>
                  </a:lnTo>
                  <a:lnTo>
                    <a:pt x="72" y="46"/>
                  </a:lnTo>
                  <a:lnTo>
                    <a:pt x="72" y="45"/>
                  </a:lnTo>
                  <a:lnTo>
                    <a:pt x="72" y="44"/>
                  </a:lnTo>
                  <a:lnTo>
                    <a:pt x="72" y="43"/>
                  </a:lnTo>
                  <a:lnTo>
                    <a:pt x="73" y="42"/>
                  </a:lnTo>
                  <a:lnTo>
                    <a:pt x="73" y="41"/>
                  </a:lnTo>
                  <a:lnTo>
                    <a:pt x="73" y="40"/>
                  </a:lnTo>
                  <a:lnTo>
                    <a:pt x="73" y="39"/>
                  </a:lnTo>
                  <a:lnTo>
                    <a:pt x="73" y="38"/>
                  </a:lnTo>
                  <a:lnTo>
                    <a:pt x="73" y="37"/>
                  </a:lnTo>
                  <a:lnTo>
                    <a:pt x="73" y="3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lang="en-US">
                <a:solidFill>
                  <a:prstClr val="black"/>
                </a:solidFill>
                <a:latin typeface="Calibri"/>
                <a:ea typeface="+mn-ea"/>
                <a:cs typeface="+mn-cs"/>
              </a:endParaRPr>
            </a:p>
          </p:txBody>
        </p:sp>
        <p:sp>
          <p:nvSpPr>
            <p:cNvPr id="9" name="Freeform 12"/>
            <p:cNvSpPr>
              <a:spLocks/>
            </p:cNvSpPr>
            <p:nvPr/>
          </p:nvSpPr>
          <p:spPr bwMode="auto">
            <a:xfrm>
              <a:off x="3404" y="2950"/>
              <a:ext cx="69" cy="69"/>
            </a:xfrm>
            <a:custGeom>
              <a:avLst/>
              <a:gdLst>
                <a:gd name="T0" fmla="*/ 74 w 74"/>
                <a:gd name="T1" fmla="*/ 34 h 74"/>
                <a:gd name="T2" fmla="*/ 73 w 74"/>
                <a:gd name="T3" fmla="*/ 30 h 74"/>
                <a:gd name="T4" fmla="*/ 72 w 74"/>
                <a:gd name="T5" fmla="*/ 26 h 74"/>
                <a:gd name="T6" fmla="*/ 71 w 74"/>
                <a:gd name="T7" fmla="*/ 22 h 74"/>
                <a:gd name="T8" fmla="*/ 69 w 74"/>
                <a:gd name="T9" fmla="*/ 18 h 74"/>
                <a:gd name="T10" fmla="*/ 66 w 74"/>
                <a:gd name="T11" fmla="*/ 14 h 74"/>
                <a:gd name="T12" fmla="*/ 62 w 74"/>
                <a:gd name="T13" fmla="*/ 10 h 74"/>
                <a:gd name="T14" fmla="*/ 58 w 74"/>
                <a:gd name="T15" fmla="*/ 7 h 74"/>
                <a:gd name="T16" fmla="*/ 54 w 74"/>
                <a:gd name="T17" fmla="*/ 4 h 74"/>
                <a:gd name="T18" fmla="*/ 50 w 74"/>
                <a:gd name="T19" fmla="*/ 2 h 74"/>
                <a:gd name="T20" fmla="*/ 46 w 74"/>
                <a:gd name="T21" fmla="*/ 1 h 74"/>
                <a:gd name="T22" fmla="*/ 42 w 74"/>
                <a:gd name="T23" fmla="*/ 0 h 74"/>
                <a:gd name="T24" fmla="*/ 38 w 74"/>
                <a:gd name="T25" fmla="*/ 0 h 74"/>
                <a:gd name="T26" fmla="*/ 34 w 74"/>
                <a:gd name="T27" fmla="*/ 0 h 74"/>
                <a:gd name="T28" fmla="*/ 30 w 74"/>
                <a:gd name="T29" fmla="*/ 1 h 74"/>
                <a:gd name="T30" fmla="*/ 26 w 74"/>
                <a:gd name="T31" fmla="*/ 2 h 74"/>
                <a:gd name="T32" fmla="*/ 22 w 74"/>
                <a:gd name="T33" fmla="*/ 3 h 74"/>
                <a:gd name="T34" fmla="*/ 18 w 74"/>
                <a:gd name="T35" fmla="*/ 5 h 74"/>
                <a:gd name="T36" fmla="*/ 14 w 74"/>
                <a:gd name="T37" fmla="*/ 8 h 74"/>
                <a:gd name="T38" fmla="*/ 10 w 74"/>
                <a:gd name="T39" fmla="*/ 12 h 74"/>
                <a:gd name="T40" fmla="*/ 7 w 74"/>
                <a:gd name="T41" fmla="*/ 16 h 74"/>
                <a:gd name="T42" fmla="*/ 4 w 74"/>
                <a:gd name="T43" fmla="*/ 20 h 74"/>
                <a:gd name="T44" fmla="*/ 2 w 74"/>
                <a:gd name="T45" fmla="*/ 24 h 74"/>
                <a:gd name="T46" fmla="*/ 1 w 74"/>
                <a:gd name="T47" fmla="*/ 28 h 74"/>
                <a:gd name="T48" fmla="*/ 0 w 74"/>
                <a:gd name="T49" fmla="*/ 32 h 74"/>
                <a:gd name="T50" fmla="*/ 0 w 74"/>
                <a:gd name="T51" fmla="*/ 36 h 74"/>
                <a:gd name="T52" fmla="*/ 0 w 74"/>
                <a:gd name="T53" fmla="*/ 40 h 74"/>
                <a:gd name="T54" fmla="*/ 1 w 74"/>
                <a:gd name="T55" fmla="*/ 44 h 74"/>
                <a:gd name="T56" fmla="*/ 2 w 74"/>
                <a:gd name="T57" fmla="*/ 48 h 74"/>
                <a:gd name="T58" fmla="*/ 3 w 74"/>
                <a:gd name="T59" fmla="*/ 52 h 74"/>
                <a:gd name="T60" fmla="*/ 5 w 74"/>
                <a:gd name="T61" fmla="*/ 56 h 74"/>
                <a:gd name="T62" fmla="*/ 8 w 74"/>
                <a:gd name="T63" fmla="*/ 60 h 74"/>
                <a:gd name="T64" fmla="*/ 12 w 74"/>
                <a:gd name="T65" fmla="*/ 64 h 74"/>
                <a:gd name="T66" fmla="*/ 16 w 74"/>
                <a:gd name="T67" fmla="*/ 67 h 74"/>
                <a:gd name="T68" fmla="*/ 20 w 74"/>
                <a:gd name="T69" fmla="*/ 70 h 74"/>
                <a:gd name="T70" fmla="*/ 24 w 74"/>
                <a:gd name="T71" fmla="*/ 72 h 74"/>
                <a:gd name="T72" fmla="*/ 28 w 74"/>
                <a:gd name="T73" fmla="*/ 73 h 74"/>
                <a:gd name="T74" fmla="*/ 32 w 74"/>
                <a:gd name="T75" fmla="*/ 74 h 74"/>
                <a:gd name="T76" fmla="*/ 36 w 74"/>
                <a:gd name="T77" fmla="*/ 74 h 74"/>
                <a:gd name="T78" fmla="*/ 40 w 74"/>
                <a:gd name="T79" fmla="*/ 74 h 74"/>
                <a:gd name="T80" fmla="*/ 44 w 74"/>
                <a:gd name="T81" fmla="*/ 73 h 74"/>
                <a:gd name="T82" fmla="*/ 48 w 74"/>
                <a:gd name="T83" fmla="*/ 72 h 74"/>
                <a:gd name="T84" fmla="*/ 52 w 74"/>
                <a:gd name="T85" fmla="*/ 71 h 74"/>
                <a:gd name="T86" fmla="*/ 56 w 74"/>
                <a:gd name="T87" fmla="*/ 69 h 74"/>
                <a:gd name="T88" fmla="*/ 60 w 74"/>
                <a:gd name="T89" fmla="*/ 66 h 74"/>
                <a:gd name="T90" fmla="*/ 64 w 74"/>
                <a:gd name="T91" fmla="*/ 62 h 74"/>
                <a:gd name="T92" fmla="*/ 67 w 74"/>
                <a:gd name="T93" fmla="*/ 58 h 74"/>
                <a:gd name="T94" fmla="*/ 70 w 74"/>
                <a:gd name="T95" fmla="*/ 54 h 74"/>
                <a:gd name="T96" fmla="*/ 72 w 74"/>
                <a:gd name="T97" fmla="*/ 50 h 74"/>
                <a:gd name="T98" fmla="*/ 73 w 74"/>
                <a:gd name="T99" fmla="*/ 46 h 74"/>
                <a:gd name="T100" fmla="*/ 74 w 74"/>
                <a:gd name="T101" fmla="*/ 42 h 74"/>
                <a:gd name="T102" fmla="*/ 74 w 74"/>
                <a:gd name="T10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 h="74">
                  <a:moveTo>
                    <a:pt x="74" y="37"/>
                  </a:moveTo>
                  <a:lnTo>
                    <a:pt x="74" y="36"/>
                  </a:lnTo>
                  <a:lnTo>
                    <a:pt x="74" y="35"/>
                  </a:lnTo>
                  <a:lnTo>
                    <a:pt x="74" y="34"/>
                  </a:lnTo>
                  <a:lnTo>
                    <a:pt x="74" y="33"/>
                  </a:lnTo>
                  <a:lnTo>
                    <a:pt x="74" y="32"/>
                  </a:lnTo>
                  <a:lnTo>
                    <a:pt x="74" y="31"/>
                  </a:lnTo>
                  <a:lnTo>
                    <a:pt x="73" y="30"/>
                  </a:lnTo>
                  <a:lnTo>
                    <a:pt x="73" y="29"/>
                  </a:lnTo>
                  <a:lnTo>
                    <a:pt x="73" y="28"/>
                  </a:lnTo>
                  <a:lnTo>
                    <a:pt x="73" y="27"/>
                  </a:lnTo>
                  <a:lnTo>
                    <a:pt x="72" y="26"/>
                  </a:lnTo>
                  <a:lnTo>
                    <a:pt x="72" y="25"/>
                  </a:lnTo>
                  <a:lnTo>
                    <a:pt x="72" y="24"/>
                  </a:lnTo>
                  <a:lnTo>
                    <a:pt x="71" y="23"/>
                  </a:lnTo>
                  <a:lnTo>
                    <a:pt x="71" y="22"/>
                  </a:lnTo>
                  <a:lnTo>
                    <a:pt x="70" y="21"/>
                  </a:lnTo>
                  <a:lnTo>
                    <a:pt x="70" y="20"/>
                  </a:lnTo>
                  <a:lnTo>
                    <a:pt x="69" y="19"/>
                  </a:lnTo>
                  <a:lnTo>
                    <a:pt x="69" y="18"/>
                  </a:lnTo>
                  <a:lnTo>
                    <a:pt x="68" y="17"/>
                  </a:lnTo>
                  <a:lnTo>
                    <a:pt x="67" y="16"/>
                  </a:lnTo>
                  <a:lnTo>
                    <a:pt x="67" y="15"/>
                  </a:lnTo>
                  <a:lnTo>
                    <a:pt x="66" y="14"/>
                  </a:lnTo>
                  <a:lnTo>
                    <a:pt x="65" y="13"/>
                  </a:lnTo>
                  <a:lnTo>
                    <a:pt x="64" y="12"/>
                  </a:lnTo>
                  <a:lnTo>
                    <a:pt x="63" y="11"/>
                  </a:lnTo>
                  <a:lnTo>
                    <a:pt x="62" y="10"/>
                  </a:lnTo>
                  <a:lnTo>
                    <a:pt x="61" y="9"/>
                  </a:lnTo>
                  <a:lnTo>
                    <a:pt x="60" y="8"/>
                  </a:lnTo>
                  <a:lnTo>
                    <a:pt x="59" y="7"/>
                  </a:lnTo>
                  <a:lnTo>
                    <a:pt x="58" y="7"/>
                  </a:lnTo>
                  <a:lnTo>
                    <a:pt x="57" y="6"/>
                  </a:lnTo>
                  <a:lnTo>
                    <a:pt x="56" y="5"/>
                  </a:lnTo>
                  <a:lnTo>
                    <a:pt x="55" y="5"/>
                  </a:lnTo>
                  <a:lnTo>
                    <a:pt x="54" y="4"/>
                  </a:lnTo>
                  <a:lnTo>
                    <a:pt x="53" y="4"/>
                  </a:lnTo>
                  <a:lnTo>
                    <a:pt x="52" y="3"/>
                  </a:lnTo>
                  <a:lnTo>
                    <a:pt x="51" y="3"/>
                  </a:lnTo>
                  <a:lnTo>
                    <a:pt x="50" y="2"/>
                  </a:lnTo>
                  <a:lnTo>
                    <a:pt x="49" y="2"/>
                  </a:lnTo>
                  <a:lnTo>
                    <a:pt x="48" y="2"/>
                  </a:lnTo>
                  <a:lnTo>
                    <a:pt x="47" y="1"/>
                  </a:lnTo>
                  <a:lnTo>
                    <a:pt x="46" y="1"/>
                  </a:lnTo>
                  <a:lnTo>
                    <a:pt x="45" y="1"/>
                  </a:lnTo>
                  <a:lnTo>
                    <a:pt x="44" y="1"/>
                  </a:lnTo>
                  <a:lnTo>
                    <a:pt x="43" y="0"/>
                  </a:lnTo>
                  <a:lnTo>
                    <a:pt x="42" y="0"/>
                  </a:lnTo>
                  <a:lnTo>
                    <a:pt x="41" y="0"/>
                  </a:lnTo>
                  <a:lnTo>
                    <a:pt x="40" y="0"/>
                  </a:lnTo>
                  <a:lnTo>
                    <a:pt x="39" y="0"/>
                  </a:lnTo>
                  <a:lnTo>
                    <a:pt x="38" y="0"/>
                  </a:lnTo>
                  <a:lnTo>
                    <a:pt x="37" y="0"/>
                  </a:lnTo>
                  <a:lnTo>
                    <a:pt x="36" y="0"/>
                  </a:lnTo>
                  <a:lnTo>
                    <a:pt x="35" y="0"/>
                  </a:lnTo>
                  <a:lnTo>
                    <a:pt x="34" y="0"/>
                  </a:lnTo>
                  <a:lnTo>
                    <a:pt x="33" y="0"/>
                  </a:lnTo>
                  <a:lnTo>
                    <a:pt x="32" y="0"/>
                  </a:lnTo>
                  <a:lnTo>
                    <a:pt x="31" y="0"/>
                  </a:lnTo>
                  <a:lnTo>
                    <a:pt x="30" y="1"/>
                  </a:lnTo>
                  <a:lnTo>
                    <a:pt x="29" y="1"/>
                  </a:lnTo>
                  <a:lnTo>
                    <a:pt x="28" y="1"/>
                  </a:lnTo>
                  <a:lnTo>
                    <a:pt x="27" y="1"/>
                  </a:lnTo>
                  <a:lnTo>
                    <a:pt x="26" y="2"/>
                  </a:lnTo>
                  <a:lnTo>
                    <a:pt x="25" y="2"/>
                  </a:lnTo>
                  <a:lnTo>
                    <a:pt x="24" y="2"/>
                  </a:lnTo>
                  <a:lnTo>
                    <a:pt x="23" y="3"/>
                  </a:lnTo>
                  <a:lnTo>
                    <a:pt x="22" y="3"/>
                  </a:lnTo>
                  <a:lnTo>
                    <a:pt x="21" y="4"/>
                  </a:lnTo>
                  <a:lnTo>
                    <a:pt x="20" y="4"/>
                  </a:lnTo>
                  <a:lnTo>
                    <a:pt x="19" y="5"/>
                  </a:lnTo>
                  <a:lnTo>
                    <a:pt x="18" y="5"/>
                  </a:lnTo>
                  <a:lnTo>
                    <a:pt x="17" y="6"/>
                  </a:lnTo>
                  <a:lnTo>
                    <a:pt x="16" y="7"/>
                  </a:lnTo>
                  <a:lnTo>
                    <a:pt x="15" y="7"/>
                  </a:lnTo>
                  <a:lnTo>
                    <a:pt x="14" y="8"/>
                  </a:lnTo>
                  <a:lnTo>
                    <a:pt x="13" y="9"/>
                  </a:lnTo>
                  <a:lnTo>
                    <a:pt x="12" y="10"/>
                  </a:lnTo>
                  <a:lnTo>
                    <a:pt x="11" y="11"/>
                  </a:lnTo>
                  <a:lnTo>
                    <a:pt x="10" y="12"/>
                  </a:lnTo>
                  <a:lnTo>
                    <a:pt x="9" y="13"/>
                  </a:lnTo>
                  <a:lnTo>
                    <a:pt x="8" y="14"/>
                  </a:lnTo>
                  <a:lnTo>
                    <a:pt x="7" y="15"/>
                  </a:lnTo>
                  <a:lnTo>
                    <a:pt x="7" y="16"/>
                  </a:lnTo>
                  <a:lnTo>
                    <a:pt x="6" y="17"/>
                  </a:lnTo>
                  <a:lnTo>
                    <a:pt x="5" y="18"/>
                  </a:lnTo>
                  <a:lnTo>
                    <a:pt x="5" y="19"/>
                  </a:lnTo>
                  <a:lnTo>
                    <a:pt x="4" y="20"/>
                  </a:lnTo>
                  <a:lnTo>
                    <a:pt x="4" y="21"/>
                  </a:lnTo>
                  <a:lnTo>
                    <a:pt x="3" y="22"/>
                  </a:lnTo>
                  <a:lnTo>
                    <a:pt x="3" y="23"/>
                  </a:lnTo>
                  <a:lnTo>
                    <a:pt x="2" y="24"/>
                  </a:lnTo>
                  <a:lnTo>
                    <a:pt x="2" y="25"/>
                  </a:lnTo>
                  <a:lnTo>
                    <a:pt x="2" y="26"/>
                  </a:lnTo>
                  <a:lnTo>
                    <a:pt x="1" y="27"/>
                  </a:lnTo>
                  <a:lnTo>
                    <a:pt x="1" y="28"/>
                  </a:lnTo>
                  <a:lnTo>
                    <a:pt x="1" y="29"/>
                  </a:lnTo>
                  <a:lnTo>
                    <a:pt x="1" y="30"/>
                  </a:lnTo>
                  <a:lnTo>
                    <a:pt x="0" y="31"/>
                  </a:lnTo>
                  <a:lnTo>
                    <a:pt x="0" y="32"/>
                  </a:lnTo>
                  <a:lnTo>
                    <a:pt x="0" y="33"/>
                  </a:lnTo>
                  <a:lnTo>
                    <a:pt x="0" y="34"/>
                  </a:lnTo>
                  <a:lnTo>
                    <a:pt x="0" y="35"/>
                  </a:lnTo>
                  <a:lnTo>
                    <a:pt x="0" y="36"/>
                  </a:lnTo>
                  <a:lnTo>
                    <a:pt x="0" y="37"/>
                  </a:lnTo>
                  <a:lnTo>
                    <a:pt x="0" y="38"/>
                  </a:lnTo>
                  <a:lnTo>
                    <a:pt x="0" y="39"/>
                  </a:lnTo>
                  <a:lnTo>
                    <a:pt x="0" y="40"/>
                  </a:lnTo>
                  <a:lnTo>
                    <a:pt x="0" y="41"/>
                  </a:lnTo>
                  <a:lnTo>
                    <a:pt x="0" y="42"/>
                  </a:lnTo>
                  <a:lnTo>
                    <a:pt x="0" y="43"/>
                  </a:lnTo>
                  <a:lnTo>
                    <a:pt x="1" y="44"/>
                  </a:lnTo>
                  <a:lnTo>
                    <a:pt x="1" y="45"/>
                  </a:lnTo>
                  <a:lnTo>
                    <a:pt x="1" y="46"/>
                  </a:lnTo>
                  <a:lnTo>
                    <a:pt x="1" y="47"/>
                  </a:lnTo>
                  <a:lnTo>
                    <a:pt x="2" y="48"/>
                  </a:lnTo>
                  <a:lnTo>
                    <a:pt x="2" y="49"/>
                  </a:lnTo>
                  <a:lnTo>
                    <a:pt x="2" y="50"/>
                  </a:lnTo>
                  <a:lnTo>
                    <a:pt x="3" y="51"/>
                  </a:lnTo>
                  <a:lnTo>
                    <a:pt x="3" y="52"/>
                  </a:lnTo>
                  <a:lnTo>
                    <a:pt x="4" y="53"/>
                  </a:lnTo>
                  <a:lnTo>
                    <a:pt x="4" y="54"/>
                  </a:lnTo>
                  <a:lnTo>
                    <a:pt x="5" y="55"/>
                  </a:lnTo>
                  <a:lnTo>
                    <a:pt x="5" y="56"/>
                  </a:lnTo>
                  <a:lnTo>
                    <a:pt x="6" y="57"/>
                  </a:lnTo>
                  <a:lnTo>
                    <a:pt x="7" y="58"/>
                  </a:lnTo>
                  <a:lnTo>
                    <a:pt x="7" y="59"/>
                  </a:lnTo>
                  <a:lnTo>
                    <a:pt x="8" y="60"/>
                  </a:lnTo>
                  <a:lnTo>
                    <a:pt x="9" y="61"/>
                  </a:lnTo>
                  <a:lnTo>
                    <a:pt x="10" y="62"/>
                  </a:lnTo>
                  <a:lnTo>
                    <a:pt x="11" y="63"/>
                  </a:lnTo>
                  <a:lnTo>
                    <a:pt x="12" y="64"/>
                  </a:lnTo>
                  <a:lnTo>
                    <a:pt x="13" y="65"/>
                  </a:lnTo>
                  <a:lnTo>
                    <a:pt x="14" y="66"/>
                  </a:lnTo>
                  <a:lnTo>
                    <a:pt x="15" y="67"/>
                  </a:lnTo>
                  <a:lnTo>
                    <a:pt x="16" y="67"/>
                  </a:lnTo>
                  <a:lnTo>
                    <a:pt x="17" y="68"/>
                  </a:lnTo>
                  <a:lnTo>
                    <a:pt x="18" y="69"/>
                  </a:lnTo>
                  <a:lnTo>
                    <a:pt x="19" y="69"/>
                  </a:lnTo>
                  <a:lnTo>
                    <a:pt x="20" y="70"/>
                  </a:lnTo>
                  <a:lnTo>
                    <a:pt x="21" y="70"/>
                  </a:lnTo>
                  <a:lnTo>
                    <a:pt x="22" y="71"/>
                  </a:lnTo>
                  <a:lnTo>
                    <a:pt x="23" y="71"/>
                  </a:lnTo>
                  <a:lnTo>
                    <a:pt x="24" y="72"/>
                  </a:lnTo>
                  <a:lnTo>
                    <a:pt x="25" y="72"/>
                  </a:lnTo>
                  <a:lnTo>
                    <a:pt x="26" y="72"/>
                  </a:lnTo>
                  <a:lnTo>
                    <a:pt x="27" y="73"/>
                  </a:lnTo>
                  <a:lnTo>
                    <a:pt x="28" y="73"/>
                  </a:lnTo>
                  <a:lnTo>
                    <a:pt x="29" y="73"/>
                  </a:lnTo>
                  <a:lnTo>
                    <a:pt x="30" y="73"/>
                  </a:lnTo>
                  <a:lnTo>
                    <a:pt x="31" y="74"/>
                  </a:lnTo>
                  <a:lnTo>
                    <a:pt x="32" y="74"/>
                  </a:lnTo>
                  <a:lnTo>
                    <a:pt x="33" y="74"/>
                  </a:lnTo>
                  <a:lnTo>
                    <a:pt x="34" y="74"/>
                  </a:lnTo>
                  <a:lnTo>
                    <a:pt x="35" y="74"/>
                  </a:lnTo>
                  <a:lnTo>
                    <a:pt x="36" y="74"/>
                  </a:lnTo>
                  <a:lnTo>
                    <a:pt x="37" y="74"/>
                  </a:lnTo>
                  <a:lnTo>
                    <a:pt x="38" y="74"/>
                  </a:lnTo>
                  <a:lnTo>
                    <a:pt x="39" y="74"/>
                  </a:lnTo>
                  <a:lnTo>
                    <a:pt x="40" y="74"/>
                  </a:lnTo>
                  <a:lnTo>
                    <a:pt x="41" y="74"/>
                  </a:lnTo>
                  <a:lnTo>
                    <a:pt x="42" y="74"/>
                  </a:lnTo>
                  <a:lnTo>
                    <a:pt x="43" y="74"/>
                  </a:lnTo>
                  <a:lnTo>
                    <a:pt x="44" y="73"/>
                  </a:lnTo>
                  <a:lnTo>
                    <a:pt x="45" y="73"/>
                  </a:lnTo>
                  <a:lnTo>
                    <a:pt x="46" y="73"/>
                  </a:lnTo>
                  <a:lnTo>
                    <a:pt x="47" y="73"/>
                  </a:lnTo>
                  <a:lnTo>
                    <a:pt x="48" y="72"/>
                  </a:lnTo>
                  <a:lnTo>
                    <a:pt x="49" y="72"/>
                  </a:lnTo>
                  <a:lnTo>
                    <a:pt x="50" y="72"/>
                  </a:lnTo>
                  <a:lnTo>
                    <a:pt x="51" y="71"/>
                  </a:lnTo>
                  <a:lnTo>
                    <a:pt x="52" y="71"/>
                  </a:lnTo>
                  <a:lnTo>
                    <a:pt x="53" y="70"/>
                  </a:lnTo>
                  <a:lnTo>
                    <a:pt x="54" y="70"/>
                  </a:lnTo>
                  <a:lnTo>
                    <a:pt x="55" y="69"/>
                  </a:lnTo>
                  <a:lnTo>
                    <a:pt x="56" y="69"/>
                  </a:lnTo>
                  <a:lnTo>
                    <a:pt x="57" y="68"/>
                  </a:lnTo>
                  <a:lnTo>
                    <a:pt x="58" y="67"/>
                  </a:lnTo>
                  <a:lnTo>
                    <a:pt x="59" y="67"/>
                  </a:lnTo>
                  <a:lnTo>
                    <a:pt x="60" y="66"/>
                  </a:lnTo>
                  <a:lnTo>
                    <a:pt x="61" y="65"/>
                  </a:lnTo>
                  <a:lnTo>
                    <a:pt x="62" y="64"/>
                  </a:lnTo>
                  <a:lnTo>
                    <a:pt x="63" y="63"/>
                  </a:lnTo>
                  <a:lnTo>
                    <a:pt x="64" y="62"/>
                  </a:lnTo>
                  <a:lnTo>
                    <a:pt x="65" y="61"/>
                  </a:lnTo>
                  <a:lnTo>
                    <a:pt x="66" y="60"/>
                  </a:lnTo>
                  <a:lnTo>
                    <a:pt x="67" y="59"/>
                  </a:lnTo>
                  <a:lnTo>
                    <a:pt x="67" y="58"/>
                  </a:lnTo>
                  <a:lnTo>
                    <a:pt x="68" y="57"/>
                  </a:lnTo>
                  <a:lnTo>
                    <a:pt x="69" y="56"/>
                  </a:lnTo>
                  <a:lnTo>
                    <a:pt x="69" y="55"/>
                  </a:lnTo>
                  <a:lnTo>
                    <a:pt x="70" y="54"/>
                  </a:lnTo>
                  <a:lnTo>
                    <a:pt x="70" y="53"/>
                  </a:lnTo>
                  <a:lnTo>
                    <a:pt x="71" y="52"/>
                  </a:lnTo>
                  <a:lnTo>
                    <a:pt x="71" y="51"/>
                  </a:lnTo>
                  <a:lnTo>
                    <a:pt x="72" y="50"/>
                  </a:lnTo>
                  <a:lnTo>
                    <a:pt x="72" y="49"/>
                  </a:lnTo>
                  <a:lnTo>
                    <a:pt x="72" y="48"/>
                  </a:lnTo>
                  <a:lnTo>
                    <a:pt x="73" y="47"/>
                  </a:lnTo>
                  <a:lnTo>
                    <a:pt x="73" y="46"/>
                  </a:lnTo>
                  <a:lnTo>
                    <a:pt x="73" y="45"/>
                  </a:lnTo>
                  <a:lnTo>
                    <a:pt x="73" y="44"/>
                  </a:lnTo>
                  <a:lnTo>
                    <a:pt x="74" y="43"/>
                  </a:lnTo>
                  <a:lnTo>
                    <a:pt x="74" y="42"/>
                  </a:lnTo>
                  <a:lnTo>
                    <a:pt x="74" y="41"/>
                  </a:lnTo>
                  <a:lnTo>
                    <a:pt x="74" y="40"/>
                  </a:lnTo>
                  <a:lnTo>
                    <a:pt x="74" y="39"/>
                  </a:lnTo>
                  <a:lnTo>
                    <a:pt x="74" y="38"/>
                  </a:lnTo>
                  <a:lnTo>
                    <a:pt x="74" y="3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lang="en-US">
                <a:solidFill>
                  <a:prstClr val="black"/>
                </a:solidFill>
                <a:latin typeface="Calibri"/>
                <a:ea typeface="+mn-ea"/>
                <a:cs typeface="+mn-cs"/>
              </a:endParaRPr>
            </a:p>
          </p:txBody>
        </p:sp>
        <p:sp>
          <p:nvSpPr>
            <p:cNvPr id="10" name="Rectangle 13"/>
            <p:cNvSpPr>
              <a:spLocks noChangeArrowheads="1"/>
            </p:cNvSpPr>
            <p:nvPr/>
          </p:nvSpPr>
          <p:spPr bwMode="auto">
            <a:xfrm>
              <a:off x="3504" y="2838"/>
              <a:ext cx="100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400"/>
              <a:r>
                <a:rPr lang="en-US" altLang="en-US" sz="800" smtClean="0">
                  <a:solidFill>
                    <a:srgbClr val="000000"/>
                  </a:solidFill>
                  <a:ea typeface="+mn-ea"/>
                </a:rPr>
                <a:t>Shellfish Water Column Lease</a:t>
              </a:r>
              <a:endParaRPr lang="en-US" altLang="en-US" smtClean="0">
                <a:solidFill>
                  <a:prstClr val="black"/>
                </a:solidFill>
                <a:ea typeface="+mn-ea"/>
              </a:endParaRPr>
            </a:p>
          </p:txBody>
        </p:sp>
        <p:sp>
          <p:nvSpPr>
            <p:cNvPr id="11" name="Rectangle 14"/>
            <p:cNvSpPr>
              <a:spLocks noChangeArrowheads="1"/>
            </p:cNvSpPr>
            <p:nvPr/>
          </p:nvSpPr>
          <p:spPr bwMode="auto">
            <a:xfrm>
              <a:off x="3504" y="3056"/>
              <a:ext cx="64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400"/>
              <a:r>
                <a:rPr lang="en-US" altLang="en-US" sz="800" smtClean="0">
                  <a:solidFill>
                    <a:srgbClr val="000000"/>
                  </a:solidFill>
                  <a:ea typeface="+mn-ea"/>
                </a:rPr>
                <a:t>Shellfish Franchise</a:t>
              </a:r>
              <a:endParaRPr lang="en-US" altLang="en-US" smtClean="0">
                <a:solidFill>
                  <a:prstClr val="black"/>
                </a:solidFill>
                <a:ea typeface="+mn-ea"/>
              </a:endParaRPr>
            </a:p>
          </p:txBody>
        </p:sp>
        <p:sp>
          <p:nvSpPr>
            <p:cNvPr id="12" name="Rectangle 15"/>
            <p:cNvSpPr>
              <a:spLocks noChangeArrowheads="1"/>
            </p:cNvSpPr>
            <p:nvPr/>
          </p:nvSpPr>
          <p:spPr bwMode="auto">
            <a:xfrm>
              <a:off x="3504" y="2948"/>
              <a:ext cx="76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4400"/>
              <a:r>
                <a:rPr lang="en-US" altLang="en-US" sz="800" dirty="0" smtClean="0">
                  <a:solidFill>
                    <a:srgbClr val="000000"/>
                  </a:solidFill>
                  <a:ea typeface="+mn-ea"/>
                </a:rPr>
                <a:t>Shellfish Bottom Lease</a:t>
              </a:r>
              <a:endParaRPr lang="en-US" altLang="en-US" dirty="0" smtClean="0">
                <a:solidFill>
                  <a:prstClr val="black"/>
                </a:solidFill>
                <a:ea typeface="+mn-ea"/>
              </a:endParaRPr>
            </a:p>
          </p:txBody>
        </p:sp>
      </p:grpSp>
      <p:pic>
        <p:nvPicPr>
          <p:cNvPr id="104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205" y="3581400"/>
            <a:ext cx="18288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4205" y="2362200"/>
            <a:ext cx="1828800"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4729" y="1142998"/>
            <a:ext cx="18288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4205" y="4811045"/>
            <a:ext cx="18288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5415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 y="-1589"/>
            <a:ext cx="9156191" cy="68671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2"/>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01" name="Rectangle 4"/>
          <p:cNvSpPr>
            <a:spLocks noChangeArrowheads="1"/>
          </p:cNvSpPr>
          <p:nvPr/>
        </p:nvSpPr>
        <p:spPr bwMode="auto">
          <a:xfrm>
            <a:off x="457200" y="1981200"/>
            <a:ext cx="40386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marL="741363" lvl="1" indent="-284163">
              <a:lnSpc>
                <a:spcPct val="90000"/>
              </a:lnSpc>
              <a:spcBef>
                <a:spcPts val="500"/>
              </a:spcBef>
              <a:buFont typeface="Arial" charset="0"/>
              <a:buNone/>
              <a:tabLst>
                <a:tab pos="741363" algn="l"/>
                <a:tab pos="1655763" algn="l"/>
                <a:tab pos="2570163" algn="l"/>
                <a:tab pos="3484563" algn="l"/>
                <a:tab pos="4398963" algn="l"/>
                <a:tab pos="5313363" algn="l"/>
                <a:tab pos="6227763" algn="l"/>
                <a:tab pos="7142163" algn="l"/>
                <a:tab pos="8056563" algn="l"/>
                <a:tab pos="8970963" algn="l"/>
                <a:tab pos="9885363" algn="l"/>
                <a:tab pos="10799763" algn="l"/>
              </a:tabLst>
            </a:pPr>
            <a:endParaRPr lang="en-US" sz="2000" dirty="0">
              <a:solidFill>
                <a:srgbClr val="000000"/>
              </a:solidFill>
            </a:endParaRPr>
          </a:p>
          <a:p>
            <a:pPr marL="341313" indent="-341313">
              <a:lnSpc>
                <a:spcPct val="90000"/>
              </a:lnSpc>
              <a:spcBef>
                <a:spcPts val="500"/>
              </a:spcBef>
              <a:buFont typeface="Arial" charset="0"/>
              <a:buNone/>
              <a:tabLst>
                <a:tab pos="741363" algn="l"/>
                <a:tab pos="1655763" algn="l"/>
                <a:tab pos="2570163" algn="l"/>
                <a:tab pos="3484563" algn="l"/>
                <a:tab pos="4398963" algn="l"/>
                <a:tab pos="5313363" algn="l"/>
                <a:tab pos="6227763" algn="l"/>
                <a:tab pos="7142163" algn="l"/>
                <a:tab pos="8056563" algn="l"/>
                <a:tab pos="8970963" algn="l"/>
                <a:tab pos="9885363" algn="l"/>
                <a:tab pos="10799763" algn="l"/>
              </a:tabLst>
            </a:pPr>
            <a:endParaRPr lang="en-US" sz="2000" dirty="0">
              <a:solidFill>
                <a:srgbClr val="000000"/>
              </a:solidFill>
            </a:endParaRPr>
          </a:p>
        </p:txBody>
      </p:sp>
      <p:sp>
        <p:nvSpPr>
          <p:cNvPr id="6" name="Title 5"/>
          <p:cNvSpPr>
            <a:spLocks noGrp="1"/>
          </p:cNvSpPr>
          <p:nvPr>
            <p:ph type="title"/>
          </p:nvPr>
        </p:nvSpPr>
        <p:spPr>
          <a:xfrm>
            <a:off x="212651" y="274638"/>
            <a:ext cx="8697433" cy="2043259"/>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Oyster Fundamentals:  What it takes to Have Productive Oyster Populations and Fisheries in North Carolina</a:t>
            </a:r>
            <a:r>
              <a:rPr lang="en-US" dirty="0" smtClean="0">
                <a:latin typeface="Open Sans" panose="020B0606030504020204" pitchFamily="34" charset="0"/>
                <a:ea typeface="Open Sans" panose="020B0606030504020204" pitchFamily="34" charset="0"/>
                <a:cs typeface="Open Sans" panose="020B0606030504020204" pitchFamily="34" charset="0"/>
              </a:rPr>
              <a:t/>
            </a:r>
            <a:br>
              <a:rPr lang="en-US" dirty="0" smtClean="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smtClean="0">
                <a:latin typeface="Open Sans" panose="020B0606030504020204" pitchFamily="34" charset="0"/>
                <a:ea typeface="Open Sans" panose="020B0606030504020204" pitchFamily="34" charset="0"/>
                <a:cs typeface="Open Sans" panose="020B0606030504020204" pitchFamily="34" charset="0"/>
              </a:rPr>
              <a:t>Goal of the Panel</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Content Placeholder 6"/>
          <p:cNvSpPr>
            <a:spLocks noGrp="1"/>
          </p:cNvSpPr>
          <p:nvPr>
            <p:ph idx="1"/>
          </p:nvPr>
        </p:nvSpPr>
        <p:spPr>
          <a:xfrm>
            <a:off x="460216" y="2708083"/>
            <a:ext cx="8229600" cy="1447800"/>
          </a:xfrm>
        </p:spPr>
        <p:txBody>
          <a:bodyPr/>
          <a:lstStyle/>
          <a:p>
            <a:pPr marL="0" indent="0" algn="ctr">
              <a:buNone/>
            </a:pPr>
            <a:r>
              <a:rPr lang="en-US" dirty="0" smtClean="0">
                <a:latin typeface="Open Sans" panose="020B0606030504020204" pitchFamily="34" charset="0"/>
                <a:ea typeface="Open Sans" panose="020B0606030504020204" pitchFamily="34" charset="0"/>
                <a:cs typeface="Open Sans" panose="020B0606030504020204" pitchFamily="34" charset="0"/>
              </a:rPr>
              <a:t>Shared appreciation and support for the basic linked elements necessary for a healthy oyster population and viable wild fishery and </a:t>
            </a:r>
            <a:r>
              <a:rPr lang="en-US" dirty="0" err="1" smtClean="0">
                <a:latin typeface="Open Sans" panose="020B0606030504020204" pitchFamily="34" charset="0"/>
                <a:ea typeface="Open Sans" panose="020B0606030504020204" pitchFamily="34" charset="0"/>
                <a:cs typeface="Open Sans" panose="020B0606030504020204" pitchFamily="34" charset="0"/>
              </a:rPr>
              <a:t>mariculture</a:t>
            </a:r>
            <a:r>
              <a:rPr lang="en-US" dirty="0" smtClean="0">
                <a:latin typeface="Open Sans" panose="020B0606030504020204" pitchFamily="34" charset="0"/>
                <a:ea typeface="Open Sans" panose="020B0606030504020204" pitchFamily="34" charset="0"/>
                <a:cs typeface="Open Sans" panose="020B0606030504020204" pitchFamily="34" charset="0"/>
              </a:rPr>
              <a:t> industry in North Carolina</a:t>
            </a:r>
          </a:p>
        </p:txBody>
      </p:sp>
      <p:pic>
        <p:nvPicPr>
          <p:cNvPr id="9" name="Picture 2" descr="http://www.nccoast.org/wp-content/uploads/2015/01/Oyster-Summit_20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029" y="4923067"/>
            <a:ext cx="4127659" cy="1817370"/>
          </a:xfrm>
          <a:prstGeom prst="rect">
            <a:avLst/>
          </a:prstGeom>
          <a:noFill/>
          <a:ln w="19050">
            <a:solidFill>
              <a:schemeClr val="accent3">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5859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761999"/>
          </a:xfrm>
        </p:spPr>
        <p:txBody>
          <a:bodyPr>
            <a:normAutofit/>
          </a:bodyPr>
          <a:lstStyle/>
          <a:p>
            <a:r>
              <a:rPr lang="en-US" altLang="en-US" sz="3600" dirty="0" smtClean="0"/>
              <a:t>North Carolina Shellfish Lease Program </a:t>
            </a:r>
            <a:endParaRPr lang="en-US"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756008" cy="233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684" y="4068536"/>
            <a:ext cx="389609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038600"/>
            <a:ext cx="27432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4133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5248415"/>
            <a:ext cx="1898316" cy="1392098"/>
          </a:xfrm>
          <a:prstGeom prst="rect">
            <a:avLst/>
          </a:prstGeom>
        </p:spPr>
      </p:pic>
      <p:pic>
        <p:nvPicPr>
          <p:cNvPr id="6" name="Picture 5" descr="Screen Shot 2015-03-06 at 10.14.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938784"/>
          </a:xfrm>
          <a:prstGeom prst="rect">
            <a:avLst/>
          </a:prstGeom>
        </p:spPr>
      </p:pic>
      <p:pic>
        <p:nvPicPr>
          <p:cNvPr id="10" name="Picture 9" descr="MikeLewis1940-3_Pamlico Soun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633" y="5248415"/>
            <a:ext cx="2841110" cy="1402798"/>
          </a:xfrm>
          <a:prstGeom prst="rect">
            <a:avLst/>
          </a:prstGeom>
        </p:spPr>
      </p:pic>
      <p:pic>
        <p:nvPicPr>
          <p:cNvPr id="11" name="Picture 10" descr="Screen shot 2014-01-26 at 5.31.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7480" y="5215929"/>
            <a:ext cx="2055312" cy="1460723"/>
          </a:xfrm>
          <a:prstGeom prst="rect">
            <a:avLst/>
          </a:prstGeom>
        </p:spPr>
      </p:pic>
      <p:pic>
        <p:nvPicPr>
          <p:cNvPr id="9" name="Picture 8"/>
          <p:cNvPicPr>
            <a:picLocks noChangeAspect="1"/>
          </p:cNvPicPr>
          <p:nvPr/>
        </p:nvPicPr>
        <p:blipFill>
          <a:blip r:embed="rId6"/>
          <a:stretch>
            <a:fillRect/>
          </a:stretch>
        </p:blipFill>
        <p:spPr>
          <a:xfrm>
            <a:off x="1898316" y="5215929"/>
            <a:ext cx="909164" cy="1460723"/>
          </a:xfrm>
          <a:prstGeom prst="rect">
            <a:avLst/>
          </a:prstGeom>
        </p:spPr>
      </p:pic>
      <p:pic>
        <p:nvPicPr>
          <p:cNvPr id="7" name="Picture 6"/>
          <p:cNvPicPr>
            <a:picLocks noChangeAspect="1"/>
          </p:cNvPicPr>
          <p:nvPr/>
        </p:nvPicPr>
        <p:blipFill>
          <a:blip r:embed="rId7"/>
          <a:stretch>
            <a:fillRect/>
          </a:stretch>
        </p:blipFill>
        <p:spPr>
          <a:xfrm>
            <a:off x="4585368" y="5237715"/>
            <a:ext cx="1764632" cy="1402798"/>
          </a:xfrm>
          <a:prstGeom prst="rect">
            <a:avLst/>
          </a:prstGeom>
        </p:spPr>
      </p:pic>
      <p:pic>
        <p:nvPicPr>
          <p:cNvPr id="12" name="Picture 11" descr="fish.h23.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0001" y="5230232"/>
            <a:ext cx="748632" cy="1402438"/>
          </a:xfrm>
          <a:prstGeom prst="rect">
            <a:avLst/>
          </a:prstGeom>
        </p:spPr>
      </p:pic>
      <p:sp>
        <p:nvSpPr>
          <p:cNvPr id="2" name="Rectangle 1"/>
          <p:cNvSpPr/>
          <p:nvPr/>
        </p:nvSpPr>
        <p:spPr>
          <a:xfrm>
            <a:off x="-240632" y="4938784"/>
            <a:ext cx="9665369" cy="30963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Rectangle 12"/>
          <p:cNvSpPr/>
          <p:nvPr/>
        </p:nvSpPr>
        <p:spPr>
          <a:xfrm>
            <a:off x="-240632" y="6632670"/>
            <a:ext cx="9665369" cy="30963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081963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4-01-26 at 6.12.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92" y="4205849"/>
            <a:ext cx="4313475" cy="2865902"/>
          </a:xfrm>
          <a:prstGeom prst="rect">
            <a:avLst/>
          </a:prstGeom>
        </p:spPr>
      </p:pic>
      <p:pic>
        <p:nvPicPr>
          <p:cNvPr id="10" name="Picture 9" descr="oyster_cage_web-300x1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408" y="1665768"/>
            <a:ext cx="4823199" cy="3199388"/>
          </a:xfrm>
          <a:prstGeom prst="rect">
            <a:avLst/>
          </a:prstGeom>
        </p:spPr>
      </p:pic>
      <p:pic>
        <p:nvPicPr>
          <p:cNvPr id="9" name="Picture 8" descr="oyster_cage_web-300x1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036" y="0"/>
            <a:ext cx="5462371" cy="2957308"/>
          </a:xfrm>
          <a:prstGeom prst="rect">
            <a:avLst/>
          </a:prstGeom>
        </p:spPr>
      </p:pic>
      <p:pic>
        <p:nvPicPr>
          <p:cNvPr id="7" name="Picture 6" descr="oyster_cage_web-300x1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944" y="2898329"/>
            <a:ext cx="4885148" cy="3240481"/>
          </a:xfrm>
          <a:prstGeom prst="rect">
            <a:avLst/>
          </a:prstGeom>
        </p:spPr>
      </p:pic>
      <p:sp>
        <p:nvSpPr>
          <p:cNvPr id="3" name="Subtitle 2"/>
          <p:cNvSpPr>
            <a:spLocks noGrp="1"/>
          </p:cNvSpPr>
          <p:nvPr>
            <p:ph type="subTitle" idx="1"/>
          </p:nvPr>
        </p:nvSpPr>
        <p:spPr/>
        <p:txBody>
          <a:bodyPr/>
          <a:lstStyle/>
          <a:p>
            <a:endParaRPr lang="en-US" dirty="0"/>
          </a:p>
        </p:txBody>
      </p:sp>
      <p:pic>
        <p:nvPicPr>
          <p:cNvPr id="4" name="Picture 3" descr="Screen shot 2014-01-26 at 5.44.1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6553" y="72279"/>
            <a:ext cx="3328151" cy="3749103"/>
          </a:xfrm>
          <a:prstGeom prst="rect">
            <a:avLst/>
          </a:prstGeom>
        </p:spPr>
      </p:pic>
      <p:pic>
        <p:nvPicPr>
          <p:cNvPr id="5" name="Picture 4" descr="Screen shot 2014-01-26 at 5.59.4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6479"/>
            <a:ext cx="3448972" cy="2614406"/>
          </a:xfrm>
          <a:prstGeom prst="rect">
            <a:avLst/>
          </a:prstGeom>
        </p:spPr>
      </p:pic>
      <p:pic>
        <p:nvPicPr>
          <p:cNvPr id="11" name="Picture 10" descr="Screen shot 2014-01-26 at 5.42.1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5944" y="4564557"/>
            <a:ext cx="3648216" cy="2387312"/>
          </a:xfrm>
          <a:prstGeom prst="rect">
            <a:avLst/>
          </a:prstGeom>
        </p:spPr>
      </p:pic>
      <p:pic>
        <p:nvPicPr>
          <p:cNvPr id="12" name="Picture 11" descr="Screen shot 2014-01-26 at 6.18.0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7291" y="1513325"/>
            <a:ext cx="2329262" cy="1752137"/>
          </a:xfrm>
          <a:prstGeom prst="rect">
            <a:avLst/>
          </a:prstGeom>
        </p:spPr>
      </p:pic>
      <p:pic>
        <p:nvPicPr>
          <p:cNvPr id="13" name="Picture 12"/>
          <p:cNvPicPr>
            <a:picLocks noChangeAspect="1"/>
          </p:cNvPicPr>
          <p:nvPr/>
        </p:nvPicPr>
        <p:blipFill>
          <a:blip r:embed="rId8"/>
          <a:stretch>
            <a:fillRect/>
          </a:stretch>
        </p:blipFill>
        <p:spPr>
          <a:xfrm>
            <a:off x="-373209" y="2413000"/>
            <a:ext cx="4000500" cy="2032000"/>
          </a:xfrm>
          <a:prstGeom prst="rect">
            <a:avLst/>
          </a:prstGeom>
        </p:spPr>
      </p:pic>
      <p:pic>
        <p:nvPicPr>
          <p:cNvPr id="6" name="Picture 5" descr="Screen shot 2014-01-26 at 6.09.13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5400" y="3265462"/>
            <a:ext cx="2990544" cy="3665240"/>
          </a:xfrm>
          <a:prstGeom prst="rect">
            <a:avLst/>
          </a:prstGeom>
        </p:spPr>
      </p:pic>
    </p:spTree>
    <p:extLst>
      <p:ext uri="{BB962C8B-B14F-4D97-AF65-F5344CB8AC3E}">
        <p14:creationId xmlns:p14="http://schemas.microsoft.com/office/powerpoint/2010/main" val="25393434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8324" y="-216368"/>
            <a:ext cx="7772400" cy="1470025"/>
          </a:xfrm>
        </p:spPr>
        <p:txBody>
          <a:bodyPr/>
          <a:lstStyle/>
          <a:p>
            <a:r>
              <a:rPr lang="en-US" dirty="0" smtClean="0"/>
              <a:t>Innovative Thinking</a:t>
            </a:r>
            <a:endParaRPr lang="en-US" dirty="0"/>
          </a:p>
        </p:txBody>
      </p:sp>
      <p:pic>
        <p:nvPicPr>
          <p:cNvPr id="4" name="Picture 3" descr="Screen shot 2014-03-11 at 9.24.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9892"/>
            <a:ext cx="2304728" cy="1842830"/>
          </a:xfrm>
          <a:prstGeom prst="rect">
            <a:avLst/>
          </a:prstGeom>
        </p:spPr>
      </p:pic>
      <p:pic>
        <p:nvPicPr>
          <p:cNvPr id="5" name="Picture 4" descr="Screen shot 2014-03-11 at 9.27.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826" y="4157031"/>
            <a:ext cx="1763133" cy="2700969"/>
          </a:xfrm>
          <a:prstGeom prst="rect">
            <a:avLst/>
          </a:prstGeom>
        </p:spPr>
      </p:pic>
      <p:pic>
        <p:nvPicPr>
          <p:cNvPr id="6" name="Picture 5"/>
          <p:cNvPicPr>
            <a:picLocks noChangeAspect="1"/>
          </p:cNvPicPr>
          <p:nvPr/>
        </p:nvPicPr>
        <p:blipFill>
          <a:blip r:embed="rId4"/>
          <a:stretch>
            <a:fillRect/>
          </a:stretch>
        </p:blipFill>
        <p:spPr>
          <a:xfrm>
            <a:off x="0" y="4546454"/>
            <a:ext cx="3763782" cy="1393175"/>
          </a:xfrm>
          <a:prstGeom prst="rect">
            <a:avLst/>
          </a:prstGeom>
        </p:spPr>
      </p:pic>
      <p:pic>
        <p:nvPicPr>
          <p:cNvPr id="7" name="Picture 6"/>
          <p:cNvPicPr>
            <a:picLocks noChangeAspect="1"/>
          </p:cNvPicPr>
          <p:nvPr/>
        </p:nvPicPr>
        <p:blipFill>
          <a:blip r:embed="rId5"/>
          <a:stretch>
            <a:fillRect/>
          </a:stretch>
        </p:blipFill>
        <p:spPr>
          <a:xfrm>
            <a:off x="4572000" y="1220666"/>
            <a:ext cx="1614804" cy="2373289"/>
          </a:xfrm>
          <a:prstGeom prst="rect">
            <a:avLst/>
          </a:prstGeom>
        </p:spPr>
      </p:pic>
      <p:pic>
        <p:nvPicPr>
          <p:cNvPr id="9" name="Picture 8"/>
          <p:cNvPicPr>
            <a:picLocks noChangeAspect="1"/>
          </p:cNvPicPr>
          <p:nvPr/>
        </p:nvPicPr>
        <p:blipFill>
          <a:blip r:embed="rId6"/>
          <a:stretch>
            <a:fillRect/>
          </a:stretch>
        </p:blipFill>
        <p:spPr>
          <a:xfrm>
            <a:off x="2304728" y="1220666"/>
            <a:ext cx="2271396" cy="1703547"/>
          </a:xfrm>
          <a:prstGeom prst="rect">
            <a:avLst/>
          </a:prstGeom>
        </p:spPr>
      </p:pic>
      <p:pic>
        <p:nvPicPr>
          <p:cNvPr id="10" name="Picture 9"/>
          <p:cNvPicPr>
            <a:picLocks noChangeAspect="1"/>
          </p:cNvPicPr>
          <p:nvPr/>
        </p:nvPicPr>
        <p:blipFill>
          <a:blip r:embed="rId7"/>
          <a:stretch>
            <a:fillRect/>
          </a:stretch>
        </p:blipFill>
        <p:spPr>
          <a:xfrm>
            <a:off x="264395" y="3272722"/>
            <a:ext cx="1750405" cy="1263179"/>
          </a:xfrm>
          <a:prstGeom prst="rect">
            <a:avLst/>
          </a:prstGeom>
        </p:spPr>
      </p:pic>
      <p:pic>
        <p:nvPicPr>
          <p:cNvPr id="11" name="Picture 10"/>
          <p:cNvPicPr>
            <a:picLocks noChangeAspect="1"/>
          </p:cNvPicPr>
          <p:nvPr/>
        </p:nvPicPr>
        <p:blipFill>
          <a:blip r:embed="rId8"/>
          <a:stretch>
            <a:fillRect/>
          </a:stretch>
        </p:blipFill>
        <p:spPr>
          <a:xfrm>
            <a:off x="2304728" y="3096215"/>
            <a:ext cx="1459054" cy="1439686"/>
          </a:xfrm>
          <a:prstGeom prst="rect">
            <a:avLst/>
          </a:prstGeom>
        </p:spPr>
      </p:pic>
      <p:pic>
        <p:nvPicPr>
          <p:cNvPr id="12" name="Picture 11"/>
          <p:cNvPicPr>
            <a:picLocks noChangeAspect="1"/>
          </p:cNvPicPr>
          <p:nvPr/>
        </p:nvPicPr>
        <p:blipFill>
          <a:blip r:embed="rId9"/>
          <a:stretch>
            <a:fillRect/>
          </a:stretch>
        </p:blipFill>
        <p:spPr>
          <a:xfrm>
            <a:off x="6186804" y="1986737"/>
            <a:ext cx="1353633" cy="1285985"/>
          </a:xfrm>
          <a:prstGeom prst="rect">
            <a:avLst/>
          </a:prstGeom>
        </p:spPr>
      </p:pic>
      <p:pic>
        <p:nvPicPr>
          <p:cNvPr id="13" name="Picture 12"/>
          <p:cNvPicPr>
            <a:picLocks noChangeAspect="1"/>
          </p:cNvPicPr>
          <p:nvPr/>
        </p:nvPicPr>
        <p:blipFill>
          <a:blip r:embed="rId10"/>
          <a:stretch>
            <a:fillRect/>
          </a:stretch>
        </p:blipFill>
        <p:spPr>
          <a:xfrm>
            <a:off x="5451092" y="4581850"/>
            <a:ext cx="1920734" cy="584756"/>
          </a:xfrm>
          <a:prstGeom prst="rect">
            <a:avLst/>
          </a:prstGeom>
        </p:spPr>
      </p:pic>
      <p:pic>
        <p:nvPicPr>
          <p:cNvPr id="15" name="Picture 14"/>
          <p:cNvPicPr>
            <a:picLocks noChangeAspect="1"/>
          </p:cNvPicPr>
          <p:nvPr/>
        </p:nvPicPr>
        <p:blipFill>
          <a:blip r:embed="rId11"/>
          <a:stretch>
            <a:fillRect/>
          </a:stretch>
        </p:blipFill>
        <p:spPr>
          <a:xfrm>
            <a:off x="7905209" y="2035462"/>
            <a:ext cx="1105981" cy="1062515"/>
          </a:xfrm>
          <a:prstGeom prst="rect">
            <a:avLst/>
          </a:prstGeom>
        </p:spPr>
      </p:pic>
      <p:pic>
        <p:nvPicPr>
          <p:cNvPr id="17" name="Picture 16"/>
          <p:cNvPicPr>
            <a:picLocks noChangeAspect="1"/>
          </p:cNvPicPr>
          <p:nvPr/>
        </p:nvPicPr>
        <p:blipFill>
          <a:blip r:embed="rId12"/>
          <a:stretch>
            <a:fillRect/>
          </a:stretch>
        </p:blipFill>
        <p:spPr>
          <a:xfrm>
            <a:off x="6186804" y="1220666"/>
            <a:ext cx="2525509" cy="766071"/>
          </a:xfrm>
          <a:prstGeom prst="rect">
            <a:avLst/>
          </a:prstGeom>
        </p:spPr>
      </p:pic>
      <p:pic>
        <p:nvPicPr>
          <p:cNvPr id="18" name="Picture 17"/>
          <p:cNvPicPr>
            <a:picLocks noChangeAspect="1"/>
          </p:cNvPicPr>
          <p:nvPr/>
        </p:nvPicPr>
        <p:blipFill>
          <a:blip r:embed="rId13"/>
          <a:stretch>
            <a:fillRect/>
          </a:stretch>
        </p:blipFill>
        <p:spPr>
          <a:xfrm>
            <a:off x="3763782" y="4629099"/>
            <a:ext cx="1687310" cy="1476397"/>
          </a:xfrm>
          <a:prstGeom prst="rect">
            <a:avLst/>
          </a:prstGeom>
        </p:spPr>
      </p:pic>
      <p:pic>
        <p:nvPicPr>
          <p:cNvPr id="19" name="Picture 18"/>
          <p:cNvPicPr>
            <a:picLocks noChangeAspect="1"/>
          </p:cNvPicPr>
          <p:nvPr/>
        </p:nvPicPr>
        <p:blipFill>
          <a:blip r:embed="rId14"/>
          <a:stretch>
            <a:fillRect/>
          </a:stretch>
        </p:blipFill>
        <p:spPr>
          <a:xfrm>
            <a:off x="7611209" y="3124353"/>
            <a:ext cx="1041940" cy="1032678"/>
          </a:xfrm>
          <a:prstGeom prst="rect">
            <a:avLst/>
          </a:prstGeom>
        </p:spPr>
      </p:pic>
      <p:pic>
        <p:nvPicPr>
          <p:cNvPr id="20" name="Picture 19"/>
          <p:cNvPicPr>
            <a:picLocks noChangeAspect="1"/>
          </p:cNvPicPr>
          <p:nvPr/>
        </p:nvPicPr>
        <p:blipFill>
          <a:blip r:embed="rId15"/>
          <a:stretch>
            <a:fillRect/>
          </a:stretch>
        </p:blipFill>
        <p:spPr>
          <a:xfrm>
            <a:off x="-42266" y="5954266"/>
            <a:ext cx="2862783" cy="964150"/>
          </a:xfrm>
          <a:prstGeom prst="rect">
            <a:avLst/>
          </a:prstGeom>
        </p:spPr>
      </p:pic>
      <p:pic>
        <p:nvPicPr>
          <p:cNvPr id="21" name="Picture 20"/>
          <p:cNvPicPr>
            <a:picLocks noChangeAspect="1"/>
          </p:cNvPicPr>
          <p:nvPr/>
        </p:nvPicPr>
        <p:blipFill>
          <a:blip r:embed="rId16"/>
          <a:stretch>
            <a:fillRect/>
          </a:stretch>
        </p:blipFill>
        <p:spPr>
          <a:xfrm>
            <a:off x="5132827" y="6105496"/>
            <a:ext cx="2325689" cy="747209"/>
          </a:xfrm>
          <a:prstGeom prst="rect">
            <a:avLst/>
          </a:prstGeom>
        </p:spPr>
      </p:pic>
      <p:pic>
        <p:nvPicPr>
          <p:cNvPr id="22" name="Picture 21"/>
          <p:cNvPicPr>
            <a:picLocks noChangeAspect="1"/>
          </p:cNvPicPr>
          <p:nvPr/>
        </p:nvPicPr>
        <p:blipFill>
          <a:blip r:embed="rId17"/>
          <a:stretch>
            <a:fillRect/>
          </a:stretch>
        </p:blipFill>
        <p:spPr>
          <a:xfrm>
            <a:off x="2861431" y="6017068"/>
            <a:ext cx="2271396" cy="901348"/>
          </a:xfrm>
          <a:prstGeom prst="rect">
            <a:avLst/>
          </a:prstGeom>
        </p:spPr>
      </p:pic>
      <p:pic>
        <p:nvPicPr>
          <p:cNvPr id="23" name="Picture 22"/>
          <p:cNvPicPr>
            <a:picLocks noChangeAspect="1"/>
          </p:cNvPicPr>
          <p:nvPr/>
        </p:nvPicPr>
        <p:blipFill>
          <a:blip r:embed="rId18"/>
          <a:stretch>
            <a:fillRect/>
          </a:stretch>
        </p:blipFill>
        <p:spPr>
          <a:xfrm>
            <a:off x="5660643" y="5166606"/>
            <a:ext cx="1507879" cy="938890"/>
          </a:xfrm>
          <a:prstGeom prst="rect">
            <a:avLst/>
          </a:prstGeom>
        </p:spPr>
      </p:pic>
      <p:pic>
        <p:nvPicPr>
          <p:cNvPr id="24" name="Picture 23"/>
          <p:cNvPicPr>
            <a:picLocks noChangeAspect="1"/>
          </p:cNvPicPr>
          <p:nvPr/>
        </p:nvPicPr>
        <p:blipFill>
          <a:blip r:embed="rId19"/>
          <a:stretch>
            <a:fillRect/>
          </a:stretch>
        </p:blipFill>
        <p:spPr>
          <a:xfrm>
            <a:off x="6305490" y="3272722"/>
            <a:ext cx="1066336" cy="1274402"/>
          </a:xfrm>
          <a:prstGeom prst="rect">
            <a:avLst/>
          </a:prstGeom>
        </p:spPr>
      </p:pic>
      <p:pic>
        <p:nvPicPr>
          <p:cNvPr id="8" name="Picture 7" descr="Screen shot 2014-01-26 at 6.12.46 PM.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60574" y="3449053"/>
            <a:ext cx="1827742" cy="1214365"/>
          </a:xfrm>
          <a:prstGeom prst="rect">
            <a:avLst/>
          </a:prstGeom>
        </p:spPr>
      </p:pic>
    </p:spTree>
    <p:extLst>
      <p:ext uri="{BB962C8B-B14F-4D97-AF65-F5344CB8AC3E}">
        <p14:creationId xmlns:p14="http://schemas.microsoft.com/office/powerpoint/2010/main" val="1158914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525" y="353308"/>
            <a:ext cx="8146126" cy="6186310"/>
          </a:xfrm>
          <a:prstGeom prst="rect">
            <a:avLst/>
          </a:prstGeom>
        </p:spPr>
        <p:txBody>
          <a:bodyPr wrap="square">
            <a:spAutoFit/>
          </a:bodyPr>
          <a:lstStyle/>
          <a:p>
            <a:pPr fontAlgn="auto">
              <a:spcBef>
                <a:spcPts val="0"/>
              </a:spcBef>
              <a:spcAft>
                <a:spcPts val="0"/>
              </a:spcAft>
            </a:pPr>
            <a:r>
              <a:rPr lang="en-US" sz="3600" b="1" dirty="0">
                <a:solidFill>
                  <a:srgbClr val="0000FF"/>
                </a:solidFill>
                <a:latin typeface="Calibri"/>
                <a:ea typeface="+mn-ea"/>
                <a:cs typeface="+mn-cs"/>
              </a:rPr>
              <a:t>Abundant oysters support healthy </a:t>
            </a:r>
            <a:r>
              <a:rPr lang="en-US" sz="3600" b="1" dirty="0" smtClean="0">
                <a:solidFill>
                  <a:srgbClr val="0000FF"/>
                </a:solidFill>
                <a:latin typeface="Calibri"/>
                <a:ea typeface="+mn-ea"/>
                <a:cs typeface="+mn-cs"/>
              </a:rPr>
              <a:t>    coastal </a:t>
            </a:r>
            <a:r>
              <a:rPr lang="en-US" sz="3600" b="1" dirty="0">
                <a:solidFill>
                  <a:srgbClr val="0000FF"/>
                </a:solidFill>
                <a:latin typeface="Calibri"/>
                <a:ea typeface="+mn-ea"/>
                <a:cs typeface="+mn-cs"/>
              </a:rPr>
              <a:t>waters. </a:t>
            </a:r>
            <a:endParaRPr lang="en-US" sz="3600" b="1" dirty="0" smtClean="0">
              <a:solidFill>
                <a:srgbClr val="0000FF"/>
              </a:solidFill>
              <a:latin typeface="Calibri"/>
              <a:ea typeface="+mn-ea"/>
              <a:cs typeface="+mn-cs"/>
            </a:endParaRPr>
          </a:p>
          <a:p>
            <a:pPr fontAlgn="auto">
              <a:spcBef>
                <a:spcPts val="0"/>
              </a:spcBef>
              <a:spcAft>
                <a:spcPts val="0"/>
              </a:spcAft>
            </a:pPr>
            <a:endParaRPr lang="en-US" sz="3600" b="1" dirty="0">
              <a:solidFill>
                <a:srgbClr val="0000FF"/>
              </a:solidFill>
              <a:latin typeface="Calibri"/>
              <a:ea typeface="+mn-ea"/>
              <a:cs typeface="+mn-cs"/>
            </a:endParaRPr>
          </a:p>
          <a:p>
            <a:pPr fontAlgn="auto">
              <a:spcBef>
                <a:spcPts val="0"/>
              </a:spcBef>
              <a:spcAft>
                <a:spcPts val="0"/>
              </a:spcAft>
            </a:pPr>
            <a:r>
              <a:rPr lang="en-US" sz="3600" b="1" dirty="0">
                <a:solidFill>
                  <a:srgbClr val="0000FF"/>
                </a:solidFill>
                <a:latin typeface="Calibri"/>
                <a:ea typeface="+mn-ea"/>
                <a:cs typeface="+mn-cs"/>
              </a:rPr>
              <a:t>Healthy coastal waters support healthy local economies.  </a:t>
            </a:r>
            <a:endParaRPr lang="en-US" sz="3600" b="1" dirty="0" smtClean="0">
              <a:solidFill>
                <a:srgbClr val="0000FF"/>
              </a:solidFill>
              <a:latin typeface="Calibri"/>
              <a:ea typeface="+mn-ea"/>
              <a:cs typeface="+mn-cs"/>
            </a:endParaRPr>
          </a:p>
          <a:p>
            <a:pPr fontAlgn="auto">
              <a:spcBef>
                <a:spcPts val="0"/>
              </a:spcBef>
              <a:spcAft>
                <a:spcPts val="0"/>
              </a:spcAft>
            </a:pPr>
            <a:endParaRPr lang="en-US" sz="3600" b="1" dirty="0">
              <a:solidFill>
                <a:srgbClr val="0000FF"/>
              </a:solidFill>
              <a:latin typeface="Calibri"/>
              <a:ea typeface="+mn-ea"/>
              <a:cs typeface="+mn-cs"/>
            </a:endParaRPr>
          </a:p>
          <a:p>
            <a:pPr fontAlgn="auto">
              <a:spcBef>
                <a:spcPts val="0"/>
              </a:spcBef>
              <a:spcAft>
                <a:spcPts val="0"/>
              </a:spcAft>
            </a:pPr>
            <a:r>
              <a:rPr lang="en-US" sz="3600" b="1" dirty="0">
                <a:solidFill>
                  <a:srgbClr val="0000FF"/>
                </a:solidFill>
                <a:latin typeface="Calibri"/>
                <a:ea typeface="+mn-ea"/>
                <a:cs typeface="+mn-cs"/>
              </a:rPr>
              <a:t>Healthy local economies support robust regional economies.  </a:t>
            </a:r>
            <a:endParaRPr lang="en-US" sz="3600" b="1" dirty="0" smtClean="0">
              <a:solidFill>
                <a:srgbClr val="0000FF"/>
              </a:solidFill>
              <a:latin typeface="Calibri"/>
              <a:ea typeface="+mn-ea"/>
              <a:cs typeface="+mn-cs"/>
            </a:endParaRPr>
          </a:p>
          <a:p>
            <a:pPr fontAlgn="auto">
              <a:spcBef>
                <a:spcPts val="0"/>
              </a:spcBef>
              <a:spcAft>
                <a:spcPts val="0"/>
              </a:spcAft>
            </a:pPr>
            <a:endParaRPr lang="en-US" sz="3600" b="1" dirty="0">
              <a:solidFill>
                <a:srgbClr val="0000FF"/>
              </a:solidFill>
              <a:latin typeface="Calibri"/>
              <a:ea typeface="+mn-ea"/>
              <a:cs typeface="+mn-cs"/>
            </a:endParaRPr>
          </a:p>
          <a:p>
            <a:pPr fontAlgn="auto">
              <a:spcBef>
                <a:spcPts val="0"/>
              </a:spcBef>
              <a:spcAft>
                <a:spcPts val="0"/>
              </a:spcAft>
            </a:pPr>
            <a:r>
              <a:rPr lang="en-US" sz="3600" b="1" dirty="0">
                <a:solidFill>
                  <a:srgbClr val="0000FF"/>
                </a:solidFill>
                <a:latin typeface="Calibri"/>
                <a:ea typeface="+mn-ea"/>
                <a:cs typeface="+mn-cs"/>
              </a:rPr>
              <a:t>Abundant oysters support livable </a:t>
            </a:r>
            <a:r>
              <a:rPr lang="en-US" sz="3600" b="1" dirty="0" smtClean="0">
                <a:solidFill>
                  <a:srgbClr val="0000FF"/>
                </a:solidFill>
                <a:latin typeface="Calibri"/>
                <a:ea typeface="+mn-ea"/>
                <a:cs typeface="+mn-cs"/>
              </a:rPr>
              <a:t>      human </a:t>
            </a:r>
            <a:r>
              <a:rPr lang="en-US" sz="3600" b="1" dirty="0">
                <a:solidFill>
                  <a:srgbClr val="0000FF"/>
                </a:solidFill>
                <a:latin typeface="Calibri"/>
                <a:ea typeface="+mn-ea"/>
                <a:cs typeface="+mn-cs"/>
              </a:rPr>
              <a:t>communities.  </a:t>
            </a:r>
          </a:p>
        </p:txBody>
      </p:sp>
    </p:spTree>
    <p:extLst>
      <p:ext uri="{BB962C8B-B14F-4D97-AF65-F5344CB8AC3E}">
        <p14:creationId xmlns:p14="http://schemas.microsoft.com/office/powerpoint/2010/main" val="35995934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3"/>
          <p:cNvSpPr>
            <a:spLocks noChangeArrowheads="1"/>
          </p:cNvSpPr>
          <p:nvPr/>
        </p:nvSpPr>
        <p:spPr bwMode="auto">
          <a:xfrm>
            <a:off x="-38100" y="13335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hangingPunct="1">
              <a:spcBef>
                <a:spcPct val="0"/>
              </a:spcBef>
              <a:buFontTx/>
              <a:buNone/>
            </a:pPr>
            <a:r>
              <a:rPr lang="en-US" altLang="en-US" smtClean="0">
                <a:solidFill>
                  <a:srgbClr val="FFFFFF"/>
                </a:solidFill>
                <a:latin typeface="Garamond" pitchFamily="18" charset="0"/>
                <a:ea typeface="+mn-ea"/>
                <a:cs typeface="+mn-cs"/>
              </a:rPr>
              <a:t>Oyster Fundamentals: What It Takes to Have Productive Oyster Populations and Fisheries in NC</a:t>
            </a:r>
          </a:p>
        </p:txBody>
      </p:sp>
      <p:sp>
        <p:nvSpPr>
          <p:cNvPr id="2051" name="Text Box 14"/>
          <p:cNvSpPr txBox="1">
            <a:spLocks noChangeArrowheads="1"/>
          </p:cNvSpPr>
          <p:nvPr/>
        </p:nvSpPr>
        <p:spPr bwMode="auto">
          <a:xfrm>
            <a:off x="-38100" y="5646738"/>
            <a:ext cx="937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hangingPunct="1">
              <a:spcBef>
                <a:spcPct val="0"/>
              </a:spcBef>
              <a:buFontTx/>
              <a:buNone/>
            </a:pPr>
            <a:r>
              <a:rPr lang="en-US" altLang="en-US" sz="2400" smtClean="0">
                <a:solidFill>
                  <a:srgbClr val="FFFFFF"/>
                </a:solidFill>
                <a:ea typeface="+mn-ea"/>
                <a:cs typeface="+mn-cs"/>
              </a:rPr>
              <a:t>David Eggleston</a:t>
            </a:r>
          </a:p>
        </p:txBody>
      </p:sp>
      <p:grpSp>
        <p:nvGrpSpPr>
          <p:cNvPr id="2052" name="Group 26"/>
          <p:cNvGrpSpPr>
            <a:grpSpLocks/>
          </p:cNvGrpSpPr>
          <p:nvPr/>
        </p:nvGrpSpPr>
        <p:grpSpPr bwMode="auto">
          <a:xfrm>
            <a:off x="76200" y="76200"/>
            <a:ext cx="8839200" cy="6553200"/>
            <a:chOff x="48" y="48"/>
            <a:chExt cx="5568" cy="4128"/>
          </a:xfrm>
        </p:grpSpPr>
        <p:sp>
          <p:nvSpPr>
            <p:cNvPr id="2059" name="Line 208"/>
            <p:cNvSpPr>
              <a:spLocks noChangeShapeType="1"/>
            </p:cNvSpPr>
            <p:nvPr/>
          </p:nvSpPr>
          <p:spPr bwMode="auto">
            <a:xfrm flipV="1">
              <a:off x="48" y="48"/>
              <a:ext cx="0" cy="4128"/>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defTabSz="914400"/>
              <a:endParaRPr lang="en-US" smtClean="0">
                <a:solidFill>
                  <a:srgbClr val="000000"/>
                </a:solidFill>
                <a:latin typeface="Arial" charset="0"/>
                <a:ea typeface="+mn-ea"/>
                <a:cs typeface="+mn-cs"/>
              </a:endParaRPr>
            </a:p>
          </p:txBody>
        </p:sp>
        <p:sp>
          <p:nvSpPr>
            <p:cNvPr id="2060" name="Line 209"/>
            <p:cNvSpPr>
              <a:spLocks noChangeShapeType="1"/>
            </p:cNvSpPr>
            <p:nvPr/>
          </p:nvSpPr>
          <p:spPr bwMode="auto">
            <a:xfrm>
              <a:off x="48" y="51"/>
              <a:ext cx="5568"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defTabSz="914400"/>
              <a:endParaRPr lang="en-US" smtClean="0">
                <a:solidFill>
                  <a:srgbClr val="000000"/>
                </a:solidFill>
                <a:latin typeface="Arial" charset="0"/>
                <a:ea typeface="+mn-ea"/>
                <a:cs typeface="+mn-cs"/>
              </a:endParaRPr>
            </a:p>
          </p:txBody>
        </p:sp>
        <p:pic>
          <p:nvPicPr>
            <p:cNvPr id="2061" name="Picture 2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 y="57"/>
              <a:ext cx="1221" cy="127"/>
            </a:xfrm>
            <a:prstGeom prst="rect">
              <a:avLst/>
            </a:prstGeom>
            <a:noFill/>
            <a:ln w="19050">
              <a:solidFill>
                <a:srgbClr val="CC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2053" name="Picture 7" descr="cmast_full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5486400"/>
            <a:ext cx="3352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4" name="Group 8"/>
          <p:cNvGrpSpPr>
            <a:grpSpLocks/>
          </p:cNvGrpSpPr>
          <p:nvPr/>
        </p:nvGrpSpPr>
        <p:grpSpPr bwMode="auto">
          <a:xfrm>
            <a:off x="152400" y="5638800"/>
            <a:ext cx="4267200" cy="1093788"/>
            <a:chOff x="1200" y="2928"/>
            <a:chExt cx="3744" cy="833"/>
          </a:xfrm>
        </p:grpSpPr>
        <p:pic>
          <p:nvPicPr>
            <p:cNvPr id="2057" name="Picture 9" descr="me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 y="2928"/>
              <a:ext cx="219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6" y="3504"/>
              <a:ext cx="1968"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5" name="TextBox 1"/>
          <p:cNvSpPr txBox="1">
            <a:spLocks noChangeArrowheads="1"/>
          </p:cNvSpPr>
          <p:nvPr/>
        </p:nvSpPr>
        <p:spPr bwMode="auto">
          <a:xfrm>
            <a:off x="304800" y="2133600"/>
            <a:ext cx="839152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u="sng" smtClean="0">
                <a:solidFill>
                  <a:srgbClr val="FFFFFF"/>
                </a:solidFill>
                <a:latin typeface="Garamond" pitchFamily="18" charset="0"/>
                <a:ea typeface="+mn-ea"/>
                <a:cs typeface="+mn-cs"/>
              </a:rPr>
              <a:t>Key Questions</a:t>
            </a:r>
            <a:r>
              <a:rPr lang="en-US" altLang="en-US" smtClean="0">
                <a:solidFill>
                  <a:srgbClr val="FFFFFF"/>
                </a:solidFill>
                <a:latin typeface="Garamond" pitchFamily="18" charset="0"/>
                <a:ea typeface="+mn-ea"/>
                <a:cs typeface="+mn-cs"/>
              </a:rPr>
              <a:t>:</a:t>
            </a:r>
          </a:p>
          <a:p>
            <a:pPr defTabSz="914400" eaLnBrk="1" hangingPunct="1">
              <a:spcBef>
                <a:spcPct val="0"/>
              </a:spcBef>
              <a:buFontTx/>
              <a:buNone/>
            </a:pPr>
            <a:endParaRPr lang="en-US" altLang="en-US" smtClean="0">
              <a:solidFill>
                <a:srgbClr val="FFCC00"/>
              </a:solidFill>
              <a:latin typeface="Garamond" pitchFamily="18" charset="0"/>
              <a:ea typeface="+mn-ea"/>
              <a:cs typeface="+mn-cs"/>
            </a:endParaRPr>
          </a:p>
          <a:p>
            <a:pPr defTabSz="914400" eaLnBrk="1" hangingPunct="1">
              <a:spcBef>
                <a:spcPct val="0"/>
              </a:spcBef>
              <a:buFontTx/>
              <a:buNone/>
            </a:pPr>
            <a:r>
              <a:rPr lang="en-US" altLang="en-US" smtClean="0">
                <a:solidFill>
                  <a:srgbClr val="FFFFFF"/>
                </a:solidFill>
                <a:latin typeface="Garamond" pitchFamily="18" charset="0"/>
                <a:ea typeface="+mn-ea"/>
                <a:cs typeface="+mn-cs"/>
              </a:rPr>
              <a:t>(1). What are the management goals of restoration?</a:t>
            </a:r>
          </a:p>
          <a:p>
            <a:pPr defTabSz="914400" eaLnBrk="1" hangingPunct="1">
              <a:spcBef>
                <a:spcPct val="0"/>
              </a:spcBef>
              <a:buFontTx/>
              <a:buNone/>
            </a:pPr>
            <a:endParaRPr lang="en-US" altLang="en-US" smtClean="0">
              <a:solidFill>
                <a:srgbClr val="FFCC00"/>
              </a:solidFill>
              <a:latin typeface="Garamond" pitchFamily="18" charset="0"/>
              <a:ea typeface="+mn-ea"/>
              <a:cs typeface="+mn-cs"/>
            </a:endParaRPr>
          </a:p>
          <a:p>
            <a:pPr defTabSz="914400" eaLnBrk="1" hangingPunct="1">
              <a:spcBef>
                <a:spcPct val="0"/>
              </a:spcBef>
              <a:buFontTx/>
              <a:buNone/>
            </a:pPr>
            <a:r>
              <a:rPr lang="en-US" altLang="en-US" smtClean="0">
                <a:solidFill>
                  <a:srgbClr val="FFFFFF"/>
                </a:solidFill>
                <a:latin typeface="Garamond" pitchFamily="18" charset="0"/>
                <a:ea typeface="+mn-ea"/>
                <a:cs typeface="+mn-cs"/>
              </a:rPr>
              <a:t>(2). Where &amp; How should habitats be restored?</a:t>
            </a:r>
          </a:p>
        </p:txBody>
      </p:sp>
      <p:sp>
        <p:nvSpPr>
          <p:cNvPr id="3" name="Rectangle 2"/>
          <p:cNvSpPr/>
          <p:nvPr/>
        </p:nvSpPr>
        <p:spPr>
          <a:xfrm>
            <a:off x="304800" y="2133600"/>
            <a:ext cx="8305800" cy="2743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ndParaRPr>
          </a:p>
        </p:txBody>
      </p:sp>
    </p:spTree>
    <p:extLst>
      <p:ext uri="{BB962C8B-B14F-4D97-AF65-F5344CB8AC3E}">
        <p14:creationId xmlns:p14="http://schemas.microsoft.com/office/powerpoint/2010/main" val="317777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63500"/>
            <a:ext cx="8229600" cy="1143000"/>
          </a:xfrm>
        </p:spPr>
        <p:txBody>
          <a:bodyPr/>
          <a:lstStyle/>
          <a:p>
            <a:r>
              <a:rPr lang="en-US" altLang="en-US" smtClean="0">
                <a:solidFill>
                  <a:schemeClr val="bg1"/>
                </a:solidFill>
                <a:latin typeface="Garamond" pitchFamily="18" charset="0"/>
                <a:ea typeface="Garamond" pitchFamily="18" charset="0"/>
                <a:cs typeface="Garamond" pitchFamily="18" charset="0"/>
              </a:rPr>
              <a:t>Management goals?</a:t>
            </a:r>
          </a:p>
        </p:txBody>
      </p:sp>
      <p:sp>
        <p:nvSpPr>
          <p:cNvPr id="15" name="Content Placeholder 2"/>
          <p:cNvSpPr>
            <a:spLocks noGrp="1"/>
          </p:cNvSpPr>
          <p:nvPr>
            <p:ph sz="half" idx="1"/>
          </p:nvPr>
        </p:nvSpPr>
        <p:spPr>
          <a:xfrm>
            <a:off x="331788" y="1274763"/>
            <a:ext cx="4697412" cy="2589212"/>
          </a:xfrm>
        </p:spPr>
        <p:txBody>
          <a:bodyPr>
            <a:normAutofit fontScale="40000" lnSpcReduction="20000"/>
          </a:bodyPr>
          <a:lstStyle/>
          <a:p>
            <a:pPr marL="0" lvl="1" indent="0">
              <a:lnSpc>
                <a:spcPct val="120000"/>
              </a:lnSpc>
              <a:spcBef>
                <a:spcPts val="0"/>
              </a:spcBef>
              <a:buFontTx/>
              <a:buNone/>
              <a:defRPr/>
            </a:pPr>
            <a:r>
              <a:rPr lang="en-US" sz="7000" dirty="0" smtClean="0">
                <a:solidFill>
                  <a:schemeClr val="bg1"/>
                </a:solidFill>
                <a:latin typeface="Garamond"/>
                <a:cs typeface="Garamond"/>
              </a:rPr>
              <a:t>1). Essential fish habitat</a:t>
            </a:r>
          </a:p>
          <a:p>
            <a:pPr marL="0" lvl="1" indent="0">
              <a:lnSpc>
                <a:spcPct val="120000"/>
              </a:lnSpc>
              <a:spcBef>
                <a:spcPts val="0"/>
              </a:spcBef>
              <a:buFontTx/>
              <a:buNone/>
              <a:defRPr/>
            </a:pPr>
            <a:r>
              <a:rPr lang="en-US" sz="7000" dirty="0" smtClean="0">
                <a:solidFill>
                  <a:schemeClr val="bg1"/>
                </a:solidFill>
                <a:latin typeface="Garamond"/>
                <a:cs typeface="Garamond"/>
              </a:rPr>
              <a:t>2). Shoreline protection</a:t>
            </a:r>
          </a:p>
          <a:p>
            <a:pPr marL="0" lvl="1" indent="0">
              <a:lnSpc>
                <a:spcPct val="120000"/>
              </a:lnSpc>
              <a:spcBef>
                <a:spcPts val="0"/>
              </a:spcBef>
              <a:buFontTx/>
              <a:buNone/>
              <a:defRPr/>
            </a:pPr>
            <a:r>
              <a:rPr lang="en-US" sz="7000" dirty="0" smtClean="0">
                <a:solidFill>
                  <a:schemeClr val="bg1"/>
                </a:solidFill>
                <a:latin typeface="Garamond"/>
                <a:cs typeface="Garamond"/>
              </a:rPr>
              <a:t>3). Water quality improvement </a:t>
            </a:r>
          </a:p>
          <a:p>
            <a:pPr marL="0" lvl="1" indent="0">
              <a:lnSpc>
                <a:spcPct val="120000"/>
              </a:lnSpc>
              <a:spcBef>
                <a:spcPts val="0"/>
              </a:spcBef>
              <a:buFontTx/>
              <a:buNone/>
              <a:defRPr/>
            </a:pPr>
            <a:r>
              <a:rPr lang="en-US" sz="7000" dirty="0" smtClean="0">
                <a:solidFill>
                  <a:schemeClr val="bg1"/>
                </a:solidFill>
                <a:latin typeface="Garamond"/>
                <a:cs typeface="Garamond"/>
              </a:rPr>
              <a:t>4). Carbon sequestration</a:t>
            </a:r>
          </a:p>
          <a:p>
            <a:pPr marL="0" lvl="1" indent="0">
              <a:lnSpc>
                <a:spcPct val="120000"/>
              </a:lnSpc>
              <a:spcBef>
                <a:spcPts val="0"/>
              </a:spcBef>
              <a:buFontTx/>
              <a:buNone/>
              <a:defRPr/>
            </a:pPr>
            <a:r>
              <a:rPr lang="en-US" sz="7000" dirty="0" smtClean="0">
                <a:solidFill>
                  <a:schemeClr val="bg1"/>
                </a:solidFill>
                <a:latin typeface="Garamond"/>
                <a:cs typeface="Garamond"/>
              </a:rPr>
              <a:t>5). “Larval insurance policy”</a:t>
            </a:r>
          </a:p>
          <a:p>
            <a:pPr marL="0" lvl="1" indent="0" algn="ctr">
              <a:buFontTx/>
              <a:buNone/>
              <a:defRPr/>
            </a:pPr>
            <a:endParaRPr lang="en-US" sz="3200" dirty="0">
              <a:latin typeface="Garamond"/>
              <a:cs typeface="Garamond"/>
            </a:endParaRPr>
          </a:p>
          <a:p>
            <a:pPr marL="400050" lvl="2" indent="0" algn="ctr">
              <a:buFontTx/>
              <a:buNone/>
              <a:defRPr/>
            </a:pPr>
            <a:endParaRPr lang="en-US" sz="800" dirty="0" smtClean="0">
              <a:latin typeface="Garamond"/>
              <a:cs typeface="Garamond"/>
            </a:endParaRPr>
          </a:p>
          <a:p>
            <a:pPr marL="0" indent="0" algn="ctr">
              <a:buFontTx/>
              <a:buNone/>
              <a:defRPr/>
            </a:pPr>
            <a:endParaRPr lang="en-US" sz="800" dirty="0">
              <a:latin typeface="Garamond"/>
              <a:cs typeface="Garamond"/>
            </a:endParaRPr>
          </a:p>
          <a:p>
            <a:pPr algn="ctr">
              <a:defRPr/>
            </a:pPr>
            <a:endParaRPr lang="en-US" sz="3200" dirty="0" smtClean="0">
              <a:latin typeface="Garamond"/>
              <a:cs typeface="Garamond"/>
            </a:endParaRPr>
          </a:p>
          <a:p>
            <a:pPr marL="0" indent="0" algn="ctr">
              <a:buFontTx/>
              <a:buNone/>
              <a:defRPr/>
            </a:pPr>
            <a:endParaRPr lang="en-US" dirty="0" smtClean="0">
              <a:solidFill>
                <a:srgbClr val="FF0000"/>
              </a:solidFill>
              <a:latin typeface="Garamond"/>
              <a:cs typeface="Garamond"/>
            </a:endParaRPr>
          </a:p>
          <a:p>
            <a:pPr marL="457200" lvl="1" indent="0" algn="ctr">
              <a:buFontTx/>
              <a:buNone/>
              <a:defRPr/>
            </a:pPr>
            <a:endParaRPr lang="en-US" sz="2200" dirty="0" smtClean="0">
              <a:latin typeface="Garamond"/>
              <a:cs typeface="Garamond"/>
            </a:endParaRPr>
          </a:p>
        </p:txBody>
      </p:sp>
      <p:pic>
        <p:nvPicPr>
          <p:cNvPr id="3076" name="Picture 10" descr="seed-shell.jpg"/>
          <p:cNvPicPr>
            <a:picLocks noChangeAspect="1"/>
          </p:cNvPicPr>
          <p:nvPr/>
        </p:nvPicPr>
        <p:blipFill>
          <a:blip r:embed="rId3">
            <a:extLst>
              <a:ext uri="{28A0092B-C50C-407E-A947-70E740481C1C}">
                <a14:useLocalDpi xmlns:a14="http://schemas.microsoft.com/office/drawing/2010/main" val="0"/>
              </a:ext>
            </a:extLst>
          </a:blip>
          <a:srcRect r="34557"/>
          <a:stretch>
            <a:fillRect/>
          </a:stretch>
        </p:blipFill>
        <p:spPr bwMode="auto">
          <a:xfrm>
            <a:off x="5943600" y="990600"/>
            <a:ext cx="30591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6"/>
          <p:cNvSpPr txBox="1">
            <a:spLocks noChangeArrowheads="1"/>
          </p:cNvSpPr>
          <p:nvPr/>
        </p:nvSpPr>
        <p:spPr bwMode="auto">
          <a:xfrm>
            <a:off x="7761288" y="2790825"/>
            <a:ext cx="12414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200" smtClean="0">
                <a:solidFill>
                  <a:srgbClr val="FFFFFF"/>
                </a:solidFill>
                <a:latin typeface="Garamond" pitchFamily="18" charset="0"/>
                <a:ea typeface="Garamond" pitchFamily="18" charset="0"/>
                <a:cs typeface="Garamond" pitchFamily="18" charset="0"/>
              </a:rPr>
              <a:t>Credit: Nate Geraldi</a:t>
            </a:r>
          </a:p>
        </p:txBody>
      </p:sp>
      <p:pic>
        <p:nvPicPr>
          <p:cNvPr id="3078" name="Picture 5" descr="100_74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3013075"/>
            <a:ext cx="2536825" cy="19018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79" name="Picture 5" descr="Screen Shot 2014-11-11 at 5.03.43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2888" y="4276725"/>
            <a:ext cx="3810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Box 3"/>
          <p:cNvSpPr txBox="1">
            <a:spLocks noChangeArrowheads="1"/>
          </p:cNvSpPr>
          <p:nvPr/>
        </p:nvSpPr>
        <p:spPr bwMode="auto">
          <a:xfrm>
            <a:off x="249238" y="4721225"/>
            <a:ext cx="3810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800" smtClean="0">
                <a:solidFill>
                  <a:srgbClr val="000000"/>
                </a:solidFill>
                <a:latin typeface="Garamond" pitchFamily="18" charset="0"/>
                <a:ea typeface="Garamond" pitchFamily="18" charset="0"/>
                <a:cs typeface="Garamond" pitchFamily="18" charset="0"/>
              </a:rPr>
              <a:t>   0 Oysters      20 Oysters     40 Oysters           				</a:t>
            </a:r>
          </a:p>
        </p:txBody>
      </p:sp>
      <p:sp>
        <p:nvSpPr>
          <p:cNvPr id="3081" name="TextBox 22"/>
          <p:cNvSpPr txBox="1">
            <a:spLocks noChangeArrowheads="1"/>
          </p:cNvSpPr>
          <p:nvPr/>
        </p:nvSpPr>
        <p:spPr bwMode="auto">
          <a:xfrm>
            <a:off x="4214813" y="4933950"/>
            <a:ext cx="1652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200" smtClean="0">
                <a:solidFill>
                  <a:srgbClr val="FFFFFF"/>
                </a:solidFill>
                <a:latin typeface="Garamond" pitchFamily="18" charset="0"/>
                <a:ea typeface="Garamond" pitchFamily="18" charset="0"/>
                <a:cs typeface="Garamond" pitchFamily="18" charset="0"/>
              </a:rPr>
              <a:t>Credit: Seth Theurekauf</a:t>
            </a:r>
          </a:p>
        </p:txBody>
      </p:sp>
      <p:pic>
        <p:nvPicPr>
          <p:cNvPr id="3082" name="Picture 2" descr="C:\Users\dave\Desktop\oyster larva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5224463"/>
            <a:ext cx="2619375"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3" descr="C:\Users\dave\Desktop\spa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1538" y="5164138"/>
            <a:ext cx="1866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00229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 y="1193800"/>
            <a:ext cx="5359400"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13"/>
          <p:cNvSpPr>
            <a:spLocks noChangeArrowheads="1"/>
          </p:cNvSpPr>
          <p:nvPr/>
        </p:nvSpPr>
        <p:spPr bwMode="auto">
          <a:xfrm>
            <a:off x="38100" y="133350"/>
            <a:ext cx="95631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hangingPunct="1">
              <a:spcBef>
                <a:spcPct val="0"/>
              </a:spcBef>
              <a:buFontTx/>
              <a:buNone/>
              <a:defRPr/>
            </a:pPr>
            <a:r>
              <a:rPr lang="en-US" altLang="en-US" sz="2800" dirty="0" smtClean="0">
                <a:solidFill>
                  <a:srgbClr val="FFFFFF"/>
                </a:solidFill>
                <a:latin typeface="Garamond" panose="02020404030301010803" pitchFamily="18" charset="0"/>
                <a:ea typeface="+mn-ea"/>
                <a:cs typeface="+mn-cs"/>
              </a:rPr>
              <a:t>NC DMF Management Goal:</a:t>
            </a:r>
          </a:p>
          <a:p>
            <a:pPr algn="ctr" defTabSz="914400" eaLnBrk="1" hangingPunct="1">
              <a:spcBef>
                <a:spcPct val="0"/>
              </a:spcBef>
              <a:buFontTx/>
              <a:buNone/>
              <a:defRPr/>
            </a:pPr>
            <a:endParaRPr lang="en-US" altLang="en-US" sz="2800" dirty="0" smtClean="0">
              <a:solidFill>
                <a:srgbClr val="FFFFFF"/>
              </a:solidFill>
              <a:latin typeface="Garamond" panose="02020404030301010803" pitchFamily="18" charset="0"/>
              <a:ea typeface="+mn-ea"/>
              <a:cs typeface="+mn-cs"/>
            </a:endParaRPr>
          </a:p>
          <a:p>
            <a:pPr marL="457200" indent="-457200" defTabSz="914400" eaLnBrk="1" hangingPunct="1">
              <a:spcBef>
                <a:spcPct val="0"/>
              </a:spcBef>
              <a:defRPr/>
            </a:pPr>
            <a:r>
              <a:rPr lang="en-US" altLang="en-US" sz="2800" dirty="0" smtClean="0">
                <a:solidFill>
                  <a:srgbClr val="FFFFFF"/>
                </a:solidFill>
                <a:latin typeface="Garamond" panose="02020404030301010803" pitchFamily="18" charset="0"/>
                <a:ea typeface="+mn-ea"/>
                <a:cs typeface="+mn-cs"/>
              </a:rPr>
              <a:t>Create a self-sustaining network of </a:t>
            </a:r>
            <a:r>
              <a:rPr lang="en-US" altLang="en-US" sz="2800" dirty="0" err="1" smtClean="0">
                <a:solidFill>
                  <a:srgbClr val="FFFFFF"/>
                </a:solidFill>
                <a:latin typeface="Garamond" panose="02020404030301010803" pitchFamily="18" charset="0"/>
                <a:ea typeface="+mn-ea"/>
                <a:cs typeface="+mn-cs"/>
              </a:rPr>
              <a:t>broodtsock</a:t>
            </a:r>
            <a:r>
              <a:rPr lang="en-US" altLang="en-US" sz="2800" dirty="0" smtClean="0">
                <a:solidFill>
                  <a:srgbClr val="FFFFFF"/>
                </a:solidFill>
                <a:latin typeface="Garamond" panose="02020404030301010803" pitchFamily="18" charset="0"/>
                <a:ea typeface="+mn-ea"/>
                <a:cs typeface="+mn-cs"/>
              </a:rPr>
              <a:t> reserves</a:t>
            </a:r>
          </a:p>
          <a:p>
            <a:pPr marL="457200" indent="-457200" defTabSz="914400" eaLnBrk="1" hangingPunct="1">
              <a:spcBef>
                <a:spcPct val="0"/>
              </a:spcBef>
              <a:defRPr/>
            </a:pPr>
            <a:r>
              <a:rPr lang="en-US" altLang="en-US" sz="2800" dirty="0" smtClean="0">
                <a:solidFill>
                  <a:srgbClr val="FFFFFF"/>
                </a:solidFill>
                <a:latin typeface="Garamond" panose="02020404030301010803" pitchFamily="18" charset="0"/>
                <a:ea typeface="+mn-ea"/>
                <a:cs typeface="+mn-cs"/>
              </a:rPr>
              <a:t>“Larval insurance policy” </a:t>
            </a:r>
          </a:p>
        </p:txBody>
      </p:sp>
      <p:sp>
        <p:nvSpPr>
          <p:cNvPr id="4100" name="Rectangle 4"/>
          <p:cNvSpPr>
            <a:spLocks noChangeArrowheads="1"/>
          </p:cNvSpPr>
          <p:nvPr/>
        </p:nvSpPr>
        <p:spPr bwMode="auto">
          <a:xfrm>
            <a:off x="4757738" y="3962400"/>
            <a:ext cx="133350" cy="127000"/>
          </a:xfrm>
          <a:prstGeom prst="rect">
            <a:avLst/>
          </a:prstGeom>
          <a:solidFill>
            <a:srgbClr val="FFFF00"/>
          </a:solidFill>
          <a:ln w="25400">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sp>
        <p:nvSpPr>
          <p:cNvPr id="4101" name="Rectangle 5"/>
          <p:cNvSpPr>
            <a:spLocks noChangeArrowheads="1"/>
          </p:cNvSpPr>
          <p:nvPr/>
        </p:nvSpPr>
        <p:spPr bwMode="auto">
          <a:xfrm>
            <a:off x="5181600" y="4237038"/>
            <a:ext cx="133350" cy="128587"/>
          </a:xfrm>
          <a:prstGeom prst="rect">
            <a:avLst/>
          </a:prstGeom>
          <a:solidFill>
            <a:srgbClr val="FFFF00"/>
          </a:solidFill>
          <a:ln w="25400">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sp>
        <p:nvSpPr>
          <p:cNvPr id="4102" name="Rectangle 6"/>
          <p:cNvSpPr>
            <a:spLocks noChangeArrowheads="1"/>
          </p:cNvSpPr>
          <p:nvPr/>
        </p:nvSpPr>
        <p:spPr bwMode="auto">
          <a:xfrm>
            <a:off x="3775075" y="5159375"/>
            <a:ext cx="131763" cy="127000"/>
          </a:xfrm>
          <a:prstGeom prst="rect">
            <a:avLst/>
          </a:prstGeom>
          <a:solidFill>
            <a:srgbClr val="FFFF00"/>
          </a:solidFill>
          <a:ln w="25400">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sp>
        <p:nvSpPr>
          <p:cNvPr id="4103" name="Rectangle 7"/>
          <p:cNvSpPr>
            <a:spLocks noChangeArrowheads="1"/>
          </p:cNvSpPr>
          <p:nvPr/>
        </p:nvSpPr>
        <p:spPr bwMode="auto">
          <a:xfrm>
            <a:off x="3643313" y="4721225"/>
            <a:ext cx="131762" cy="125413"/>
          </a:xfrm>
          <a:prstGeom prst="rect">
            <a:avLst/>
          </a:prstGeom>
          <a:solidFill>
            <a:srgbClr val="FFFF00"/>
          </a:solidFill>
          <a:ln w="25400">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sp>
        <p:nvSpPr>
          <p:cNvPr id="4104" name="Rectangle 8"/>
          <p:cNvSpPr>
            <a:spLocks noChangeArrowheads="1"/>
          </p:cNvSpPr>
          <p:nvPr/>
        </p:nvSpPr>
        <p:spPr bwMode="auto">
          <a:xfrm>
            <a:off x="4824413" y="4799013"/>
            <a:ext cx="131762" cy="128587"/>
          </a:xfrm>
          <a:prstGeom prst="rect">
            <a:avLst/>
          </a:prstGeom>
          <a:solidFill>
            <a:srgbClr val="FFFF00"/>
          </a:solidFill>
          <a:ln w="25400">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sp>
        <p:nvSpPr>
          <p:cNvPr id="4105" name="Rectangle 9"/>
          <p:cNvSpPr>
            <a:spLocks noChangeArrowheads="1"/>
          </p:cNvSpPr>
          <p:nvPr/>
        </p:nvSpPr>
        <p:spPr bwMode="auto">
          <a:xfrm>
            <a:off x="2362200" y="5286375"/>
            <a:ext cx="131763" cy="127000"/>
          </a:xfrm>
          <a:prstGeom prst="rect">
            <a:avLst/>
          </a:prstGeom>
          <a:solidFill>
            <a:srgbClr val="FFFF00"/>
          </a:solidFill>
          <a:ln w="25400">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sp>
        <p:nvSpPr>
          <p:cNvPr id="4106" name="Rectangle 10"/>
          <p:cNvSpPr>
            <a:spLocks noChangeArrowheads="1"/>
          </p:cNvSpPr>
          <p:nvPr/>
        </p:nvSpPr>
        <p:spPr bwMode="auto">
          <a:xfrm>
            <a:off x="2590800" y="5645150"/>
            <a:ext cx="131763" cy="128588"/>
          </a:xfrm>
          <a:prstGeom prst="rect">
            <a:avLst/>
          </a:prstGeom>
          <a:solidFill>
            <a:srgbClr val="FFFF00"/>
          </a:solidFill>
          <a:ln w="25400">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sp>
        <p:nvSpPr>
          <p:cNvPr id="4107" name="Rectangle 11"/>
          <p:cNvSpPr>
            <a:spLocks noChangeArrowheads="1"/>
          </p:cNvSpPr>
          <p:nvPr/>
        </p:nvSpPr>
        <p:spPr bwMode="auto">
          <a:xfrm>
            <a:off x="3028950" y="4776788"/>
            <a:ext cx="131763" cy="127000"/>
          </a:xfrm>
          <a:prstGeom prst="rect">
            <a:avLst/>
          </a:prstGeom>
          <a:solidFill>
            <a:srgbClr val="FFFF00"/>
          </a:solidFill>
          <a:ln w="25400">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sp>
        <p:nvSpPr>
          <p:cNvPr id="4108" name="Rectangle 12"/>
          <p:cNvSpPr>
            <a:spLocks noChangeArrowheads="1"/>
          </p:cNvSpPr>
          <p:nvPr/>
        </p:nvSpPr>
        <p:spPr bwMode="auto">
          <a:xfrm>
            <a:off x="4970463" y="3540125"/>
            <a:ext cx="131762" cy="127000"/>
          </a:xfrm>
          <a:prstGeom prst="rect">
            <a:avLst/>
          </a:prstGeom>
          <a:solidFill>
            <a:srgbClr val="FFFF00"/>
          </a:solidFill>
          <a:ln w="25400">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sp>
        <p:nvSpPr>
          <p:cNvPr id="4109" name="Rectangle 8"/>
          <p:cNvSpPr>
            <a:spLocks noChangeArrowheads="1"/>
          </p:cNvSpPr>
          <p:nvPr/>
        </p:nvSpPr>
        <p:spPr bwMode="auto">
          <a:xfrm>
            <a:off x="4108450" y="4214813"/>
            <a:ext cx="131763" cy="128587"/>
          </a:xfrm>
          <a:prstGeom prst="rect">
            <a:avLst/>
          </a:prstGeom>
          <a:solidFill>
            <a:srgbClr val="FFFF00"/>
          </a:solidFill>
          <a:ln w="25400">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pic>
        <p:nvPicPr>
          <p:cNvPr id="4110" name="Picture 2" descr="C:\Eggleston Folders\Oyster\Brandon Puckett\Pics\B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389188"/>
            <a:ext cx="1828800"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93" descr="OysSanctGraphic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0225" y="4365625"/>
            <a:ext cx="3592513"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H="1" flipV="1">
            <a:off x="5021263" y="4876800"/>
            <a:ext cx="1177925" cy="55563"/>
          </a:xfrm>
          <a:prstGeom prst="straightConnector1">
            <a:avLst/>
          </a:prstGeom>
          <a:ln w="635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9447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4"/>
          <p:cNvGrpSpPr>
            <a:grpSpLocks/>
          </p:cNvGrpSpPr>
          <p:nvPr/>
        </p:nvGrpSpPr>
        <p:grpSpPr bwMode="auto">
          <a:xfrm>
            <a:off x="85725" y="63500"/>
            <a:ext cx="2187575" cy="2276475"/>
            <a:chOff x="54" y="40"/>
            <a:chExt cx="1378" cy="1434"/>
          </a:xfrm>
        </p:grpSpPr>
        <p:pic>
          <p:nvPicPr>
            <p:cNvPr id="5170" name="Picture 15"/>
            <p:cNvPicPr>
              <a:picLocks noChangeAspect="1" noChangeArrowheads="1"/>
            </p:cNvPicPr>
            <p:nvPr/>
          </p:nvPicPr>
          <p:blipFill>
            <a:blip r:embed="rId3">
              <a:extLst>
                <a:ext uri="{28A0092B-C50C-407E-A947-70E740481C1C}">
                  <a14:useLocalDpi xmlns:a14="http://schemas.microsoft.com/office/drawing/2010/main" val="0"/>
                </a:ext>
              </a:extLst>
            </a:blip>
            <a:srcRect l="26691" t="7054" r="22388" b="10431"/>
            <a:stretch>
              <a:fillRect/>
            </a:stretch>
          </p:blipFill>
          <p:spPr bwMode="auto">
            <a:xfrm>
              <a:off x="54" y="40"/>
              <a:ext cx="1378" cy="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Rectangle 16"/>
            <p:cNvSpPr>
              <a:spLocks noChangeArrowheads="1"/>
            </p:cNvSpPr>
            <p:nvPr/>
          </p:nvSpPr>
          <p:spPr bwMode="auto">
            <a:xfrm>
              <a:off x="724" y="209"/>
              <a:ext cx="374" cy="6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grpSp>
      <p:grpSp>
        <p:nvGrpSpPr>
          <p:cNvPr id="5123" name="Group 2"/>
          <p:cNvGrpSpPr>
            <a:grpSpLocks/>
          </p:cNvGrpSpPr>
          <p:nvPr/>
        </p:nvGrpSpPr>
        <p:grpSpPr bwMode="auto">
          <a:xfrm>
            <a:off x="2136775" y="4533900"/>
            <a:ext cx="2160588" cy="2270125"/>
            <a:chOff x="1398" y="2864"/>
            <a:chExt cx="1385" cy="1430"/>
          </a:xfrm>
        </p:grpSpPr>
        <p:pic>
          <p:nvPicPr>
            <p:cNvPr id="5168" name="Picture 3"/>
            <p:cNvPicPr>
              <a:picLocks noChangeAspect="1" noChangeArrowheads="1"/>
            </p:cNvPicPr>
            <p:nvPr/>
          </p:nvPicPr>
          <p:blipFill>
            <a:blip r:embed="rId4">
              <a:extLst>
                <a:ext uri="{28A0092B-C50C-407E-A947-70E740481C1C}">
                  <a14:useLocalDpi xmlns:a14="http://schemas.microsoft.com/office/drawing/2010/main" val="0"/>
                </a:ext>
              </a:extLst>
            </a:blip>
            <a:srcRect l="26849" t="4753" r="22388" b="10738"/>
            <a:stretch>
              <a:fillRect/>
            </a:stretch>
          </p:blipFill>
          <p:spPr bwMode="auto">
            <a:xfrm>
              <a:off x="1398" y="2864"/>
              <a:ext cx="1385" cy="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9" name="Rectangle 4"/>
            <p:cNvSpPr>
              <a:spLocks noChangeArrowheads="1"/>
            </p:cNvSpPr>
            <p:nvPr/>
          </p:nvSpPr>
          <p:spPr bwMode="auto">
            <a:xfrm>
              <a:off x="2058" y="3357"/>
              <a:ext cx="418"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grpSp>
      <p:grpSp>
        <p:nvGrpSpPr>
          <p:cNvPr id="5124" name="Group 5"/>
          <p:cNvGrpSpPr>
            <a:grpSpLocks/>
          </p:cNvGrpSpPr>
          <p:nvPr/>
        </p:nvGrpSpPr>
        <p:grpSpPr bwMode="auto">
          <a:xfrm>
            <a:off x="92075" y="4489450"/>
            <a:ext cx="2111375" cy="2314575"/>
            <a:chOff x="60" y="2840"/>
            <a:chExt cx="1376" cy="1446"/>
          </a:xfrm>
        </p:grpSpPr>
        <p:pic>
          <p:nvPicPr>
            <p:cNvPr id="5166" name="Picture 6"/>
            <p:cNvPicPr>
              <a:picLocks noChangeAspect="1" noChangeArrowheads="1"/>
            </p:cNvPicPr>
            <p:nvPr/>
          </p:nvPicPr>
          <p:blipFill>
            <a:blip r:embed="rId5">
              <a:extLst>
                <a:ext uri="{28A0092B-C50C-407E-A947-70E740481C1C}">
                  <a14:useLocalDpi xmlns:a14="http://schemas.microsoft.com/office/drawing/2010/main" val="0"/>
                </a:ext>
              </a:extLst>
            </a:blip>
            <a:srcRect l="26906" t="4753" r="22388" b="10721"/>
            <a:stretch>
              <a:fillRect/>
            </a:stretch>
          </p:blipFill>
          <p:spPr bwMode="auto">
            <a:xfrm>
              <a:off x="60" y="2840"/>
              <a:ext cx="1376" cy="1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5167" name="Rectangle 7"/>
            <p:cNvSpPr>
              <a:spLocks noChangeArrowheads="1"/>
            </p:cNvSpPr>
            <p:nvPr/>
          </p:nvSpPr>
          <p:spPr bwMode="auto">
            <a:xfrm>
              <a:off x="574" y="3219"/>
              <a:ext cx="552"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grpSp>
      <p:grpSp>
        <p:nvGrpSpPr>
          <p:cNvPr id="5125" name="Group 8"/>
          <p:cNvGrpSpPr>
            <a:grpSpLocks/>
          </p:cNvGrpSpPr>
          <p:nvPr/>
        </p:nvGrpSpPr>
        <p:grpSpPr bwMode="auto">
          <a:xfrm>
            <a:off x="98425" y="2266950"/>
            <a:ext cx="2057400" cy="2362200"/>
            <a:chOff x="62" y="1428"/>
            <a:chExt cx="1380" cy="1488"/>
          </a:xfrm>
        </p:grpSpPr>
        <p:pic>
          <p:nvPicPr>
            <p:cNvPr id="5164" name="Picture 9"/>
            <p:cNvPicPr>
              <a:picLocks noChangeAspect="1" noChangeArrowheads="1"/>
            </p:cNvPicPr>
            <p:nvPr/>
          </p:nvPicPr>
          <p:blipFill>
            <a:blip r:embed="rId6">
              <a:extLst>
                <a:ext uri="{28A0092B-C50C-407E-A947-70E740481C1C}">
                  <a14:useLocalDpi xmlns:a14="http://schemas.microsoft.com/office/drawing/2010/main" val="0"/>
                </a:ext>
              </a:extLst>
            </a:blip>
            <a:srcRect l="26877" t="6322" r="23326" b="10304"/>
            <a:stretch>
              <a:fillRect/>
            </a:stretch>
          </p:blipFill>
          <p:spPr bwMode="auto">
            <a:xfrm>
              <a:off x="62" y="1428"/>
              <a:ext cx="138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5" name="Rectangle 10"/>
            <p:cNvSpPr>
              <a:spLocks noChangeArrowheads="1"/>
            </p:cNvSpPr>
            <p:nvPr/>
          </p:nvSpPr>
          <p:spPr bwMode="auto">
            <a:xfrm>
              <a:off x="162" y="2123"/>
              <a:ext cx="699" cy="5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grpSp>
      <p:grpSp>
        <p:nvGrpSpPr>
          <p:cNvPr id="5126" name="Group 11"/>
          <p:cNvGrpSpPr>
            <a:grpSpLocks/>
          </p:cNvGrpSpPr>
          <p:nvPr/>
        </p:nvGrpSpPr>
        <p:grpSpPr bwMode="auto">
          <a:xfrm>
            <a:off x="2136775" y="2174875"/>
            <a:ext cx="2446338" cy="2444750"/>
            <a:chOff x="1346" y="1376"/>
            <a:chExt cx="1541" cy="1540"/>
          </a:xfrm>
        </p:grpSpPr>
        <p:pic>
          <p:nvPicPr>
            <p:cNvPr id="5162" name="Picture 12"/>
            <p:cNvPicPr>
              <a:picLocks noChangeAspect="1" noChangeArrowheads="1"/>
            </p:cNvPicPr>
            <p:nvPr/>
          </p:nvPicPr>
          <p:blipFill>
            <a:blip r:embed="rId7">
              <a:extLst>
                <a:ext uri="{28A0092B-C50C-407E-A947-70E740481C1C}">
                  <a14:useLocalDpi xmlns:a14="http://schemas.microsoft.com/office/drawing/2010/main" val="0"/>
                </a:ext>
              </a:extLst>
            </a:blip>
            <a:srcRect l="26886" t="4753" r="22388" b="10573"/>
            <a:stretch>
              <a:fillRect/>
            </a:stretch>
          </p:blipFill>
          <p:spPr bwMode="auto">
            <a:xfrm>
              <a:off x="1346" y="1376"/>
              <a:ext cx="1541" cy="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3" name="Rectangle 13"/>
            <p:cNvSpPr>
              <a:spLocks noChangeArrowheads="1"/>
            </p:cNvSpPr>
            <p:nvPr/>
          </p:nvSpPr>
          <p:spPr bwMode="auto">
            <a:xfrm>
              <a:off x="1489" y="2101"/>
              <a:ext cx="563" cy="4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grpSp>
      <p:graphicFrame>
        <p:nvGraphicFramePr>
          <p:cNvPr id="5127" name="Object 17"/>
          <p:cNvGraphicFramePr>
            <a:graphicFrameLocks noChangeAspect="1"/>
          </p:cNvGraphicFramePr>
          <p:nvPr/>
        </p:nvGraphicFramePr>
        <p:xfrm>
          <a:off x="2133600" y="63500"/>
          <a:ext cx="2295525" cy="2266950"/>
        </p:xfrm>
        <a:graphic>
          <a:graphicData uri="http://schemas.openxmlformats.org/presentationml/2006/ole">
            <mc:AlternateContent xmlns:mc="http://schemas.openxmlformats.org/markup-compatibility/2006">
              <mc:Choice xmlns:v="urn:schemas-microsoft-com:vml" Requires="v">
                <p:oleObj spid="_x0000_s6147" name="Package" r:id="rId8" imgW="10837333" imgH="8043333" progId="Package">
                  <p:embed/>
                </p:oleObj>
              </mc:Choice>
              <mc:Fallback>
                <p:oleObj name="Package" r:id="rId8" imgW="10837333" imgH="8043333" progId="Packag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l="26733" t="6894" r="20937" b="10764"/>
                      <a:stretch>
                        <a:fillRect/>
                      </a:stretch>
                    </p:blipFill>
                    <p:spPr bwMode="auto">
                      <a:xfrm>
                        <a:off x="2133600" y="63500"/>
                        <a:ext cx="2295525"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8" name="Rectangle 18"/>
          <p:cNvSpPr>
            <a:spLocks noChangeArrowheads="1"/>
          </p:cNvSpPr>
          <p:nvPr/>
        </p:nvSpPr>
        <p:spPr bwMode="auto">
          <a:xfrm>
            <a:off x="3148013" y="365125"/>
            <a:ext cx="852487" cy="101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grpSp>
        <p:nvGrpSpPr>
          <p:cNvPr id="5129" name="Group 19"/>
          <p:cNvGrpSpPr>
            <a:grpSpLocks/>
          </p:cNvGrpSpPr>
          <p:nvPr/>
        </p:nvGrpSpPr>
        <p:grpSpPr bwMode="auto">
          <a:xfrm>
            <a:off x="4232275" y="2197100"/>
            <a:ext cx="2530475" cy="2424113"/>
            <a:chOff x="2672" y="1386"/>
            <a:chExt cx="1588" cy="1505"/>
          </a:xfrm>
        </p:grpSpPr>
        <p:pic>
          <p:nvPicPr>
            <p:cNvPr id="5160" name="Picture 20"/>
            <p:cNvPicPr>
              <a:picLocks noChangeAspect="1" noChangeArrowheads="1"/>
            </p:cNvPicPr>
            <p:nvPr/>
          </p:nvPicPr>
          <p:blipFill>
            <a:blip r:embed="rId10">
              <a:extLst>
                <a:ext uri="{28A0092B-C50C-407E-A947-70E740481C1C}">
                  <a14:useLocalDpi xmlns:a14="http://schemas.microsoft.com/office/drawing/2010/main" val="0"/>
                </a:ext>
              </a:extLst>
            </a:blip>
            <a:srcRect l="26909" t="4793" r="22343" b="10684"/>
            <a:stretch>
              <a:fillRect/>
            </a:stretch>
          </p:blipFill>
          <p:spPr bwMode="auto">
            <a:xfrm>
              <a:off x="2672" y="1386"/>
              <a:ext cx="1588" cy="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1" name="Rectangle 21"/>
            <p:cNvSpPr>
              <a:spLocks noChangeArrowheads="1"/>
            </p:cNvSpPr>
            <p:nvPr/>
          </p:nvSpPr>
          <p:spPr bwMode="auto">
            <a:xfrm>
              <a:off x="2827" y="1880"/>
              <a:ext cx="1046" cy="7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grpSp>
      <p:grpSp>
        <p:nvGrpSpPr>
          <p:cNvPr id="5130" name="Group 22"/>
          <p:cNvGrpSpPr>
            <a:grpSpLocks/>
          </p:cNvGrpSpPr>
          <p:nvPr/>
        </p:nvGrpSpPr>
        <p:grpSpPr bwMode="auto">
          <a:xfrm>
            <a:off x="6356350" y="2168525"/>
            <a:ext cx="2535238" cy="2441575"/>
            <a:chOff x="4028" y="1374"/>
            <a:chExt cx="1573" cy="1516"/>
          </a:xfrm>
        </p:grpSpPr>
        <p:pic>
          <p:nvPicPr>
            <p:cNvPr id="5158" name="Picture 23"/>
            <p:cNvPicPr>
              <a:picLocks noChangeAspect="1" noChangeArrowheads="1"/>
            </p:cNvPicPr>
            <p:nvPr/>
          </p:nvPicPr>
          <p:blipFill>
            <a:blip r:embed="rId11">
              <a:extLst>
                <a:ext uri="{28A0092B-C50C-407E-A947-70E740481C1C}">
                  <a14:useLocalDpi xmlns:a14="http://schemas.microsoft.com/office/drawing/2010/main" val="0"/>
                </a:ext>
              </a:extLst>
            </a:blip>
            <a:srcRect l="26892" t="4753" r="22388" b="10741"/>
            <a:stretch>
              <a:fillRect/>
            </a:stretch>
          </p:blipFill>
          <p:spPr bwMode="auto">
            <a:xfrm>
              <a:off x="4028" y="1374"/>
              <a:ext cx="1573" cy="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9" name="Rectangle 24"/>
            <p:cNvSpPr>
              <a:spLocks noChangeArrowheads="1"/>
            </p:cNvSpPr>
            <p:nvPr/>
          </p:nvSpPr>
          <p:spPr bwMode="auto">
            <a:xfrm>
              <a:off x="4177" y="1891"/>
              <a:ext cx="1035" cy="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grpSp>
      <p:grpSp>
        <p:nvGrpSpPr>
          <p:cNvPr id="5131" name="Group 25"/>
          <p:cNvGrpSpPr>
            <a:grpSpLocks/>
          </p:cNvGrpSpPr>
          <p:nvPr/>
        </p:nvGrpSpPr>
        <p:grpSpPr bwMode="auto">
          <a:xfrm>
            <a:off x="4222750" y="69850"/>
            <a:ext cx="2249488" cy="2260600"/>
            <a:chOff x="2662" y="38"/>
            <a:chExt cx="1415" cy="1416"/>
          </a:xfrm>
        </p:grpSpPr>
        <p:pic>
          <p:nvPicPr>
            <p:cNvPr id="5156" name="Picture 26"/>
            <p:cNvPicPr>
              <a:picLocks noChangeAspect="1" noChangeArrowheads="1"/>
            </p:cNvPicPr>
            <p:nvPr/>
          </p:nvPicPr>
          <p:blipFill>
            <a:blip r:embed="rId12">
              <a:extLst>
                <a:ext uri="{28A0092B-C50C-407E-A947-70E740481C1C}">
                  <a14:useLocalDpi xmlns:a14="http://schemas.microsoft.com/office/drawing/2010/main" val="0"/>
                </a:ext>
              </a:extLst>
            </a:blip>
            <a:srcRect l="26759" t="7123" r="21681" b="10686"/>
            <a:stretch>
              <a:fillRect/>
            </a:stretch>
          </p:blipFill>
          <p:spPr bwMode="auto">
            <a:xfrm>
              <a:off x="2662" y="38"/>
              <a:ext cx="1415" cy="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7" name="Rectangle 27"/>
            <p:cNvSpPr>
              <a:spLocks noChangeArrowheads="1"/>
            </p:cNvSpPr>
            <p:nvPr/>
          </p:nvSpPr>
          <p:spPr bwMode="auto">
            <a:xfrm>
              <a:off x="3075" y="390"/>
              <a:ext cx="659" cy="6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grpSp>
      <p:pic>
        <p:nvPicPr>
          <p:cNvPr id="5132" name="Picture 28"/>
          <p:cNvPicPr>
            <a:picLocks noChangeAspect="1" noChangeArrowheads="1"/>
          </p:cNvPicPr>
          <p:nvPr/>
        </p:nvPicPr>
        <p:blipFill>
          <a:blip r:embed="rId13">
            <a:extLst>
              <a:ext uri="{28A0092B-C50C-407E-A947-70E740481C1C}">
                <a14:useLocalDpi xmlns:a14="http://schemas.microsoft.com/office/drawing/2010/main" val="0"/>
              </a:ext>
            </a:extLst>
          </a:blip>
          <a:srcRect l="26837" t="7222" r="22388" b="10616"/>
          <a:stretch>
            <a:fillRect/>
          </a:stretch>
        </p:blipFill>
        <p:spPr bwMode="auto">
          <a:xfrm>
            <a:off x="6354763" y="69850"/>
            <a:ext cx="2538412"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3" name="Rectangle 29"/>
          <p:cNvSpPr>
            <a:spLocks noChangeArrowheads="1"/>
          </p:cNvSpPr>
          <p:nvPr/>
        </p:nvSpPr>
        <p:spPr bwMode="auto">
          <a:xfrm>
            <a:off x="6800850" y="798513"/>
            <a:ext cx="1533525" cy="1025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endParaRPr lang="en-US" altLang="en-US" sz="1800" smtClean="0">
              <a:solidFill>
                <a:srgbClr val="000000"/>
              </a:solidFill>
              <a:ea typeface="+mn-ea"/>
              <a:cs typeface="+mn-cs"/>
            </a:endParaRPr>
          </a:p>
        </p:txBody>
      </p:sp>
      <p:sp>
        <p:nvSpPr>
          <p:cNvPr id="5134" name="Text Box 30"/>
          <p:cNvSpPr txBox="1">
            <a:spLocks noChangeArrowheads="1"/>
          </p:cNvSpPr>
          <p:nvPr/>
        </p:nvSpPr>
        <p:spPr bwMode="auto">
          <a:xfrm>
            <a:off x="165100" y="166688"/>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200" smtClean="0">
                <a:solidFill>
                  <a:srgbClr val="000000"/>
                </a:solidFill>
                <a:ea typeface="+mn-ea"/>
                <a:cs typeface="+mn-cs"/>
              </a:rPr>
              <a:t>a</a:t>
            </a:r>
          </a:p>
        </p:txBody>
      </p:sp>
      <p:sp>
        <p:nvSpPr>
          <p:cNvPr id="5135" name="Text Box 31"/>
          <p:cNvSpPr txBox="1">
            <a:spLocks noChangeArrowheads="1"/>
          </p:cNvSpPr>
          <p:nvPr/>
        </p:nvSpPr>
        <p:spPr bwMode="auto">
          <a:xfrm>
            <a:off x="2279650" y="157163"/>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200" smtClean="0">
                <a:solidFill>
                  <a:srgbClr val="000000"/>
                </a:solidFill>
                <a:ea typeface="+mn-ea"/>
                <a:cs typeface="+mn-cs"/>
              </a:rPr>
              <a:t>b</a:t>
            </a:r>
          </a:p>
        </p:txBody>
      </p:sp>
      <p:sp>
        <p:nvSpPr>
          <p:cNvPr id="5136" name="Text Box 32"/>
          <p:cNvSpPr txBox="1">
            <a:spLocks noChangeArrowheads="1"/>
          </p:cNvSpPr>
          <p:nvPr/>
        </p:nvSpPr>
        <p:spPr bwMode="auto">
          <a:xfrm>
            <a:off x="4318000" y="22383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200" smtClean="0">
                <a:solidFill>
                  <a:srgbClr val="000000"/>
                </a:solidFill>
                <a:ea typeface="+mn-ea"/>
                <a:cs typeface="+mn-cs"/>
              </a:rPr>
              <a:t>c</a:t>
            </a:r>
          </a:p>
        </p:txBody>
      </p:sp>
      <p:sp>
        <p:nvSpPr>
          <p:cNvPr id="5137" name="Text Box 33"/>
          <p:cNvSpPr txBox="1">
            <a:spLocks noChangeArrowheads="1"/>
          </p:cNvSpPr>
          <p:nvPr/>
        </p:nvSpPr>
        <p:spPr bwMode="auto">
          <a:xfrm>
            <a:off x="6451600" y="204788"/>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200" smtClean="0">
                <a:solidFill>
                  <a:srgbClr val="000000"/>
                </a:solidFill>
                <a:ea typeface="+mn-ea"/>
                <a:cs typeface="+mn-cs"/>
              </a:rPr>
              <a:t>d</a:t>
            </a:r>
          </a:p>
        </p:txBody>
      </p:sp>
      <p:sp>
        <p:nvSpPr>
          <p:cNvPr id="5138" name="Text Box 34"/>
          <p:cNvSpPr txBox="1">
            <a:spLocks noChangeArrowheads="1"/>
          </p:cNvSpPr>
          <p:nvPr/>
        </p:nvSpPr>
        <p:spPr bwMode="auto">
          <a:xfrm>
            <a:off x="269875" y="2433638"/>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200" smtClean="0">
                <a:solidFill>
                  <a:srgbClr val="000000"/>
                </a:solidFill>
                <a:ea typeface="+mn-ea"/>
                <a:cs typeface="+mn-cs"/>
              </a:rPr>
              <a:t>e</a:t>
            </a:r>
          </a:p>
        </p:txBody>
      </p:sp>
      <p:sp>
        <p:nvSpPr>
          <p:cNvPr id="5139" name="Text Box 35"/>
          <p:cNvSpPr txBox="1">
            <a:spLocks noChangeArrowheads="1"/>
          </p:cNvSpPr>
          <p:nvPr/>
        </p:nvSpPr>
        <p:spPr bwMode="auto">
          <a:xfrm>
            <a:off x="2422525" y="2433638"/>
            <a:ext cx="227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200" smtClean="0">
                <a:solidFill>
                  <a:srgbClr val="000000"/>
                </a:solidFill>
                <a:ea typeface="+mn-ea"/>
                <a:cs typeface="+mn-cs"/>
              </a:rPr>
              <a:t>f</a:t>
            </a:r>
          </a:p>
        </p:txBody>
      </p:sp>
      <p:sp>
        <p:nvSpPr>
          <p:cNvPr id="5140" name="Text Box 36"/>
          <p:cNvSpPr txBox="1">
            <a:spLocks noChangeArrowheads="1"/>
          </p:cNvSpPr>
          <p:nvPr/>
        </p:nvSpPr>
        <p:spPr bwMode="auto">
          <a:xfrm>
            <a:off x="4384675" y="2357438"/>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200" smtClean="0">
                <a:solidFill>
                  <a:srgbClr val="000000"/>
                </a:solidFill>
                <a:ea typeface="+mn-ea"/>
                <a:cs typeface="+mn-cs"/>
              </a:rPr>
              <a:t>g</a:t>
            </a:r>
          </a:p>
        </p:txBody>
      </p:sp>
      <p:sp>
        <p:nvSpPr>
          <p:cNvPr id="5141" name="Text Box 37"/>
          <p:cNvSpPr txBox="1">
            <a:spLocks noChangeArrowheads="1"/>
          </p:cNvSpPr>
          <p:nvPr/>
        </p:nvSpPr>
        <p:spPr bwMode="auto">
          <a:xfrm>
            <a:off x="6546850" y="2414588"/>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200" smtClean="0">
                <a:solidFill>
                  <a:srgbClr val="000000"/>
                </a:solidFill>
                <a:ea typeface="+mn-ea"/>
                <a:cs typeface="+mn-cs"/>
              </a:rPr>
              <a:t>h</a:t>
            </a:r>
          </a:p>
        </p:txBody>
      </p:sp>
      <p:sp>
        <p:nvSpPr>
          <p:cNvPr id="5142" name="Text Box 38"/>
          <p:cNvSpPr txBox="1">
            <a:spLocks noChangeArrowheads="1"/>
          </p:cNvSpPr>
          <p:nvPr/>
        </p:nvSpPr>
        <p:spPr bwMode="auto">
          <a:xfrm>
            <a:off x="231775" y="4700588"/>
            <a:ext cx="2174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200" smtClean="0">
                <a:solidFill>
                  <a:srgbClr val="000000"/>
                </a:solidFill>
                <a:ea typeface="+mn-ea"/>
                <a:cs typeface="+mn-cs"/>
              </a:rPr>
              <a:t>i</a:t>
            </a:r>
          </a:p>
        </p:txBody>
      </p:sp>
      <p:sp>
        <p:nvSpPr>
          <p:cNvPr id="5143" name="Text Box 39"/>
          <p:cNvSpPr txBox="1">
            <a:spLocks noChangeArrowheads="1"/>
          </p:cNvSpPr>
          <p:nvPr/>
        </p:nvSpPr>
        <p:spPr bwMode="auto">
          <a:xfrm>
            <a:off x="2374900" y="4662488"/>
            <a:ext cx="2174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200" smtClean="0">
                <a:solidFill>
                  <a:srgbClr val="000000"/>
                </a:solidFill>
                <a:ea typeface="+mn-ea"/>
                <a:cs typeface="+mn-cs"/>
              </a:rPr>
              <a:t>j</a:t>
            </a:r>
          </a:p>
        </p:txBody>
      </p:sp>
      <p:sp>
        <p:nvSpPr>
          <p:cNvPr id="5144" name="Text Box 40"/>
          <p:cNvSpPr txBox="1">
            <a:spLocks noChangeArrowheads="1"/>
          </p:cNvSpPr>
          <p:nvPr/>
        </p:nvSpPr>
        <p:spPr bwMode="auto">
          <a:xfrm>
            <a:off x="4784725" y="5153025"/>
            <a:ext cx="39973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2400" smtClean="0">
                <a:solidFill>
                  <a:srgbClr val="FFFFFF"/>
                </a:solidFill>
                <a:ea typeface="+mn-ea"/>
                <a:cs typeface="+mn-cs"/>
              </a:rPr>
              <a:t>* Potential Settlement Areas</a:t>
            </a:r>
          </a:p>
          <a:p>
            <a:pPr defTabSz="914400" eaLnBrk="1" hangingPunct="1">
              <a:spcBef>
                <a:spcPct val="0"/>
              </a:spcBef>
              <a:buFontTx/>
              <a:buNone/>
            </a:pPr>
            <a:r>
              <a:rPr lang="en-US" altLang="en-US" sz="2400" smtClean="0">
                <a:solidFill>
                  <a:srgbClr val="FFFFFF"/>
                </a:solidFill>
                <a:ea typeface="+mn-ea"/>
                <a:cs typeface="+mn-cs"/>
              </a:rPr>
              <a:t>from 10 Oyster Sanctuaries</a:t>
            </a:r>
          </a:p>
          <a:p>
            <a:pPr defTabSz="914400" eaLnBrk="1" hangingPunct="1">
              <a:spcBef>
                <a:spcPct val="0"/>
              </a:spcBef>
              <a:buFontTx/>
              <a:buNone/>
            </a:pPr>
            <a:endParaRPr lang="en-US" altLang="en-US" sz="2400" smtClean="0">
              <a:solidFill>
                <a:srgbClr val="FFFFFF"/>
              </a:solidFill>
              <a:ea typeface="+mn-ea"/>
              <a:cs typeface="+mn-cs"/>
            </a:endParaRPr>
          </a:p>
          <a:p>
            <a:pPr defTabSz="914400" eaLnBrk="1" hangingPunct="1">
              <a:spcBef>
                <a:spcPct val="0"/>
              </a:spcBef>
              <a:buFontTx/>
              <a:buNone/>
            </a:pPr>
            <a:r>
              <a:rPr lang="en-US" altLang="en-US" sz="2400" smtClean="0">
                <a:solidFill>
                  <a:srgbClr val="FFFFFF"/>
                </a:solidFill>
                <a:ea typeface="+mn-ea"/>
                <a:cs typeface="+mn-cs"/>
              </a:rPr>
              <a:t>* Location matters!</a:t>
            </a:r>
          </a:p>
        </p:txBody>
      </p:sp>
      <p:sp>
        <p:nvSpPr>
          <p:cNvPr id="41" name="5-Point Star 40"/>
          <p:cNvSpPr/>
          <p:nvPr/>
        </p:nvSpPr>
        <p:spPr bwMode="auto">
          <a:xfrm>
            <a:off x="1446213" y="765175"/>
            <a:ext cx="155575" cy="155575"/>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defTabSz="914400">
              <a:defRPr/>
            </a:pPr>
            <a:endParaRPr lang="en-US">
              <a:solidFill>
                <a:srgbClr val="000000"/>
              </a:solidFill>
              <a:latin typeface="Arial" charset="0"/>
              <a:ea typeface="+mn-ea"/>
              <a:cs typeface="+mn-cs"/>
            </a:endParaRPr>
          </a:p>
        </p:txBody>
      </p:sp>
      <p:sp>
        <p:nvSpPr>
          <p:cNvPr id="42" name="5-Point Star 41"/>
          <p:cNvSpPr/>
          <p:nvPr/>
        </p:nvSpPr>
        <p:spPr bwMode="auto">
          <a:xfrm>
            <a:off x="3487738" y="885825"/>
            <a:ext cx="155575" cy="155575"/>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defTabSz="914400">
              <a:defRPr/>
            </a:pPr>
            <a:endParaRPr lang="en-US">
              <a:solidFill>
                <a:srgbClr val="000000"/>
              </a:solidFill>
              <a:latin typeface="Arial" charset="0"/>
              <a:ea typeface="+mn-ea"/>
              <a:cs typeface="+mn-cs"/>
            </a:endParaRPr>
          </a:p>
        </p:txBody>
      </p:sp>
      <p:sp>
        <p:nvSpPr>
          <p:cNvPr id="43" name="5-Point Star 42"/>
          <p:cNvSpPr/>
          <p:nvPr/>
        </p:nvSpPr>
        <p:spPr bwMode="auto">
          <a:xfrm>
            <a:off x="5351463" y="1162050"/>
            <a:ext cx="155575" cy="155575"/>
          </a:xfrm>
          <a:prstGeom prst="star5">
            <a:avLst/>
          </a:prstGeom>
          <a:solidFill>
            <a:srgbClr val="00B0F0"/>
          </a:solidFill>
          <a:ln w="9525" cap="flat" cmpd="sng" algn="ctr">
            <a:solidFill>
              <a:schemeClr val="tx1"/>
            </a:solidFill>
            <a:prstDash val="solid"/>
            <a:round/>
            <a:headEnd type="none" w="med" len="med"/>
            <a:tailEnd type="none" w="med" len="med"/>
          </a:ln>
          <a:effectLst/>
        </p:spPr>
        <p:txBody>
          <a:bodyPr/>
          <a:lstStyle/>
          <a:p>
            <a:pPr defTabSz="914400">
              <a:defRPr/>
            </a:pPr>
            <a:endParaRPr lang="en-US">
              <a:solidFill>
                <a:srgbClr val="000000"/>
              </a:solidFill>
              <a:latin typeface="Arial" charset="0"/>
              <a:ea typeface="+mn-ea"/>
              <a:cs typeface="+mn-cs"/>
            </a:endParaRPr>
          </a:p>
        </p:txBody>
      </p:sp>
      <p:sp>
        <p:nvSpPr>
          <p:cNvPr id="44" name="5-Point Star 43"/>
          <p:cNvSpPr/>
          <p:nvPr/>
        </p:nvSpPr>
        <p:spPr bwMode="auto">
          <a:xfrm>
            <a:off x="7358063" y="1290638"/>
            <a:ext cx="155575" cy="155575"/>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defTabSz="914400">
              <a:defRPr/>
            </a:pPr>
            <a:endParaRPr lang="en-US">
              <a:solidFill>
                <a:srgbClr val="000000"/>
              </a:solidFill>
              <a:latin typeface="Arial" charset="0"/>
              <a:ea typeface="+mn-ea"/>
              <a:cs typeface="+mn-cs"/>
            </a:endParaRPr>
          </a:p>
        </p:txBody>
      </p:sp>
      <p:sp>
        <p:nvSpPr>
          <p:cNvPr id="45" name="5-Point Star 44"/>
          <p:cNvSpPr/>
          <p:nvPr/>
        </p:nvSpPr>
        <p:spPr bwMode="auto">
          <a:xfrm>
            <a:off x="673100" y="3479800"/>
            <a:ext cx="155575" cy="157163"/>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defTabSz="914400">
              <a:defRPr/>
            </a:pPr>
            <a:endParaRPr lang="en-US">
              <a:solidFill>
                <a:srgbClr val="000000"/>
              </a:solidFill>
              <a:latin typeface="Arial" charset="0"/>
              <a:ea typeface="+mn-ea"/>
              <a:cs typeface="+mn-cs"/>
            </a:endParaRPr>
          </a:p>
        </p:txBody>
      </p:sp>
      <p:sp>
        <p:nvSpPr>
          <p:cNvPr id="46" name="5-Point Star 45"/>
          <p:cNvSpPr/>
          <p:nvPr/>
        </p:nvSpPr>
        <p:spPr bwMode="auto">
          <a:xfrm>
            <a:off x="2722563" y="3671888"/>
            <a:ext cx="155575" cy="155575"/>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defTabSz="914400">
              <a:defRPr/>
            </a:pPr>
            <a:endParaRPr lang="en-US">
              <a:solidFill>
                <a:srgbClr val="000000"/>
              </a:solidFill>
              <a:latin typeface="Arial" charset="0"/>
              <a:ea typeface="+mn-ea"/>
              <a:cs typeface="+mn-cs"/>
            </a:endParaRPr>
          </a:p>
        </p:txBody>
      </p:sp>
      <p:sp>
        <p:nvSpPr>
          <p:cNvPr id="47" name="5-Point Star 46"/>
          <p:cNvSpPr/>
          <p:nvPr/>
        </p:nvSpPr>
        <p:spPr bwMode="auto">
          <a:xfrm>
            <a:off x="4778375" y="3914775"/>
            <a:ext cx="155575" cy="155575"/>
          </a:xfrm>
          <a:prstGeom prst="star5">
            <a:avLst/>
          </a:prstGeom>
          <a:solidFill>
            <a:srgbClr val="00B0F0"/>
          </a:solidFill>
          <a:ln w="9525" cap="flat" cmpd="sng" algn="ctr">
            <a:solidFill>
              <a:schemeClr val="tx1"/>
            </a:solidFill>
            <a:prstDash val="solid"/>
            <a:round/>
            <a:headEnd type="none" w="med" len="med"/>
            <a:tailEnd type="none" w="med" len="med"/>
          </a:ln>
          <a:effectLst/>
        </p:spPr>
        <p:txBody>
          <a:bodyPr/>
          <a:lstStyle/>
          <a:p>
            <a:pPr defTabSz="914400">
              <a:defRPr/>
            </a:pPr>
            <a:endParaRPr lang="en-US">
              <a:solidFill>
                <a:srgbClr val="000000"/>
              </a:solidFill>
              <a:latin typeface="Arial" charset="0"/>
              <a:ea typeface="+mn-ea"/>
              <a:cs typeface="+mn-cs"/>
            </a:endParaRPr>
          </a:p>
        </p:txBody>
      </p:sp>
      <p:sp>
        <p:nvSpPr>
          <p:cNvPr id="48" name="5-Point Star 47"/>
          <p:cNvSpPr/>
          <p:nvPr/>
        </p:nvSpPr>
        <p:spPr bwMode="auto">
          <a:xfrm>
            <a:off x="7081838" y="3932238"/>
            <a:ext cx="155575" cy="155575"/>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defTabSz="914400">
              <a:defRPr/>
            </a:pPr>
            <a:endParaRPr lang="en-US">
              <a:solidFill>
                <a:srgbClr val="000000"/>
              </a:solidFill>
              <a:latin typeface="Arial" charset="0"/>
              <a:ea typeface="+mn-ea"/>
              <a:cs typeface="+mn-cs"/>
            </a:endParaRPr>
          </a:p>
        </p:txBody>
      </p:sp>
      <p:sp>
        <p:nvSpPr>
          <p:cNvPr id="49" name="5-Point Star 48"/>
          <p:cNvSpPr/>
          <p:nvPr/>
        </p:nvSpPr>
        <p:spPr bwMode="auto">
          <a:xfrm>
            <a:off x="1085850" y="5961063"/>
            <a:ext cx="155575" cy="155575"/>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defTabSz="914400">
              <a:defRPr/>
            </a:pPr>
            <a:endParaRPr lang="en-US">
              <a:solidFill>
                <a:srgbClr val="000000"/>
              </a:solidFill>
              <a:latin typeface="Arial" charset="0"/>
              <a:ea typeface="+mn-ea"/>
              <a:cs typeface="+mn-cs"/>
            </a:endParaRPr>
          </a:p>
        </p:txBody>
      </p:sp>
      <p:sp>
        <p:nvSpPr>
          <p:cNvPr id="50" name="5-Point Star 49"/>
          <p:cNvSpPr/>
          <p:nvPr/>
        </p:nvSpPr>
        <p:spPr bwMode="auto">
          <a:xfrm>
            <a:off x="3489325" y="5824538"/>
            <a:ext cx="155575" cy="155575"/>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defTabSz="914400">
              <a:defRPr/>
            </a:pPr>
            <a:endParaRPr lang="en-US">
              <a:solidFill>
                <a:srgbClr val="000000"/>
              </a:solidFill>
              <a:latin typeface="Arial" charset="0"/>
              <a:ea typeface="+mn-ea"/>
              <a:cs typeface="+mn-cs"/>
            </a:endParaRPr>
          </a:p>
        </p:txBody>
      </p:sp>
      <p:sp>
        <p:nvSpPr>
          <p:cNvPr id="5155" name="TextBox 1"/>
          <p:cNvSpPr txBox="1">
            <a:spLocks noChangeArrowheads="1"/>
          </p:cNvSpPr>
          <p:nvPr/>
        </p:nvSpPr>
        <p:spPr bwMode="auto">
          <a:xfrm>
            <a:off x="4778375" y="4648200"/>
            <a:ext cx="2525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400" smtClean="0">
                <a:solidFill>
                  <a:srgbClr val="FFFFFF"/>
                </a:solidFill>
                <a:ea typeface="+mn-ea"/>
                <a:cs typeface="+mn-cs"/>
              </a:rPr>
              <a:t>Credit: A. Haase &amp; B. Puckett</a:t>
            </a:r>
          </a:p>
        </p:txBody>
      </p:sp>
    </p:spTree>
    <p:extLst>
      <p:ext uri="{BB962C8B-B14F-4D97-AF65-F5344CB8AC3E}">
        <p14:creationId xmlns:p14="http://schemas.microsoft.com/office/powerpoint/2010/main" val="19772443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95"/>
          <p:cNvSpPr>
            <a:spLocks noChangeArrowheads="1"/>
          </p:cNvSpPr>
          <p:nvPr/>
        </p:nvSpPr>
        <p:spPr bwMode="auto">
          <a:xfrm>
            <a:off x="22860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hangingPunct="1">
              <a:spcBef>
                <a:spcPct val="0"/>
              </a:spcBef>
              <a:buFontTx/>
              <a:buNone/>
            </a:pPr>
            <a:r>
              <a:rPr lang="en-US" altLang="en-US" smtClean="0">
                <a:solidFill>
                  <a:srgbClr val="FFFFFF"/>
                </a:solidFill>
                <a:latin typeface="Garamond" pitchFamily="18" charset="0"/>
                <a:ea typeface="+mn-ea"/>
                <a:cs typeface="+mn-cs"/>
              </a:rPr>
              <a:t>Where should reserves be built?</a:t>
            </a:r>
          </a:p>
          <a:p>
            <a:pPr algn="ctr" defTabSz="914400" eaLnBrk="1" hangingPunct="1">
              <a:spcBef>
                <a:spcPct val="0"/>
              </a:spcBef>
              <a:buFontTx/>
              <a:buNone/>
            </a:pPr>
            <a:endParaRPr lang="en-US" altLang="en-US" sz="2800" smtClean="0">
              <a:solidFill>
                <a:srgbClr val="FFFFFF"/>
              </a:solidFill>
              <a:ea typeface="+mn-ea"/>
              <a:cs typeface="+mn-cs"/>
            </a:endParaRPr>
          </a:p>
        </p:txBody>
      </p:sp>
      <p:sp>
        <p:nvSpPr>
          <p:cNvPr id="6147" name="Rectangle 452"/>
          <p:cNvSpPr>
            <a:spLocks noGrp="1" noChangeArrowheads="1"/>
          </p:cNvSpPr>
          <p:nvPr>
            <p:ph type="body" sz="half" idx="1"/>
          </p:nvPr>
        </p:nvSpPr>
        <p:spPr>
          <a:xfrm>
            <a:off x="304800" y="990600"/>
            <a:ext cx="4038600" cy="5105400"/>
          </a:xfrm>
        </p:spPr>
        <p:txBody>
          <a:bodyPr/>
          <a:lstStyle/>
          <a:p>
            <a:r>
              <a:rPr lang="en-US" altLang="en-US" sz="2000" smtClean="0">
                <a:solidFill>
                  <a:schemeClr val="bg1"/>
                </a:solidFill>
                <a:latin typeface="Garamond" pitchFamily="18" charset="0"/>
              </a:rPr>
              <a:t>GIS Approach</a:t>
            </a:r>
          </a:p>
          <a:p>
            <a:pPr lvl="1"/>
            <a:r>
              <a:rPr lang="en-US" altLang="en-US" sz="2000" smtClean="0">
                <a:solidFill>
                  <a:schemeClr val="bg1"/>
                </a:solidFill>
                <a:latin typeface="Garamond" pitchFamily="18" charset="0"/>
              </a:rPr>
              <a:t>Created grid of Pamlico Sound (6,041 km</a:t>
            </a:r>
            <a:r>
              <a:rPr lang="en-US" altLang="en-US" sz="2000" baseline="30000" smtClean="0">
                <a:solidFill>
                  <a:schemeClr val="bg1"/>
                </a:solidFill>
                <a:latin typeface="Garamond" pitchFamily="18" charset="0"/>
              </a:rPr>
              <a:t>2</a:t>
            </a:r>
            <a:r>
              <a:rPr lang="en-US" altLang="en-US" sz="2000" smtClean="0">
                <a:solidFill>
                  <a:schemeClr val="bg1"/>
                </a:solidFill>
                <a:latin typeface="Garamond" pitchFamily="18" charset="0"/>
              </a:rPr>
              <a:t> cells)</a:t>
            </a:r>
          </a:p>
          <a:p>
            <a:pPr lvl="1"/>
            <a:endParaRPr lang="en-US" altLang="en-US" sz="2000" smtClean="0">
              <a:solidFill>
                <a:schemeClr val="bg1"/>
              </a:solidFill>
              <a:latin typeface="Garamond" pitchFamily="18" charset="0"/>
            </a:endParaRPr>
          </a:p>
          <a:p>
            <a:pPr lvl="1"/>
            <a:r>
              <a:rPr lang="en-US" altLang="en-US" sz="2000" smtClean="0">
                <a:solidFill>
                  <a:schemeClr val="bg1"/>
                </a:solidFill>
                <a:latin typeface="Garamond" pitchFamily="18" charset="0"/>
              </a:rPr>
              <a:t>Conducted larval dispersal simulations</a:t>
            </a:r>
          </a:p>
          <a:p>
            <a:pPr lvl="1"/>
            <a:endParaRPr lang="en-US" altLang="en-US" sz="2000" smtClean="0">
              <a:solidFill>
                <a:schemeClr val="bg1"/>
              </a:solidFill>
              <a:latin typeface="Garamond" pitchFamily="18" charset="0"/>
            </a:endParaRPr>
          </a:p>
          <a:p>
            <a:pPr lvl="1"/>
            <a:r>
              <a:rPr lang="en-US" altLang="en-US" sz="2000" smtClean="0">
                <a:solidFill>
                  <a:schemeClr val="bg1"/>
                </a:solidFill>
                <a:latin typeface="Garamond" pitchFamily="18" charset="0"/>
              </a:rPr>
              <a:t>Assembled 16 GIS layers</a:t>
            </a:r>
          </a:p>
          <a:p>
            <a:pPr lvl="1"/>
            <a:endParaRPr lang="en-US" altLang="en-US" sz="2000" smtClean="0">
              <a:solidFill>
                <a:schemeClr val="bg1"/>
              </a:solidFill>
              <a:latin typeface="Garamond" pitchFamily="18" charset="0"/>
            </a:endParaRPr>
          </a:p>
          <a:p>
            <a:pPr lvl="1"/>
            <a:r>
              <a:rPr lang="en-US" altLang="en-US" sz="2000" smtClean="0">
                <a:solidFill>
                  <a:schemeClr val="bg1"/>
                </a:solidFill>
                <a:latin typeface="Garamond" pitchFamily="18" charset="0"/>
              </a:rPr>
              <a:t>Two categories: exclusion and threshold</a:t>
            </a:r>
          </a:p>
          <a:p>
            <a:pPr lvl="1"/>
            <a:endParaRPr lang="en-US" altLang="en-US" sz="2000" smtClean="0">
              <a:solidFill>
                <a:schemeClr val="bg1"/>
              </a:solidFill>
              <a:latin typeface="Garamond" pitchFamily="18" charset="0"/>
            </a:endParaRPr>
          </a:p>
          <a:p>
            <a:pPr lvl="1"/>
            <a:r>
              <a:rPr lang="en-US" altLang="en-US" sz="2000" smtClean="0">
                <a:solidFill>
                  <a:schemeClr val="bg1"/>
                </a:solidFill>
                <a:latin typeface="Garamond" pitchFamily="18" charset="0"/>
              </a:rPr>
              <a:t>Calculated suitability value of all cells</a:t>
            </a:r>
          </a:p>
          <a:p>
            <a:pPr lvl="2"/>
            <a:r>
              <a:rPr lang="en-US" altLang="en-US" sz="2000" smtClean="0">
                <a:solidFill>
                  <a:schemeClr val="bg1"/>
                </a:solidFill>
                <a:latin typeface="Garamond" pitchFamily="18" charset="0"/>
              </a:rPr>
              <a:t>Scale: 0 (unsuitable) to 1 (most suitable)</a:t>
            </a:r>
          </a:p>
          <a:p>
            <a:pPr lvl="1"/>
            <a:endParaRPr lang="en-US" altLang="en-US" sz="2000" smtClean="0">
              <a:solidFill>
                <a:schemeClr val="bg1"/>
              </a:solidFill>
            </a:endParaRPr>
          </a:p>
          <a:p>
            <a:endParaRPr lang="en-US" altLang="en-US" sz="2000" smtClean="0"/>
          </a:p>
        </p:txBody>
      </p:sp>
      <p:pic>
        <p:nvPicPr>
          <p:cNvPr id="6148" name="Picture 454" descr="Military Protected Are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990600"/>
            <a:ext cx="2741613" cy="2438400"/>
          </a:xfrm>
          <a:prstGeom prst="rect">
            <a:avLst/>
          </a:prstGeom>
          <a:noFill/>
          <a:ln w="635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6149" name="Text Box 455"/>
          <p:cNvSpPr txBox="1">
            <a:spLocks noChangeArrowheads="1"/>
          </p:cNvSpPr>
          <p:nvPr/>
        </p:nvSpPr>
        <p:spPr bwMode="auto">
          <a:xfrm>
            <a:off x="4648200" y="3429000"/>
            <a:ext cx="2686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800" smtClean="0">
                <a:solidFill>
                  <a:srgbClr val="FFFFFF"/>
                </a:solidFill>
                <a:ea typeface="+mn-ea"/>
                <a:cs typeface="+mn-cs"/>
              </a:rPr>
              <a:t>Exclusion: Military zones</a:t>
            </a:r>
          </a:p>
        </p:txBody>
      </p:sp>
      <p:pic>
        <p:nvPicPr>
          <p:cNvPr id="6150" name="Picture 456" descr="salin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886200"/>
            <a:ext cx="27416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94"/>
          <p:cNvSpPr txBox="1">
            <a:spLocks noChangeArrowheads="1"/>
          </p:cNvSpPr>
          <p:nvPr/>
        </p:nvSpPr>
        <p:spPr bwMode="auto">
          <a:xfrm>
            <a:off x="5410200" y="3886200"/>
            <a:ext cx="2428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421188" eaLnBrk="0" hangingPunct="0">
              <a:spcBef>
                <a:spcPct val="20000"/>
              </a:spcBef>
              <a:buChar char="•"/>
              <a:defRPr sz="3200">
                <a:solidFill>
                  <a:schemeClr val="tx1"/>
                </a:solidFill>
                <a:latin typeface="Arial" charset="0"/>
              </a:defRPr>
            </a:lvl1pPr>
            <a:lvl2pPr marL="742950" indent="-285750" defTabSz="4421188" eaLnBrk="0" hangingPunct="0">
              <a:spcBef>
                <a:spcPct val="20000"/>
              </a:spcBef>
              <a:buChar char="–"/>
              <a:defRPr sz="2800">
                <a:solidFill>
                  <a:schemeClr val="tx1"/>
                </a:solidFill>
                <a:latin typeface="Arial" charset="0"/>
              </a:defRPr>
            </a:lvl2pPr>
            <a:lvl3pPr marL="1143000" indent="-228600" defTabSz="4421188" eaLnBrk="0" hangingPunct="0">
              <a:spcBef>
                <a:spcPct val="20000"/>
              </a:spcBef>
              <a:buChar char="•"/>
              <a:defRPr sz="2400">
                <a:solidFill>
                  <a:schemeClr val="tx1"/>
                </a:solidFill>
                <a:latin typeface="Arial" charset="0"/>
              </a:defRPr>
            </a:lvl3pPr>
            <a:lvl4pPr marL="1600200" indent="-228600" defTabSz="4421188" eaLnBrk="0" hangingPunct="0">
              <a:spcBef>
                <a:spcPct val="20000"/>
              </a:spcBef>
              <a:buChar char="–"/>
              <a:defRPr sz="2000">
                <a:solidFill>
                  <a:schemeClr val="tx1"/>
                </a:solidFill>
                <a:latin typeface="Arial" charset="0"/>
              </a:defRPr>
            </a:lvl4pPr>
            <a:lvl5pPr marL="2057400" indent="-228600" defTabSz="4421188" eaLnBrk="0" hangingPunct="0">
              <a:spcBef>
                <a:spcPct val="20000"/>
              </a:spcBef>
              <a:buChar char="»"/>
              <a:defRPr sz="2000">
                <a:solidFill>
                  <a:schemeClr val="tx1"/>
                </a:solidFill>
                <a:latin typeface="Arial" charset="0"/>
              </a:defRPr>
            </a:lvl5pPr>
            <a:lvl6pPr marL="2514600" indent="-228600" defTabSz="4421188" eaLnBrk="0" fontAlgn="base" hangingPunct="0">
              <a:spcBef>
                <a:spcPct val="20000"/>
              </a:spcBef>
              <a:spcAft>
                <a:spcPct val="0"/>
              </a:spcAft>
              <a:buChar char="»"/>
              <a:defRPr sz="2000">
                <a:solidFill>
                  <a:schemeClr val="tx1"/>
                </a:solidFill>
                <a:latin typeface="Arial" charset="0"/>
              </a:defRPr>
            </a:lvl6pPr>
            <a:lvl7pPr marL="2971800" indent="-228600" defTabSz="4421188" eaLnBrk="0" fontAlgn="base" hangingPunct="0">
              <a:spcBef>
                <a:spcPct val="20000"/>
              </a:spcBef>
              <a:spcAft>
                <a:spcPct val="0"/>
              </a:spcAft>
              <a:buChar char="»"/>
              <a:defRPr sz="2000">
                <a:solidFill>
                  <a:schemeClr val="tx1"/>
                </a:solidFill>
                <a:latin typeface="Arial" charset="0"/>
              </a:defRPr>
            </a:lvl7pPr>
            <a:lvl8pPr marL="3429000" indent="-228600" defTabSz="4421188" eaLnBrk="0" fontAlgn="base" hangingPunct="0">
              <a:spcBef>
                <a:spcPct val="20000"/>
              </a:spcBef>
              <a:spcAft>
                <a:spcPct val="0"/>
              </a:spcAft>
              <a:buChar char="»"/>
              <a:defRPr sz="2000">
                <a:solidFill>
                  <a:schemeClr val="tx1"/>
                </a:solidFill>
                <a:latin typeface="Arial" charset="0"/>
              </a:defRPr>
            </a:lvl8pPr>
            <a:lvl9pPr marL="3886200" indent="-228600" defTabSz="44211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smtClean="0">
                <a:solidFill>
                  <a:srgbClr val="000000"/>
                </a:solidFill>
                <a:ea typeface="+mn-ea"/>
                <a:cs typeface="+mn-cs"/>
              </a:rPr>
              <a:t>Salinity (30%)</a:t>
            </a:r>
          </a:p>
        </p:txBody>
      </p:sp>
      <p:sp>
        <p:nvSpPr>
          <p:cNvPr id="6152" name="Text Box 458"/>
          <p:cNvSpPr txBox="1">
            <a:spLocks noChangeArrowheads="1"/>
          </p:cNvSpPr>
          <p:nvPr/>
        </p:nvSpPr>
        <p:spPr bwMode="auto">
          <a:xfrm>
            <a:off x="5546725" y="6361113"/>
            <a:ext cx="206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800" smtClean="0">
                <a:solidFill>
                  <a:srgbClr val="FFFFFF"/>
                </a:solidFill>
                <a:ea typeface="+mn-ea"/>
                <a:cs typeface="+mn-cs"/>
              </a:rPr>
              <a:t>Threshold: Salinity</a:t>
            </a:r>
          </a:p>
        </p:txBody>
      </p:sp>
    </p:spTree>
    <p:extLst>
      <p:ext uri="{BB962C8B-B14F-4D97-AF65-F5344CB8AC3E}">
        <p14:creationId xmlns:p14="http://schemas.microsoft.com/office/powerpoint/2010/main" val="37774687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95"/>
          <p:cNvSpPr>
            <a:spLocks noChangeArrowheads="1"/>
          </p:cNvSpPr>
          <p:nvPr/>
        </p:nvSpPr>
        <p:spPr bwMode="auto">
          <a:xfrm>
            <a:off x="0" y="2286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hangingPunct="1">
              <a:spcBef>
                <a:spcPct val="0"/>
              </a:spcBef>
              <a:buFontTx/>
              <a:buNone/>
            </a:pPr>
            <a:r>
              <a:rPr lang="en-US" altLang="en-US" smtClean="0">
                <a:solidFill>
                  <a:srgbClr val="FFFFFF"/>
                </a:solidFill>
                <a:latin typeface="Garamond" pitchFamily="18" charset="0"/>
                <a:ea typeface="+mn-ea"/>
                <a:cs typeface="+mn-cs"/>
              </a:rPr>
              <a:t>Where should reserves be built?</a:t>
            </a:r>
          </a:p>
          <a:p>
            <a:pPr algn="ctr" defTabSz="914400" eaLnBrk="1" hangingPunct="1">
              <a:spcBef>
                <a:spcPct val="0"/>
              </a:spcBef>
              <a:buFontTx/>
              <a:buNone/>
            </a:pPr>
            <a:r>
              <a:rPr lang="en-US" altLang="en-US" sz="1400" smtClean="0">
                <a:solidFill>
                  <a:srgbClr val="FFFFFF"/>
                </a:solidFill>
                <a:ea typeface="+mn-ea"/>
                <a:cs typeface="+mn-cs"/>
              </a:rPr>
              <a:t>Credit: B. Puckett &amp; R. Guajardo</a:t>
            </a:r>
          </a:p>
        </p:txBody>
      </p:sp>
      <p:sp>
        <p:nvSpPr>
          <p:cNvPr id="7171" name="Text Box 450"/>
          <p:cNvSpPr txBox="1">
            <a:spLocks noChangeArrowheads="1"/>
          </p:cNvSpPr>
          <p:nvPr/>
        </p:nvSpPr>
        <p:spPr bwMode="auto">
          <a:xfrm>
            <a:off x="228600" y="5257800"/>
            <a:ext cx="7527925"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pPr>
            <a:r>
              <a:rPr lang="en-US" altLang="en-US" sz="2400" smtClean="0">
                <a:solidFill>
                  <a:srgbClr val="FFFFFF"/>
                </a:solidFill>
                <a:ea typeface="+mn-ea"/>
                <a:cs typeface="+mn-cs"/>
              </a:rPr>
              <a:t> 37% of Pamlico Sound unsuitable</a:t>
            </a:r>
          </a:p>
          <a:p>
            <a:pPr defTabSz="914400" eaLnBrk="1" hangingPunct="1">
              <a:spcBef>
                <a:spcPct val="0"/>
              </a:spcBef>
            </a:pPr>
            <a:r>
              <a:rPr lang="en-US" altLang="en-US" sz="2400" smtClean="0">
                <a:solidFill>
                  <a:srgbClr val="FFFFFF"/>
                </a:solidFill>
                <a:ea typeface="+mn-ea"/>
                <a:cs typeface="+mn-cs"/>
              </a:rPr>
              <a:t> Optimal sites clustered in SW and NE portions of PS</a:t>
            </a:r>
          </a:p>
          <a:p>
            <a:pPr defTabSz="914400" eaLnBrk="1" hangingPunct="1">
              <a:spcBef>
                <a:spcPct val="0"/>
              </a:spcBef>
            </a:pPr>
            <a:r>
              <a:rPr lang="en-US" altLang="en-US" sz="2400" smtClean="0">
                <a:solidFill>
                  <a:srgbClr val="FFFFFF"/>
                </a:solidFill>
                <a:ea typeface="+mn-ea"/>
                <a:cs typeface="+mn-cs"/>
              </a:rPr>
              <a:t> Integrates biological &amp; economic considerations</a:t>
            </a:r>
          </a:p>
          <a:p>
            <a:pPr defTabSz="914400" eaLnBrk="1" hangingPunct="1">
              <a:spcBef>
                <a:spcPct val="0"/>
              </a:spcBef>
            </a:pPr>
            <a:r>
              <a:rPr lang="en-US" altLang="en-US" sz="2400" smtClean="0">
                <a:solidFill>
                  <a:srgbClr val="FFFFFF"/>
                </a:solidFill>
                <a:ea typeface="+mn-ea"/>
                <a:cs typeface="+mn-cs"/>
              </a:rPr>
              <a:t> Must ground-truth &amp; know biology</a:t>
            </a:r>
          </a:p>
        </p:txBody>
      </p:sp>
      <p:sp>
        <p:nvSpPr>
          <p:cNvPr id="7172" name="Text Box 455"/>
          <p:cNvSpPr txBox="1">
            <a:spLocks noChangeArrowheads="1"/>
          </p:cNvSpPr>
          <p:nvPr/>
        </p:nvSpPr>
        <p:spPr bwMode="auto">
          <a:xfrm rot="10800000">
            <a:off x="762000" y="1724025"/>
            <a:ext cx="5492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2400" smtClean="0">
                <a:solidFill>
                  <a:srgbClr val="FFFFFF"/>
                </a:solidFill>
                <a:ea typeface="+mn-ea"/>
                <a:cs typeface="+mn-cs"/>
              </a:rPr>
              <a:t>Reserve Suitability</a:t>
            </a:r>
          </a:p>
        </p:txBody>
      </p:sp>
      <p:pic>
        <p:nvPicPr>
          <p:cNvPr id="7173" name="Picture 9"/>
          <p:cNvPicPr>
            <a:picLocks noChangeAspect="1" noChangeArrowheads="1"/>
          </p:cNvPicPr>
          <p:nvPr/>
        </p:nvPicPr>
        <p:blipFill>
          <a:blip r:embed="rId2">
            <a:extLst>
              <a:ext uri="{28A0092B-C50C-407E-A947-70E740481C1C}">
                <a14:useLocalDpi xmlns:a14="http://schemas.microsoft.com/office/drawing/2010/main" val="0"/>
              </a:ext>
            </a:extLst>
          </a:blip>
          <a:srcRect t="7884"/>
          <a:stretch>
            <a:fillRect/>
          </a:stretch>
        </p:blipFill>
        <p:spPr bwMode="auto">
          <a:xfrm>
            <a:off x="1601788" y="990600"/>
            <a:ext cx="6326187"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925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p:cNvSpPr txBox="1"/>
          <p:nvPr/>
        </p:nvSpPr>
        <p:spPr>
          <a:xfrm>
            <a:off x="-84138" y="304800"/>
            <a:ext cx="9305926" cy="3970338"/>
          </a:xfrm>
          <a:prstGeom prst="rect">
            <a:avLst/>
          </a:prstGeom>
          <a:noFill/>
        </p:spPr>
        <p:txBody>
          <a:bodyPr wrap="none">
            <a:spAutoFit/>
          </a:bodyPr>
          <a:lstStyle/>
          <a:p>
            <a:pPr algn="ctr" defTabSz="914400">
              <a:defRPr/>
            </a:pPr>
            <a:r>
              <a:rPr lang="en-US" sz="2800" dirty="0">
                <a:solidFill>
                  <a:srgbClr val="FFFFFF"/>
                </a:solidFill>
                <a:latin typeface="Garamond" panose="02020404030301010803" pitchFamily="18" charset="0"/>
                <a:ea typeface="+mn-ea"/>
                <a:cs typeface="+mn-cs"/>
              </a:rPr>
              <a:t>Questions for Discussion</a:t>
            </a:r>
          </a:p>
          <a:p>
            <a:pPr defTabSz="914400">
              <a:defRPr/>
            </a:pPr>
            <a:endParaRPr lang="en-US" sz="2800" dirty="0">
              <a:solidFill>
                <a:srgbClr val="FFFFFF"/>
              </a:solidFill>
              <a:latin typeface="Garamond" panose="02020404030301010803" pitchFamily="18" charset="0"/>
              <a:ea typeface="+mn-ea"/>
              <a:cs typeface="+mn-cs"/>
            </a:endParaRPr>
          </a:p>
          <a:p>
            <a:pPr marL="457200" indent="-457200" defTabSz="914400">
              <a:buFont typeface="Arial" panose="020B0604020202020204" pitchFamily="34" charset="0"/>
              <a:buChar char="•"/>
              <a:defRPr/>
            </a:pPr>
            <a:r>
              <a:rPr lang="en-US" sz="2800" dirty="0">
                <a:solidFill>
                  <a:srgbClr val="FFFFFF"/>
                </a:solidFill>
                <a:latin typeface="Garamond" panose="02020404030301010803" pitchFamily="18" charset="0"/>
                <a:ea typeface="+mn-ea"/>
                <a:cs typeface="+mn-cs"/>
              </a:rPr>
              <a:t>Can we optimize location among different management goals?</a:t>
            </a:r>
          </a:p>
          <a:p>
            <a:pPr defTabSz="914400">
              <a:defRPr/>
            </a:pPr>
            <a:endParaRPr lang="en-US" sz="2800" dirty="0">
              <a:solidFill>
                <a:srgbClr val="FFFFFF"/>
              </a:solidFill>
              <a:latin typeface="Garamond" panose="02020404030301010803" pitchFamily="18" charset="0"/>
              <a:ea typeface="+mn-ea"/>
              <a:cs typeface="+mn-cs"/>
            </a:endParaRPr>
          </a:p>
          <a:p>
            <a:pPr marL="457200" indent="-457200" defTabSz="914400">
              <a:buFont typeface="Arial" panose="020B0604020202020204" pitchFamily="34" charset="0"/>
              <a:buChar char="•"/>
              <a:defRPr/>
            </a:pPr>
            <a:r>
              <a:rPr lang="en-US" sz="2800" dirty="0">
                <a:solidFill>
                  <a:srgbClr val="FFFFFF"/>
                </a:solidFill>
                <a:latin typeface="Garamond" panose="02020404030301010803" pitchFamily="18" charset="0"/>
                <a:ea typeface="+mn-ea"/>
                <a:cs typeface="+mn-cs"/>
              </a:rPr>
              <a:t>Can we develop a decision-support tool to guide restoration?</a:t>
            </a:r>
          </a:p>
          <a:p>
            <a:pPr defTabSz="914400">
              <a:defRPr/>
            </a:pPr>
            <a:endParaRPr lang="en-US" sz="2800" dirty="0">
              <a:solidFill>
                <a:srgbClr val="FFFFFF"/>
              </a:solidFill>
              <a:latin typeface="Garamond" panose="02020404030301010803" pitchFamily="18" charset="0"/>
              <a:ea typeface="+mn-ea"/>
              <a:cs typeface="+mn-cs"/>
            </a:endParaRPr>
          </a:p>
          <a:p>
            <a:pPr marL="457200" indent="-457200" defTabSz="914400">
              <a:buFont typeface="Arial" panose="020B0604020202020204" pitchFamily="34" charset="0"/>
              <a:buChar char="•"/>
              <a:defRPr/>
            </a:pPr>
            <a:r>
              <a:rPr lang="en-US" sz="2800" dirty="0">
                <a:solidFill>
                  <a:srgbClr val="FFFFFF"/>
                </a:solidFill>
                <a:latin typeface="Garamond" panose="02020404030301010803" pitchFamily="18" charset="0"/>
                <a:ea typeface="+mn-ea"/>
                <a:cs typeface="+mn-cs"/>
              </a:rPr>
              <a:t>Is there support for monitoring?</a:t>
            </a:r>
          </a:p>
          <a:p>
            <a:pPr defTabSz="914400">
              <a:defRPr/>
            </a:pPr>
            <a:r>
              <a:rPr lang="en-US" sz="2800" dirty="0">
                <a:solidFill>
                  <a:srgbClr val="FFFFFF"/>
                </a:solidFill>
                <a:latin typeface="Garamond" panose="02020404030301010803" pitchFamily="18" charset="0"/>
                <a:ea typeface="+mn-ea"/>
                <a:cs typeface="+mn-cs"/>
              </a:rPr>
              <a:t>	-Test if restoration met goals</a:t>
            </a:r>
          </a:p>
          <a:p>
            <a:pPr defTabSz="914400">
              <a:defRPr/>
            </a:pPr>
            <a:r>
              <a:rPr lang="en-US" sz="2800" dirty="0">
                <a:solidFill>
                  <a:srgbClr val="FFFFFF"/>
                </a:solidFill>
                <a:latin typeface="Garamond" panose="02020404030301010803" pitchFamily="18" charset="0"/>
                <a:ea typeface="+mn-ea"/>
                <a:cs typeface="+mn-cs"/>
              </a:rPr>
              <a:t>	- Refine decision support tool</a:t>
            </a:r>
          </a:p>
        </p:txBody>
      </p:sp>
      <p:pic>
        <p:nvPicPr>
          <p:cNvPr id="819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3" y="5105400"/>
            <a:ext cx="1550987"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6625" y="5105400"/>
            <a:ext cx="129857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NCDMF_col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0475" y="5105400"/>
            <a:ext cx="130492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67375" y="5105400"/>
            <a:ext cx="1343025"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4" descr="NOAA Recovery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5105400"/>
            <a:ext cx="131445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9002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6|36.9"/>
</p:tagLst>
</file>

<file path=ppt/theme/theme1.xml><?xml version="1.0" encoding="utf-8"?>
<a:theme xmlns:a="http://schemas.openxmlformats.org/drawingml/2006/main" name="NCStateU-horizontal-left-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rgbClr val="DDDDDD"/>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rgbClr val="DDDDDD"/>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ity PowerPoint 2007 Template">
  <a:themeElements>
    <a:clrScheme name="City of Wilmingt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ty of Wilmingto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rgbClr val="DDDDDD"/>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rgbClr val="DDDDDD"/>
            </a:solidFill>
            <a:effectLst/>
            <a:latin typeface="Arial" charset="0"/>
          </a:defRPr>
        </a:defPPr>
      </a:lstStyle>
    </a:lnDef>
  </a:objectDefaults>
  <a:extraClrSchemeLst>
    <a:extraClrScheme>
      <a:clrScheme name="City of Wilmingt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ty of Wilmingto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ty of Wilmingto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ty of Wilmingto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ty of Wilmingto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ty of Wilmingto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ty of Wilmingto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ty of Wilmingto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ty of Wilmingto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ty of Wilmingto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ty of Wilmingto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ty of Wilmingto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R template with website header">
  <a:themeElements>
    <a:clrScheme name="WR template with website head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R template with website head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80001C"/>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2400" b="0" i="0" u="none" strike="noStrike" cap="none" normalizeH="0" baseline="0" smtClean="0">
            <a:ln>
              <a:noFill/>
            </a:ln>
            <a:solidFill>
              <a:schemeClr val="bg1"/>
            </a:solidFill>
            <a:effectLst/>
            <a:latin typeface="Times" pitchFamily="18" charset="0"/>
          </a:defRPr>
        </a:defPPr>
      </a:lstStyle>
    </a:spDef>
    <a:lnDef>
      <a:spPr bwMode="auto">
        <a:xfrm>
          <a:off x="0" y="0"/>
          <a:ext cx="1" cy="1"/>
        </a:xfrm>
        <a:custGeom>
          <a:avLst/>
          <a:gdLst/>
          <a:ahLst/>
          <a:cxnLst/>
          <a:rect l="0" t="0" r="0" b="0"/>
          <a:pathLst/>
        </a:custGeom>
        <a:solidFill>
          <a:srgbClr val="80001C"/>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bg1"/>
            </a:solidFill>
            <a:effectLst/>
            <a:latin typeface="Times" pitchFamily="18" charset="0"/>
          </a:defRPr>
        </a:defPPr>
      </a:lstStyle>
    </a:lnDef>
  </a:objectDefaults>
  <a:extraClrSchemeLst>
    <a:extraClrScheme>
      <a:clrScheme name="WR template with website head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R template with website head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R template with website head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R template with website head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R template with website head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R template with website head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R template with website head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ncstate-ppt-template-horizontal-left-logo</Template>
  <TotalTime>399</TotalTime>
  <Words>1315</Words>
  <Application>Microsoft Office PowerPoint</Application>
  <PresentationFormat>On-screen Show (4:3)</PresentationFormat>
  <Paragraphs>273</Paragraphs>
  <Slides>24</Slides>
  <Notes>10</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24</vt:i4>
      </vt:variant>
    </vt:vector>
  </HeadingPairs>
  <TitlesOfParts>
    <vt:vector size="33" baseType="lpstr">
      <vt:lpstr>NCStateU-horizontal-left-logo</vt:lpstr>
      <vt:lpstr>Custom Design</vt:lpstr>
      <vt:lpstr>City PowerPoint 2007 Template</vt:lpstr>
      <vt:lpstr>WR template with website header</vt:lpstr>
      <vt:lpstr>Office Theme</vt:lpstr>
      <vt:lpstr>1_Office Theme</vt:lpstr>
      <vt:lpstr>Default Design</vt:lpstr>
      <vt:lpstr>2_Office Theme</vt:lpstr>
      <vt:lpstr>Package</vt:lpstr>
      <vt:lpstr>Oyster Fundamentals:  What it takes to Have Productive Oyster Populations and Fisheries in North Carolina</vt:lpstr>
      <vt:lpstr>Oyster Fundamentals:  What it takes to Have Productive Oyster Populations and Fisheries in North Carolina  Goal of the Panel</vt:lpstr>
      <vt:lpstr>PowerPoint Presentation</vt:lpstr>
      <vt:lpstr>Management goals?</vt:lpstr>
      <vt:lpstr>PowerPoint Presentation</vt:lpstr>
      <vt:lpstr>PowerPoint Presentation</vt:lpstr>
      <vt:lpstr>PowerPoint Presentation</vt:lpstr>
      <vt:lpstr>PowerPoint Presentation</vt:lpstr>
      <vt:lpstr>PowerPoint Presentation</vt:lpstr>
      <vt:lpstr>Are oysters in NC genetically differentiated ?</vt:lpstr>
      <vt:lpstr>PowerPoint Presentation</vt:lpstr>
      <vt:lpstr>NCDMF Shellfish Mapping Program</vt:lpstr>
      <vt:lpstr>NCDMF Shellfish Mapping Program</vt:lpstr>
      <vt:lpstr>NCDMF Shellfish Mapping Program</vt:lpstr>
      <vt:lpstr>Wild Harvest</vt:lpstr>
      <vt:lpstr>Natural Subtidal Oyster Bottom</vt:lpstr>
      <vt:lpstr>Restored/Created Oyster Bottom</vt:lpstr>
      <vt:lpstr>North Carolina’s  Shellfish Lease Program History</vt:lpstr>
      <vt:lpstr>North Carolina Shellfish Lease Program </vt:lpstr>
      <vt:lpstr>North Carolina Shellfish Lease Program </vt:lpstr>
      <vt:lpstr>PowerPoint Presentation</vt:lpstr>
      <vt:lpstr>PowerPoint Presentation</vt:lpstr>
      <vt:lpstr>Innovative Thinking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mrburche</dc:creator>
  <cp:lastModifiedBy>Ana</cp:lastModifiedBy>
  <cp:revision>32</cp:revision>
  <dcterms:created xsi:type="dcterms:W3CDTF">2015-03-04T21:27:08Z</dcterms:created>
  <dcterms:modified xsi:type="dcterms:W3CDTF">2015-03-10T16:55:36Z</dcterms:modified>
</cp:coreProperties>
</file>